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9" r:id="rId2"/>
    <p:sldId id="284" r:id="rId3"/>
    <p:sldId id="285" r:id="rId4"/>
    <p:sldId id="257" r:id="rId5"/>
    <p:sldId id="258" r:id="rId6"/>
    <p:sldId id="259" r:id="rId7"/>
    <p:sldId id="288"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83" r:id="rId22"/>
    <p:sldId id="274" r:id="rId23"/>
    <p:sldId id="275" r:id="rId24"/>
    <p:sldId id="276" r:id="rId25"/>
    <p:sldId id="277" r:id="rId26"/>
    <p:sldId id="278" r:id="rId27"/>
    <p:sldId id="286"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AB4"/>
    <a:srgbClr val="002060"/>
    <a:srgbClr val="FF9999"/>
    <a:srgbClr val="AE78D6"/>
    <a:srgbClr val="FFFFFF"/>
    <a:srgbClr val="0000FF"/>
    <a:srgbClr val="B64744"/>
    <a:srgbClr val="66CCFF"/>
    <a:srgbClr val="000099"/>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031" autoAdjust="0"/>
    <p:restoredTop sz="95805" autoAdjust="0"/>
  </p:normalViewPr>
  <p:slideViewPr>
    <p:cSldViewPr snapToGrid="0">
      <p:cViewPr varScale="1">
        <p:scale>
          <a:sx n="86" d="100"/>
          <a:sy n="86" d="100"/>
        </p:scale>
        <p:origin x="149" y="2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5.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5810B15-29B4-43D4-B930-213D2C53518C}"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9E1D34-B2CB-4493-BFD3-2A8CE0D123A6}" type="slidenum">
              <a:rPr lang="en-GB" smtClean="0"/>
              <a:t>‹#›</a:t>
            </a:fld>
            <a:endParaRPr lang="en-GB"/>
          </a:p>
        </p:txBody>
      </p:sp>
    </p:spTree>
    <p:extLst>
      <p:ext uri="{BB962C8B-B14F-4D97-AF65-F5344CB8AC3E}">
        <p14:creationId xmlns:p14="http://schemas.microsoft.com/office/powerpoint/2010/main" val="935463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5810B15-29B4-43D4-B930-213D2C53518C}"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9E1D34-B2CB-4493-BFD3-2A8CE0D123A6}" type="slidenum">
              <a:rPr lang="en-GB" smtClean="0"/>
              <a:t>‹#›</a:t>
            </a:fld>
            <a:endParaRPr lang="en-GB"/>
          </a:p>
        </p:txBody>
      </p:sp>
    </p:spTree>
    <p:extLst>
      <p:ext uri="{BB962C8B-B14F-4D97-AF65-F5344CB8AC3E}">
        <p14:creationId xmlns:p14="http://schemas.microsoft.com/office/powerpoint/2010/main" val="1723502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5810B15-29B4-43D4-B930-213D2C53518C}"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9E1D34-B2CB-4493-BFD3-2A8CE0D123A6}" type="slidenum">
              <a:rPr lang="en-GB" smtClean="0"/>
              <a:t>‹#›</a:t>
            </a:fld>
            <a:endParaRPr lang="en-GB"/>
          </a:p>
        </p:txBody>
      </p:sp>
    </p:spTree>
    <p:extLst>
      <p:ext uri="{BB962C8B-B14F-4D97-AF65-F5344CB8AC3E}">
        <p14:creationId xmlns:p14="http://schemas.microsoft.com/office/powerpoint/2010/main" val="22270033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1488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5810B15-29B4-43D4-B930-213D2C53518C}"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9E1D34-B2CB-4493-BFD3-2A8CE0D123A6}" type="slidenum">
              <a:rPr lang="en-GB" smtClean="0"/>
              <a:t>‹#›</a:t>
            </a:fld>
            <a:endParaRPr lang="en-GB"/>
          </a:p>
        </p:txBody>
      </p:sp>
    </p:spTree>
    <p:extLst>
      <p:ext uri="{BB962C8B-B14F-4D97-AF65-F5344CB8AC3E}">
        <p14:creationId xmlns:p14="http://schemas.microsoft.com/office/powerpoint/2010/main" val="3648906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5810B15-29B4-43D4-B930-213D2C53518C}" type="datetimeFigureOut">
              <a:rPr lang="en-GB" smtClean="0"/>
              <a:t>28/07/2026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9E1D34-B2CB-4493-BFD3-2A8CE0D123A6}" type="slidenum">
              <a:rPr lang="en-GB" smtClean="0"/>
              <a:t>‹#›</a:t>
            </a:fld>
            <a:endParaRPr lang="en-GB"/>
          </a:p>
        </p:txBody>
      </p:sp>
    </p:spTree>
    <p:extLst>
      <p:ext uri="{BB962C8B-B14F-4D97-AF65-F5344CB8AC3E}">
        <p14:creationId xmlns:p14="http://schemas.microsoft.com/office/powerpoint/2010/main" val="3297313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5810B15-29B4-43D4-B930-213D2C53518C}" type="datetimeFigureOut">
              <a:rPr lang="en-GB" smtClean="0"/>
              <a:t>28/07/2026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F9E1D34-B2CB-4493-BFD3-2A8CE0D123A6}" type="slidenum">
              <a:rPr lang="en-GB" smtClean="0"/>
              <a:t>‹#›</a:t>
            </a:fld>
            <a:endParaRPr lang="en-GB"/>
          </a:p>
        </p:txBody>
      </p:sp>
    </p:spTree>
    <p:extLst>
      <p:ext uri="{BB962C8B-B14F-4D97-AF65-F5344CB8AC3E}">
        <p14:creationId xmlns:p14="http://schemas.microsoft.com/office/powerpoint/2010/main" val="1529132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5810B15-29B4-43D4-B930-213D2C53518C}" type="datetimeFigureOut">
              <a:rPr lang="en-GB" smtClean="0"/>
              <a:t>28/07/2026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F9E1D34-B2CB-4493-BFD3-2A8CE0D123A6}" type="slidenum">
              <a:rPr lang="en-GB" smtClean="0"/>
              <a:t>‹#›</a:t>
            </a:fld>
            <a:endParaRPr lang="en-GB"/>
          </a:p>
        </p:txBody>
      </p:sp>
    </p:spTree>
    <p:extLst>
      <p:ext uri="{BB962C8B-B14F-4D97-AF65-F5344CB8AC3E}">
        <p14:creationId xmlns:p14="http://schemas.microsoft.com/office/powerpoint/2010/main" val="822803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5810B15-29B4-43D4-B930-213D2C53518C}" type="datetimeFigureOut">
              <a:rPr lang="en-GB" smtClean="0"/>
              <a:t>28/07/2026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F9E1D34-B2CB-4493-BFD3-2A8CE0D123A6}" type="slidenum">
              <a:rPr lang="en-GB" smtClean="0"/>
              <a:t>‹#›</a:t>
            </a:fld>
            <a:endParaRPr lang="en-GB"/>
          </a:p>
        </p:txBody>
      </p:sp>
    </p:spTree>
    <p:extLst>
      <p:ext uri="{BB962C8B-B14F-4D97-AF65-F5344CB8AC3E}">
        <p14:creationId xmlns:p14="http://schemas.microsoft.com/office/powerpoint/2010/main" val="16787214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810B15-29B4-43D4-B930-213D2C53518C}" type="datetimeFigureOut">
              <a:rPr lang="en-GB" smtClean="0"/>
              <a:t>28/07/2026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F9E1D34-B2CB-4493-BFD3-2A8CE0D123A6}" type="slidenum">
              <a:rPr lang="en-GB" smtClean="0"/>
              <a:t>‹#›</a:t>
            </a:fld>
            <a:endParaRPr lang="en-GB"/>
          </a:p>
        </p:txBody>
      </p:sp>
    </p:spTree>
    <p:extLst>
      <p:ext uri="{BB962C8B-B14F-4D97-AF65-F5344CB8AC3E}">
        <p14:creationId xmlns:p14="http://schemas.microsoft.com/office/powerpoint/2010/main" val="3205733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5810B15-29B4-43D4-B930-213D2C53518C}" type="datetimeFigureOut">
              <a:rPr lang="en-GB" smtClean="0"/>
              <a:t>28/07/2026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F9E1D34-B2CB-4493-BFD3-2A8CE0D123A6}" type="slidenum">
              <a:rPr lang="en-GB" smtClean="0"/>
              <a:t>‹#›</a:t>
            </a:fld>
            <a:endParaRPr lang="en-GB"/>
          </a:p>
        </p:txBody>
      </p:sp>
    </p:spTree>
    <p:extLst>
      <p:ext uri="{BB962C8B-B14F-4D97-AF65-F5344CB8AC3E}">
        <p14:creationId xmlns:p14="http://schemas.microsoft.com/office/powerpoint/2010/main" val="16494417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5810B15-29B4-43D4-B930-213D2C53518C}" type="datetimeFigureOut">
              <a:rPr lang="en-GB" smtClean="0"/>
              <a:t>28/07/2026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F9E1D34-B2CB-4493-BFD3-2A8CE0D123A6}" type="slidenum">
              <a:rPr lang="en-GB" smtClean="0"/>
              <a:t>‹#›</a:t>
            </a:fld>
            <a:endParaRPr lang="en-GB"/>
          </a:p>
        </p:txBody>
      </p:sp>
    </p:spTree>
    <p:extLst>
      <p:ext uri="{BB962C8B-B14F-4D97-AF65-F5344CB8AC3E}">
        <p14:creationId xmlns:p14="http://schemas.microsoft.com/office/powerpoint/2010/main" val="40258655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810B15-29B4-43D4-B930-213D2C53518C}" type="datetimeFigureOut">
              <a:rPr lang="en-GB" smtClean="0"/>
              <a:t>28/07/2026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9E1D34-B2CB-4493-BFD3-2A8CE0D123A6}" type="slidenum">
              <a:rPr lang="en-GB" smtClean="0"/>
              <a:t>‹#›</a:t>
            </a:fld>
            <a:endParaRPr lang="en-GB"/>
          </a:p>
        </p:txBody>
      </p:sp>
    </p:spTree>
    <p:extLst>
      <p:ext uri="{BB962C8B-B14F-4D97-AF65-F5344CB8AC3E}">
        <p14:creationId xmlns:p14="http://schemas.microsoft.com/office/powerpoint/2010/main" val="29015304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die%20Chapter%20Zuchtmethodik\EliteDosesP1xP2-2026.docx" TargetMode="External"/><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14.emf"/></Relationships>
</file>

<file path=ppt/slides/_rels/slide11.xml.rels><?xml version="1.0" encoding="UTF-8" standalone="yes"?>
<Relationships xmlns="http://schemas.openxmlformats.org/package/2006/relationships"><Relationship Id="rId3" Type="http://schemas.openxmlformats.org/officeDocument/2006/relationships/oleObject" Target="file:///C:\G&#246;ttingen\W.Link\Daten%20(D)\MODULE\Modul%20PBMGR\Sommer%202018+2019+2020+2021+2022!\2021+2022+2023+2024\MendelianDosesP1xP2.docx" TargetMode="External"/><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15.emf"/></Relationships>
</file>

<file path=ppt/slides/_rels/slide12.xml.rels><?xml version="1.0" encoding="UTF-8" standalone="yes"?>
<Relationships xmlns="http://schemas.openxmlformats.org/package/2006/relationships"><Relationship Id="rId3" Type="http://schemas.openxmlformats.org/officeDocument/2006/relationships/oleObject" Target="file:///C:\G&#246;ttingen\W.Link\Daten%20(D)\MODULE\Modul%20PBMGR\Sommer%202018+2019+2020+2021+2022!\2021+2022+2023+2024\MendelianDosesP1xP2.docx" TargetMode="External"/><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16.png"/><Relationship Id="rId4" Type="http://schemas.openxmlformats.org/officeDocument/2006/relationships/image" Target="../media/image15.emf"/></Relationships>
</file>

<file path=ppt/slides/_rels/slide13.xml.rels><?xml version="1.0" encoding="UTF-8" standalone="yes"?>
<Relationships xmlns="http://schemas.openxmlformats.org/package/2006/relationships"><Relationship Id="rId3" Type="http://schemas.openxmlformats.org/officeDocument/2006/relationships/oleObject" Target="file:///C:\G&#246;ttingen\W.Link\Daten%20(D)\MODULE\Modul%20PBMGR\Sommer%202018+2019+2020+2021+2022!\2021+2022+2023+2024\MendelianDosesP1xP2.docx" TargetMode="External"/><Relationship Id="rId2" Type="http://schemas.openxmlformats.org/officeDocument/2006/relationships/slideLayout" Target="../slideLayouts/slideLayout7.xml"/><Relationship Id="rId1" Type="http://schemas.openxmlformats.org/officeDocument/2006/relationships/vmlDrawing" Target="../drawings/vmlDrawing5.vml"/><Relationship Id="rId5" Type="http://schemas.openxmlformats.org/officeDocument/2006/relationships/image" Target="../media/image17.png"/><Relationship Id="rId4" Type="http://schemas.openxmlformats.org/officeDocument/2006/relationships/image" Target="../media/image15.emf"/></Relationships>
</file>

<file path=ppt/slides/_rels/slide14.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18.wmf"/><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1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2.png"/><Relationship Id="rId2" Type="http://schemas.openxmlformats.org/officeDocument/2006/relationships/image" Target="../media/image36.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oleObject" Target="file:///C:\G&#246;ttingen\W.Link\Daten%20(D)\MODULE\Modul%20PBMGR\Sommer%202018+2019+2020+2021+2022!\2021+2022+2023\EliteDosesP1xP2.docx" TargetMode="External"/><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emf"/><Relationship Id="rId9"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1" y="96000"/>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7" y="171398"/>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7"/>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feld 2"/>
          <p:cNvSpPr txBox="1"/>
          <p:nvPr/>
        </p:nvSpPr>
        <p:spPr>
          <a:xfrm>
            <a:off x="95999" y="5643827"/>
            <a:ext cx="7117727" cy="107721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3200" dirty="0">
                <a:latin typeface="Arial" panose="020B0604020202020204" pitchFamily="34" charset="0"/>
                <a:cs typeface="Arial" panose="020B0604020202020204" pitchFamily="34" charset="0"/>
              </a:rPr>
              <a:t>UNPLAB-BrMeth_Ch-10[</a:t>
            </a:r>
            <a:r>
              <a:rPr lang="en-GB" sz="3200" dirty="0" err="1">
                <a:latin typeface="Arial" panose="020B0604020202020204" pitchFamily="34" charset="0"/>
                <a:cs typeface="Arial" panose="020B0604020202020204" pitchFamily="34" charset="0"/>
              </a:rPr>
              <a:t>TheFour</a:t>
            </a:r>
            <a:r>
              <a:rPr lang="en-GB" sz="3200" dirty="0">
                <a:latin typeface="Arial" panose="020B0604020202020204" pitchFamily="34" charset="0"/>
                <a:cs typeface="Arial" panose="020B0604020202020204" pitchFamily="34" charset="0"/>
              </a:rPr>
              <a:t> III]</a:t>
            </a:r>
          </a:p>
          <a:p>
            <a:r>
              <a:rPr lang="en-GB" sz="3200" dirty="0">
                <a:latin typeface="Arial" panose="020B0604020202020204" pitchFamily="34" charset="0"/>
                <a:cs typeface="Arial" panose="020B0604020202020204" pitchFamily="34" charset="0"/>
              </a:rPr>
              <a:t>Maintenance; Back-Cross</a:t>
            </a:r>
          </a:p>
        </p:txBody>
      </p:sp>
    </p:spTree>
    <p:extLst>
      <p:ext uri="{BB962C8B-B14F-4D97-AF65-F5344CB8AC3E}">
        <p14:creationId xmlns:p14="http://schemas.microsoft.com/office/powerpoint/2010/main" val="28617890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000" y="72000"/>
            <a:ext cx="12084148"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With Recurrent Backcrossing to a homozygous recurrent parent, the genome dose of that parent increases in half-steps until - after few back-crosses - it approaches 100%.</a:t>
            </a:r>
          </a:p>
        </p:txBody>
      </p:sp>
      <p:sp>
        <p:nvSpPr>
          <p:cNvPr id="46" name="TextBox 45"/>
          <p:cNvSpPr txBox="1"/>
          <p:nvPr/>
        </p:nvSpPr>
        <p:spPr>
          <a:xfrm>
            <a:off x="105833" y="5889210"/>
            <a:ext cx="12019297"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For ease, we will first consider this topic in F2 instead of in BC1. So we first ask:  Does the usual Mendelian F2 contain exactly 50:50 gene dose (share) of its two initial (grand-)parents </a:t>
            </a:r>
            <a:r>
              <a:rPr lang="en-GB" dirty="0">
                <a:latin typeface="Arial" panose="020B0604020202020204" pitchFamily="34" charset="0"/>
                <a:cs typeface="Arial" panose="020B0604020202020204" pitchFamily="34" charset="0"/>
                <a:sym typeface="Wingdings" panose="05000000000000000000" pitchFamily="2" charset="2"/>
              </a:rPr>
              <a:t>P1 and P2? </a:t>
            </a:r>
            <a:r>
              <a:rPr lang="en-GB" dirty="0">
                <a:latin typeface="Arial" panose="020B0604020202020204" pitchFamily="34" charset="0"/>
                <a:cs typeface="Arial" panose="020B0604020202020204" pitchFamily="34" charset="0"/>
              </a:rPr>
              <a:t> </a:t>
            </a:r>
            <a:endParaRPr lang="en-GB"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 name="Textfeld 1"/>
          <p:cNvSpPr txBox="1"/>
          <p:nvPr/>
        </p:nvSpPr>
        <p:spPr>
          <a:xfrm>
            <a:off x="11574443" y="6336175"/>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10</a:t>
            </a:fld>
            <a:endParaRPr lang="en-GB" sz="2400" dirty="0">
              <a:latin typeface="Arial" panose="020B0604020202020204" pitchFamily="34" charset="0"/>
              <a:cs typeface="Arial" panose="020B0604020202020204" pitchFamily="34" charset="0"/>
            </a:endParaRPr>
          </a:p>
        </p:txBody>
      </p:sp>
      <p:sp>
        <p:nvSpPr>
          <p:cNvPr id="10" name="Right Triangle 4">
            <a:extLst>
              <a:ext uri="{FF2B5EF4-FFF2-40B4-BE49-F238E27FC236}">
                <a16:creationId xmlns:a16="http://schemas.microsoft.com/office/drawing/2014/main" id="{DFA23453-D19D-4557-A9E6-4037CC89FE7E}"/>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1" name="Group 10">
            <a:extLst>
              <a:ext uri="{FF2B5EF4-FFF2-40B4-BE49-F238E27FC236}">
                <a16:creationId xmlns:a16="http://schemas.microsoft.com/office/drawing/2014/main" id="{849120BC-17EF-4298-A5AD-AACA1BF75D0C}"/>
              </a:ext>
            </a:extLst>
          </p:cNvPr>
          <p:cNvGrpSpPr/>
          <p:nvPr/>
        </p:nvGrpSpPr>
        <p:grpSpPr>
          <a:xfrm>
            <a:off x="72000" y="902997"/>
            <a:ext cx="6007537" cy="4989803"/>
            <a:chOff x="72000" y="902997"/>
            <a:chExt cx="6007537" cy="4989803"/>
          </a:xfrm>
        </p:grpSpPr>
        <p:sp>
          <p:nvSpPr>
            <p:cNvPr id="8" name="Rectangle 7">
              <a:extLst>
                <a:ext uri="{FF2B5EF4-FFF2-40B4-BE49-F238E27FC236}">
                  <a16:creationId xmlns:a16="http://schemas.microsoft.com/office/drawing/2014/main" id="{3B3FF5F1-6E54-4451-926E-B66282319ED5}"/>
                </a:ext>
              </a:extLst>
            </p:cNvPr>
            <p:cNvSpPr/>
            <p:nvPr/>
          </p:nvSpPr>
          <p:spPr>
            <a:xfrm>
              <a:off x="72000" y="902997"/>
              <a:ext cx="3816419" cy="4723914"/>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6" name="Object 5">
              <a:extLst>
                <a:ext uri="{FF2B5EF4-FFF2-40B4-BE49-F238E27FC236}">
                  <a16:creationId xmlns:a16="http://schemas.microsoft.com/office/drawing/2014/main" id="{A2918286-024D-48FA-B168-CF6515D7497D}"/>
                </a:ext>
              </a:extLst>
            </p:cNvPr>
            <p:cNvGraphicFramePr>
              <a:graphicFrameLocks noChangeAspect="1"/>
            </p:cNvGraphicFramePr>
            <p:nvPr>
              <p:extLst>
                <p:ext uri="{D42A27DB-BD31-4B8C-83A1-F6EECF244321}">
                  <p14:modId xmlns:p14="http://schemas.microsoft.com/office/powerpoint/2010/main" val="1192000526"/>
                </p:ext>
              </p:extLst>
            </p:nvPr>
          </p:nvGraphicFramePr>
          <p:xfrm>
            <a:off x="118474" y="962025"/>
            <a:ext cx="5961063" cy="4930775"/>
          </p:xfrm>
          <a:graphic>
            <a:graphicData uri="http://schemas.openxmlformats.org/presentationml/2006/ole">
              <mc:AlternateContent xmlns:mc="http://schemas.openxmlformats.org/markup-compatibility/2006">
                <mc:Choice xmlns:v="urn:schemas-microsoft-com:vml" Requires="v">
                  <p:oleObj spid="_x0000_s2133" name="Document" r:id="rId3" imgW="5960676" imgH="4930694" progId="Word.Document.12">
                    <p:link updateAutomatic="1"/>
                  </p:oleObj>
                </mc:Choice>
                <mc:Fallback>
                  <p:oleObj name="Document" r:id="rId3" imgW="5960676" imgH="4930694" progId="Word.Document.12">
                    <p:link updateAutomatic="1"/>
                    <p:pic>
                      <p:nvPicPr>
                        <p:cNvPr id="0" name=""/>
                        <p:cNvPicPr/>
                        <p:nvPr/>
                      </p:nvPicPr>
                      <p:blipFill>
                        <a:blip r:embed="rId4"/>
                        <a:stretch>
                          <a:fillRect/>
                        </a:stretch>
                      </p:blipFill>
                      <p:spPr>
                        <a:xfrm>
                          <a:off x="118474" y="962025"/>
                          <a:ext cx="5961063" cy="4930775"/>
                        </a:xfrm>
                        <a:prstGeom prst="rect">
                          <a:avLst/>
                        </a:prstGeom>
                        <a:noFill/>
                      </p:spPr>
                    </p:pic>
                  </p:oleObj>
                </mc:Fallback>
              </mc:AlternateContent>
            </a:graphicData>
          </a:graphic>
        </p:graphicFrame>
      </p:grpSp>
      <p:sp>
        <p:nvSpPr>
          <p:cNvPr id="9" name="TextBox 8"/>
          <p:cNvSpPr txBox="1"/>
          <p:nvPr/>
        </p:nvSpPr>
        <p:spPr>
          <a:xfrm>
            <a:off x="4000500" y="1103074"/>
            <a:ext cx="8124630" cy="452431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Let us, just for curiosity, ponder a while on whether these figures are exact or have some kind of exploitable variance (</a:t>
            </a:r>
            <a:r>
              <a:rPr lang="en-GB" dirty="0">
                <a:solidFill>
                  <a:schemeClr val="tx1">
                    <a:lumMod val="50000"/>
                    <a:lumOff val="50000"/>
                  </a:schemeClr>
                </a:solidFill>
                <a:latin typeface="Arial" panose="020B0604020202020204" pitchFamily="34" charset="0"/>
                <a:cs typeface="Arial" panose="020B0604020202020204" pitchFamily="34" charset="0"/>
              </a:rPr>
              <a:t>yes, they do</a:t>
            </a:r>
            <a:r>
              <a:rPr lang="en-GB"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sym typeface="Wingdings" panose="05000000000000000000" pitchFamily="2" charset="2"/>
              </a:rPr>
              <a:t></a:t>
            </a:r>
          </a:p>
          <a:p>
            <a:endParaRPr lang="en-GB" dirty="0">
              <a:latin typeface="Arial" panose="020B0604020202020204" pitchFamily="34" charset="0"/>
              <a:cs typeface="Arial" panose="020B0604020202020204" pitchFamily="34" charset="0"/>
              <a:sym typeface="Wingdings" panose="05000000000000000000" pitchFamily="2" charset="2"/>
            </a:endParaRPr>
          </a:p>
          <a:p>
            <a:r>
              <a:rPr lang="en-GB" dirty="0">
                <a:latin typeface="Arial" panose="020B0604020202020204" pitchFamily="34" charset="0"/>
                <a:cs typeface="Arial" panose="020B0604020202020204" pitchFamily="34" charset="0"/>
                <a:sym typeface="Wingdings" panose="05000000000000000000" pitchFamily="2" charset="2"/>
              </a:rPr>
              <a:t>Is the composition of the F1 exactly 50:50? Yes, indeed, given ‚normal‘ settings such as autosomal loci.</a:t>
            </a:r>
          </a:p>
          <a:p>
            <a:endParaRPr lang="en-GB" dirty="0">
              <a:latin typeface="Arial" panose="020B0604020202020204" pitchFamily="34" charset="0"/>
              <a:cs typeface="Arial" panose="020B0604020202020204" pitchFamily="34" charset="0"/>
              <a:sym typeface="Wingdings" panose="05000000000000000000" pitchFamily="2" charset="2"/>
            </a:endParaRPr>
          </a:p>
          <a:p>
            <a:r>
              <a:rPr lang="en-GB" dirty="0">
                <a:latin typeface="Arial" panose="020B0604020202020204" pitchFamily="34" charset="0"/>
                <a:cs typeface="Arial" panose="020B0604020202020204" pitchFamily="34" charset="0"/>
                <a:sym typeface="Wingdings" panose="05000000000000000000" pitchFamily="2" charset="2"/>
              </a:rPr>
              <a:t>Of course, backcrossing is towards the recurrent parent (here, </a:t>
            </a:r>
            <a:r>
              <a:rPr lang="en-GB" dirty="0">
                <a:solidFill>
                  <a:srgbClr val="0070C0"/>
                </a:solidFill>
                <a:latin typeface="Arial" panose="020B0604020202020204" pitchFamily="34" charset="0"/>
                <a:cs typeface="Arial" panose="020B0604020202020204" pitchFamily="34" charset="0"/>
                <a:sym typeface="Wingdings" panose="05000000000000000000" pitchFamily="2" charset="2"/>
              </a:rPr>
              <a:t>P2; elite).</a:t>
            </a:r>
          </a:p>
          <a:p>
            <a:endParaRPr lang="en-GB" dirty="0">
              <a:solidFill>
                <a:srgbClr val="0070C0"/>
              </a:solidFill>
              <a:latin typeface="Arial" panose="020B0604020202020204" pitchFamily="34" charset="0"/>
              <a:cs typeface="Arial" panose="020B0604020202020204" pitchFamily="34" charset="0"/>
              <a:sym typeface="Wingdings" panose="05000000000000000000" pitchFamily="2" charset="2"/>
            </a:endParaRPr>
          </a:p>
          <a:p>
            <a:r>
              <a:rPr lang="en-GB" dirty="0">
                <a:latin typeface="Arial" panose="020B0604020202020204" pitchFamily="34" charset="0"/>
                <a:cs typeface="Arial" panose="020B0604020202020204" pitchFamily="34" charset="0"/>
                <a:sym typeface="Wingdings" panose="05000000000000000000" pitchFamily="2" charset="2"/>
              </a:rPr>
              <a:t>Does the BC1, more exactly the BC1(</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Wingdings" panose="05000000000000000000" pitchFamily="2" charset="2"/>
              </a:rPr>
              <a:t>F1</a:t>
            </a:r>
            <a:r>
              <a:rPr lang="en-GB" dirty="0">
                <a:latin typeface="Arial" panose="020B0604020202020204" pitchFamily="34" charset="0"/>
                <a:cs typeface="Arial" panose="020B0604020202020204" pitchFamily="34" charset="0"/>
                <a:sym typeface="Wingdings" panose="05000000000000000000" pitchFamily="2" charset="2"/>
              </a:rPr>
              <a:t>) ...</a:t>
            </a:r>
          </a:p>
          <a:p>
            <a:r>
              <a:rPr lang="en-GB"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 this is the outcome of the first back-</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Wingdings" panose="05000000000000000000" pitchFamily="2" charset="2"/>
              </a:rPr>
              <a:t>crossing</a:t>
            </a:r>
            <a:r>
              <a:rPr lang="en-GB"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 i.e. ‘F1 x P1’ (or F1 x P2 </a:t>
            </a:r>
            <a:br>
              <a:rPr lang="en-GB"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br>
            <a:r>
              <a:rPr lang="en-GB"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    or P1 x F1 or P2 x F1) </a:t>
            </a:r>
          </a:p>
          <a:p>
            <a:r>
              <a:rPr lang="en-GB" dirty="0">
                <a:latin typeface="Arial" panose="020B0604020202020204" pitchFamily="34" charset="0"/>
                <a:cs typeface="Arial" panose="020B0604020202020204" pitchFamily="34" charset="0"/>
                <a:sym typeface="Wingdings" panose="05000000000000000000" pitchFamily="2" charset="2"/>
              </a:rPr>
              <a:t>…  does it indeed carry </a:t>
            </a:r>
            <a:r>
              <a:rPr lang="en-GB" u="sng"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Wingdings" panose="05000000000000000000" pitchFamily="2" charset="2"/>
              </a:rPr>
              <a:t>25 </a:t>
            </a:r>
            <a:r>
              <a:rPr lang="en-GB" u="sng" dirty="0">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Wingdings" panose="05000000000000000000" pitchFamily="2" charset="2"/>
              </a:rPr>
              <a:t>: </a:t>
            </a:r>
            <a:r>
              <a:rPr lang="en-GB" u="sng"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Wingdings" panose="05000000000000000000" pitchFamily="2" charset="2"/>
              </a:rPr>
              <a:t>75</a:t>
            </a:r>
            <a:r>
              <a:rPr lang="en-GB" dirty="0">
                <a:latin typeface="Arial" panose="020B0604020202020204" pitchFamily="34" charset="0"/>
                <a:cs typeface="Arial" panose="020B0604020202020204" pitchFamily="34" charset="0"/>
                <a:sym typeface="Wingdings" panose="05000000000000000000" pitchFamily="2" charset="2"/>
              </a:rPr>
              <a:t> of the genes from </a:t>
            </a:r>
            <a:r>
              <a:rPr lang="en-GB" dirty="0">
                <a:solidFill>
                  <a:srgbClr val="C00000"/>
                </a:solidFill>
                <a:latin typeface="Arial" panose="020B0604020202020204" pitchFamily="34" charset="0"/>
                <a:cs typeface="Arial" panose="020B0604020202020204" pitchFamily="34" charset="0"/>
                <a:sym typeface="Wingdings" panose="05000000000000000000" pitchFamily="2" charset="2"/>
              </a:rPr>
              <a:t>P1</a:t>
            </a:r>
            <a:r>
              <a:rPr lang="en-GB" dirty="0">
                <a:latin typeface="Arial" panose="020B0604020202020204" pitchFamily="34" charset="0"/>
                <a:cs typeface="Arial" panose="020B0604020202020204" pitchFamily="34" charset="0"/>
                <a:sym typeface="Wingdings" panose="05000000000000000000" pitchFamily="2" charset="2"/>
              </a:rPr>
              <a:t> and </a:t>
            </a:r>
            <a:r>
              <a:rPr lang="en-GB" dirty="0">
                <a:solidFill>
                  <a:srgbClr val="0070C0"/>
                </a:solidFill>
                <a:latin typeface="Arial" panose="020B0604020202020204" pitchFamily="34" charset="0"/>
                <a:cs typeface="Arial" panose="020B0604020202020204" pitchFamily="34" charset="0"/>
                <a:sym typeface="Wingdings" panose="05000000000000000000" pitchFamily="2" charset="2"/>
              </a:rPr>
              <a:t>P2</a:t>
            </a:r>
            <a:r>
              <a:rPr lang="en-GB" dirty="0">
                <a:latin typeface="Arial" panose="020B0604020202020204" pitchFamily="34" charset="0"/>
                <a:cs typeface="Arial" panose="020B0604020202020204" pitchFamily="34" charset="0"/>
                <a:sym typeface="Wingdings" panose="05000000000000000000" pitchFamily="2" charset="2"/>
              </a:rPr>
              <a:t>? </a:t>
            </a:r>
            <a:br>
              <a:rPr lang="en-GB" dirty="0">
                <a:latin typeface="Arial" panose="020B0604020202020204" pitchFamily="34" charset="0"/>
                <a:cs typeface="Arial" panose="020B0604020202020204" pitchFamily="34" charset="0"/>
                <a:sym typeface="Wingdings" panose="05000000000000000000" pitchFamily="2" charset="2"/>
              </a:rPr>
            </a:br>
            <a:r>
              <a:rPr lang="en-GB" dirty="0">
                <a:latin typeface="Arial" panose="020B0604020202020204" pitchFamily="34" charset="0"/>
                <a:cs typeface="Arial" panose="020B0604020202020204" pitchFamily="34" charset="0"/>
                <a:sym typeface="Wingdings" panose="05000000000000000000" pitchFamily="2" charset="2"/>
              </a:rPr>
              <a:t>Yes indeed: As expected average. </a:t>
            </a:r>
          </a:p>
          <a:p>
            <a:br>
              <a:rPr lang="en-GB" dirty="0">
                <a:latin typeface="Arial" panose="020B0604020202020204" pitchFamily="34" charset="0"/>
                <a:cs typeface="Arial" panose="020B0604020202020204" pitchFamily="34" charset="0"/>
                <a:sym typeface="Wingdings" panose="05000000000000000000" pitchFamily="2" charset="2"/>
              </a:rPr>
            </a:br>
            <a:r>
              <a:rPr lang="en-GB" dirty="0">
                <a:latin typeface="Arial" panose="020B0604020202020204" pitchFamily="34" charset="0"/>
                <a:cs typeface="Arial" panose="020B0604020202020204" pitchFamily="34" charset="0"/>
                <a:sym typeface="Wingdings" panose="05000000000000000000" pitchFamily="2" charset="2"/>
              </a:rPr>
              <a:t>That average is not exactly true for each of the segregating </a:t>
            </a:r>
            <a:br>
              <a:rPr lang="en-GB" dirty="0">
                <a:latin typeface="Arial" panose="020B0604020202020204" pitchFamily="34" charset="0"/>
                <a:cs typeface="Arial" panose="020B0604020202020204" pitchFamily="34" charset="0"/>
                <a:sym typeface="Wingdings" panose="05000000000000000000" pitchFamily="2" charset="2"/>
              </a:rPr>
            </a:br>
            <a:r>
              <a:rPr lang="en-GB" dirty="0">
                <a:latin typeface="Arial" panose="020B0604020202020204" pitchFamily="34" charset="0"/>
                <a:cs typeface="Arial" panose="020B0604020202020204" pitchFamily="34" charset="0"/>
                <a:sym typeface="Wingdings" panose="05000000000000000000" pitchFamily="2" charset="2"/>
              </a:rPr>
              <a:t>BC1F1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Wingdings" panose="05000000000000000000" pitchFamily="2" charset="2"/>
              </a:rPr>
              <a:t>individuals</a:t>
            </a:r>
            <a:r>
              <a:rPr lang="en-GB" dirty="0">
                <a:latin typeface="Arial" panose="020B0604020202020204" pitchFamily="34" charset="0"/>
                <a:cs typeface="Arial" panose="020B0604020202020204" pitchFamily="34" charset="0"/>
                <a:sym typeface="Wingdings" panose="05000000000000000000" pitchFamily="2" charset="2"/>
              </a:rPr>
              <a:t>. It is just their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Wingdings" panose="05000000000000000000" pitchFamily="2" charset="2"/>
              </a:rPr>
              <a:t>average</a:t>
            </a:r>
            <a:r>
              <a:rPr lang="en-GB" dirty="0">
                <a:latin typeface="Arial" panose="020B0604020202020204" pitchFamily="34" charset="0"/>
                <a:cs typeface="Arial" panose="020B0604020202020204" pitchFamily="34" charset="0"/>
                <a:sym typeface="Wingdings" panose="05000000000000000000" pitchFamily="2" charset="2"/>
              </a:rPr>
              <a:t> P1 dose.</a:t>
            </a:r>
            <a:endParaRPr lang="en-GB"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A9B3D026-3207-43E6-B7B4-7EBE19F2DB7B}"/>
              </a:ext>
            </a:extLst>
          </p:cNvPr>
          <p:cNvSpPr txBox="1"/>
          <p:nvPr/>
        </p:nvSpPr>
        <p:spPr>
          <a:xfrm>
            <a:off x="2223856" y="2188345"/>
            <a:ext cx="479394" cy="369332"/>
          </a:xfrm>
          <a:prstGeom prst="rect">
            <a:avLst/>
          </a:prstGeom>
          <a:noFill/>
        </p:spPr>
        <p:txBody>
          <a:bodyPr wrap="square" rtlCol="0">
            <a:spAutoFit/>
          </a:bodyPr>
          <a:lstStyle/>
          <a:p>
            <a:r>
              <a:rPr lang="en-GB" u="sng"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75</a:t>
            </a:r>
          </a:p>
        </p:txBody>
      </p:sp>
      <p:sp>
        <p:nvSpPr>
          <p:cNvPr id="16" name="TextBox 15">
            <a:extLst>
              <a:ext uri="{FF2B5EF4-FFF2-40B4-BE49-F238E27FC236}">
                <a16:creationId xmlns:a16="http://schemas.microsoft.com/office/drawing/2014/main" id="{FA9199BA-A537-4B28-AB28-0E8B6F10E628}"/>
              </a:ext>
            </a:extLst>
          </p:cNvPr>
          <p:cNvSpPr txBox="1"/>
          <p:nvPr/>
        </p:nvSpPr>
        <p:spPr>
          <a:xfrm>
            <a:off x="6857879" y="4121699"/>
            <a:ext cx="479394" cy="369332"/>
          </a:xfrm>
          <a:prstGeom prst="rect">
            <a:avLst/>
          </a:prstGeom>
          <a:noFill/>
        </p:spPr>
        <p:txBody>
          <a:bodyPr wrap="square" rtlCol="0">
            <a:spAutoFit/>
          </a:bodyPr>
          <a:lstStyle/>
          <a:p>
            <a:r>
              <a:rPr lang="en-GB" u="sng"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75</a:t>
            </a:r>
          </a:p>
        </p:txBody>
      </p:sp>
    </p:spTree>
    <p:extLst>
      <p:ext uri="{BB962C8B-B14F-4D97-AF65-F5344CB8AC3E}">
        <p14:creationId xmlns:p14="http://schemas.microsoft.com/office/powerpoint/2010/main" val="2809766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80">
                                          <p:stCondLst>
                                            <p:cond delay="0"/>
                                          </p:stCondLst>
                                        </p:cTn>
                                        <p:tgtEl>
                                          <p:spTgt spid="16"/>
                                        </p:tgtEl>
                                      </p:cBhvr>
                                    </p:animEffect>
                                    <p:anim calcmode="lin" valueType="num">
                                      <p:cBhvr>
                                        <p:cTn id="24"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29" dur="26">
                                          <p:stCondLst>
                                            <p:cond delay="650"/>
                                          </p:stCondLst>
                                        </p:cTn>
                                        <p:tgtEl>
                                          <p:spTgt spid="16"/>
                                        </p:tgtEl>
                                      </p:cBhvr>
                                      <p:to x="100000" y="60000"/>
                                    </p:animScale>
                                    <p:animScale>
                                      <p:cBhvr>
                                        <p:cTn id="30" dur="166" decel="50000">
                                          <p:stCondLst>
                                            <p:cond delay="676"/>
                                          </p:stCondLst>
                                        </p:cTn>
                                        <p:tgtEl>
                                          <p:spTgt spid="16"/>
                                        </p:tgtEl>
                                      </p:cBhvr>
                                      <p:to x="100000" y="100000"/>
                                    </p:animScale>
                                    <p:animScale>
                                      <p:cBhvr>
                                        <p:cTn id="31" dur="26">
                                          <p:stCondLst>
                                            <p:cond delay="1312"/>
                                          </p:stCondLst>
                                        </p:cTn>
                                        <p:tgtEl>
                                          <p:spTgt spid="16"/>
                                        </p:tgtEl>
                                      </p:cBhvr>
                                      <p:to x="100000" y="80000"/>
                                    </p:animScale>
                                    <p:animScale>
                                      <p:cBhvr>
                                        <p:cTn id="32" dur="166" decel="50000">
                                          <p:stCondLst>
                                            <p:cond delay="1338"/>
                                          </p:stCondLst>
                                        </p:cTn>
                                        <p:tgtEl>
                                          <p:spTgt spid="16"/>
                                        </p:tgtEl>
                                      </p:cBhvr>
                                      <p:to x="100000" y="100000"/>
                                    </p:animScale>
                                    <p:animScale>
                                      <p:cBhvr>
                                        <p:cTn id="33" dur="26">
                                          <p:stCondLst>
                                            <p:cond delay="1642"/>
                                          </p:stCondLst>
                                        </p:cTn>
                                        <p:tgtEl>
                                          <p:spTgt spid="16"/>
                                        </p:tgtEl>
                                      </p:cBhvr>
                                      <p:to x="100000" y="90000"/>
                                    </p:animScale>
                                    <p:animScale>
                                      <p:cBhvr>
                                        <p:cTn id="34" dur="166" decel="50000">
                                          <p:stCondLst>
                                            <p:cond delay="1668"/>
                                          </p:stCondLst>
                                        </p:cTn>
                                        <p:tgtEl>
                                          <p:spTgt spid="16"/>
                                        </p:tgtEl>
                                      </p:cBhvr>
                                      <p:to x="100000" y="100000"/>
                                    </p:animScale>
                                    <p:animScale>
                                      <p:cBhvr>
                                        <p:cTn id="35" dur="26">
                                          <p:stCondLst>
                                            <p:cond delay="1808"/>
                                          </p:stCondLst>
                                        </p:cTn>
                                        <p:tgtEl>
                                          <p:spTgt spid="16"/>
                                        </p:tgtEl>
                                      </p:cBhvr>
                                      <p:to x="100000" y="95000"/>
                                    </p:animScale>
                                    <p:animScale>
                                      <p:cBhvr>
                                        <p:cTn id="36"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p:cNvGraphicFramePr>
            <a:graphicFrameLocks noChangeAspect="1"/>
          </p:cNvGraphicFramePr>
          <p:nvPr/>
        </p:nvGraphicFramePr>
        <p:xfrm>
          <a:off x="72000" y="1014632"/>
          <a:ext cx="5961062" cy="1865313"/>
        </p:xfrm>
        <a:graphic>
          <a:graphicData uri="http://schemas.openxmlformats.org/presentationml/2006/ole">
            <mc:AlternateContent xmlns:mc="http://schemas.openxmlformats.org/markup-compatibility/2006">
              <mc:Choice xmlns:v="urn:schemas-microsoft-com:vml" Requires="v">
                <p:oleObj spid="_x0000_s3157" name="Document" r:id="rId3" imgW="5960676" imgH="1865862" progId="Word.Document.12">
                  <p:link updateAutomatic="1"/>
                </p:oleObj>
              </mc:Choice>
              <mc:Fallback>
                <p:oleObj name="Document" r:id="rId3" imgW="5960676" imgH="1865862" progId="Word.Document.12">
                  <p:link updateAutomatic="1"/>
                  <p:pic>
                    <p:nvPicPr>
                      <p:cNvPr id="5" name="Object 4"/>
                      <p:cNvPicPr/>
                      <p:nvPr/>
                    </p:nvPicPr>
                    <p:blipFill>
                      <a:blip r:embed="rId4"/>
                      <a:stretch>
                        <a:fillRect/>
                      </a:stretch>
                    </p:blipFill>
                    <p:spPr>
                      <a:xfrm>
                        <a:off x="72000" y="1014632"/>
                        <a:ext cx="5961062" cy="1865313"/>
                      </a:xfrm>
                      <a:prstGeom prst="rect">
                        <a:avLst/>
                      </a:prstGeom>
                    </p:spPr>
                  </p:pic>
                </p:oleObj>
              </mc:Fallback>
            </mc:AlternateContent>
          </a:graphicData>
        </a:graphic>
      </p:graphicFrame>
      <p:sp>
        <p:nvSpPr>
          <p:cNvPr id="4" name="TextBox 3"/>
          <p:cNvSpPr txBox="1"/>
          <p:nvPr/>
        </p:nvSpPr>
        <p:spPr>
          <a:xfrm>
            <a:off x="72000" y="72000"/>
            <a:ext cx="12084148"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Consider F2. Does the usual Mendelian F2 contain exactly 50:50 gene dose (share) of its two initial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parents</a:t>
            </a:r>
            <a:r>
              <a:rPr lang="en-GB" sz="2400" dirty="0">
                <a:solidFill>
                  <a:schemeClr val="tx1">
                    <a:lumMod val="50000"/>
                    <a:lumOff val="50000"/>
                  </a:schemeClr>
                </a:solidFill>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sym typeface="Wingdings" panose="05000000000000000000" pitchFamily="2" charset="2"/>
              </a:rPr>
              <a:t>P1 and P2  (</a:t>
            </a:r>
            <a:r>
              <a:rPr lang="en-GB" sz="2400"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*honestly P1 and P2 were the </a:t>
            </a:r>
            <a:r>
              <a:rPr lang="en-GB" sz="2400"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Wingdings" panose="05000000000000000000" pitchFamily="2" charset="2"/>
              </a:rPr>
              <a:t>grand</a:t>
            </a:r>
            <a:r>
              <a:rPr lang="en-GB" sz="2400"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parents</a:t>
            </a:r>
            <a:r>
              <a:rPr lang="en-GB" sz="2400" dirty="0">
                <a:latin typeface="Arial" panose="020B0604020202020204" pitchFamily="34" charset="0"/>
                <a:cs typeface="Arial" panose="020B0604020202020204" pitchFamily="34" charset="0"/>
                <a:sym typeface="Wingdings" panose="05000000000000000000" pitchFamily="2" charset="2"/>
              </a:rPr>
              <a:t>)? </a:t>
            </a:r>
            <a:r>
              <a:rPr lang="en-GB" sz="2400" dirty="0">
                <a:latin typeface="Arial" panose="020B0604020202020204" pitchFamily="34" charset="0"/>
                <a:cs typeface="Arial" panose="020B0604020202020204" pitchFamily="34" charset="0"/>
              </a:rPr>
              <a:t> </a:t>
            </a:r>
            <a:endParaRPr lang="en-GB" sz="2400" dirty="0">
              <a:solidFill>
                <a:schemeClr val="tx1">
                  <a:lumMod val="50000"/>
                  <a:lumOff val="50000"/>
                </a:schemeClr>
              </a:solidFill>
              <a:latin typeface="Arial" panose="020B0604020202020204" pitchFamily="34" charset="0"/>
              <a:cs typeface="Arial" panose="020B0604020202020204" pitchFamily="34" charset="0"/>
            </a:endParaRPr>
          </a:p>
        </p:txBody>
      </p:sp>
      <p:cxnSp>
        <p:nvCxnSpPr>
          <p:cNvPr id="7" name="Straight Connector 6"/>
          <p:cNvCxnSpPr/>
          <p:nvPr/>
        </p:nvCxnSpPr>
        <p:spPr>
          <a:xfrm flipH="1">
            <a:off x="3860800" y="1005416"/>
            <a:ext cx="16933" cy="4565651"/>
          </a:xfrm>
          <a:prstGeom prst="line">
            <a:avLst/>
          </a:prstGeom>
          <a:ln>
            <a:solidFill>
              <a:schemeClr val="bg1">
                <a:lumMod val="9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000500" y="1119362"/>
            <a:ext cx="8124630" cy="550920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Let us, just for curiosity, ponder a while on whether these figures are exact or have some kind of expected variance. </a:t>
            </a:r>
            <a:r>
              <a:rPr lang="en-GB"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a:t>
            </a:r>
          </a:p>
          <a:p>
            <a:endParaRPr lang="en-GB"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endParaRPr>
          </a:p>
          <a:p>
            <a:r>
              <a:rPr lang="en-GB"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Is the composition of the F1 exactly 50:50? Yes, indeed, given ‚normal‘ settings such as autosomal loci.</a:t>
            </a:r>
          </a:p>
          <a:p>
            <a:endParaRPr lang="en-GB" dirty="0">
              <a:latin typeface="Arial" panose="020B0604020202020204" pitchFamily="34" charset="0"/>
              <a:cs typeface="Arial" panose="020B0604020202020204" pitchFamily="34" charset="0"/>
              <a:sym typeface="Wingdings" panose="05000000000000000000" pitchFamily="2" charset="2"/>
            </a:endParaRPr>
          </a:p>
          <a:p>
            <a:r>
              <a:rPr lang="en-GB" dirty="0">
                <a:latin typeface="Arial" panose="020B0604020202020204" pitchFamily="34" charset="0"/>
                <a:cs typeface="Arial" panose="020B0604020202020204" pitchFamily="34" charset="0"/>
              </a:rPr>
              <a:t>A locus that was heterozygous in F1, such locus will be heterozygous in F2 for 50% of the F2 individuals and homozygous (¼ + ¼) for 50% of cases. The he-</a:t>
            </a:r>
            <a:r>
              <a:rPr lang="en-GB" dirty="0" err="1">
                <a:latin typeface="Arial" panose="020B0604020202020204" pitchFamily="34" charset="0"/>
                <a:cs typeface="Arial" panose="020B0604020202020204" pitchFamily="34" charset="0"/>
              </a:rPr>
              <a:t>terozyous</a:t>
            </a:r>
            <a:r>
              <a:rPr lang="en-GB" dirty="0">
                <a:latin typeface="Arial" panose="020B0604020202020204" pitchFamily="34" charset="0"/>
                <a:cs typeface="Arial" panose="020B0604020202020204" pitchFamily="34" charset="0"/>
              </a:rPr>
              <a:t> F2 individuals are clearly composed 50:50. One ¼  fraction of individuals is 100% like P1, the other ¼ fraction is 100% like P2. So (1) on average 50:50 is true and (2) there is variation; ¼ are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like </a:t>
            </a:r>
            <a:r>
              <a:rPr lang="en-GB" dirty="0">
                <a:latin typeface="Arial" panose="020B0604020202020204" pitchFamily="34" charset="0"/>
                <a:cs typeface="Arial" panose="020B0604020202020204" pitchFamily="34" charset="0"/>
              </a:rPr>
              <a:t>P1, ½ are </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half </a:t>
            </a:r>
            <a:r>
              <a:rPr lang="en-GB" dirty="0">
                <a:latin typeface="Arial" panose="020B0604020202020204" pitchFamily="34" charset="0"/>
                <a:cs typeface="Arial" panose="020B0604020202020204" pitchFamily="34" charset="0"/>
              </a:rPr>
              <a:t>like P1, ¼ are </a:t>
            </a:r>
            <a:r>
              <a:rPr lang="en-GB" dirty="0">
                <a:solidFill>
                  <a:srgbClr val="005AB4"/>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zero</a:t>
            </a:r>
            <a:r>
              <a:rPr lang="en-GB" dirty="0">
                <a:solidFill>
                  <a:srgbClr val="7030A0"/>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like P1 (</a:t>
            </a:r>
            <a:r>
              <a:rPr lang="en-GB" dirty="0">
                <a:solidFill>
                  <a:schemeClr val="tx1">
                    <a:lumMod val="50000"/>
                    <a:lumOff val="50000"/>
                  </a:schemeClr>
                </a:solidFill>
                <a:latin typeface="Arial" panose="020B0604020202020204" pitchFamily="34" charset="0"/>
                <a:cs typeface="Arial" panose="020B0604020202020204" pitchFamily="34" charset="0"/>
              </a:rPr>
              <a:t>always: At the focal locus</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sym typeface="Wingdings" panose="05000000000000000000" pitchFamily="2" charset="2"/>
            </a:endParaRPr>
          </a:p>
          <a:p>
            <a:r>
              <a:rPr lang="en-GB" dirty="0">
                <a:latin typeface="Arial" panose="020B0604020202020204" pitchFamily="34" charset="0"/>
                <a:cs typeface="Arial" panose="020B0604020202020204" pitchFamily="34" charset="0"/>
                <a:sym typeface="Wingdings" panose="05000000000000000000" pitchFamily="2" charset="2"/>
              </a:rPr>
              <a:t>We look at N=1 locus. We continue to stick to N=1, but … </a:t>
            </a:r>
            <a:br>
              <a:rPr lang="en-GB" dirty="0">
                <a:latin typeface="Arial" panose="020B0604020202020204" pitchFamily="34" charset="0"/>
                <a:cs typeface="Arial" panose="020B0604020202020204" pitchFamily="34" charset="0"/>
                <a:sym typeface="Wingdings" panose="05000000000000000000" pitchFamily="2" charset="2"/>
              </a:rPr>
            </a:br>
            <a:r>
              <a:rPr lang="en-GB" dirty="0">
                <a:latin typeface="Arial" panose="020B0604020202020204" pitchFamily="34" charset="0"/>
                <a:cs typeface="Arial" panose="020B0604020202020204" pitchFamily="34" charset="0"/>
                <a:sym typeface="Wingdings" panose="05000000000000000000" pitchFamily="2" charset="2"/>
              </a:rPr>
              <a:t> ... </a:t>
            </a:r>
            <a:r>
              <a:rPr lang="en-GB" dirty="0">
                <a:solidFill>
                  <a:srgbClr val="0000FF"/>
                </a:solidFill>
                <a:latin typeface="Arial" panose="020B0604020202020204" pitchFamily="34" charset="0"/>
                <a:cs typeface="Arial" panose="020B0604020202020204" pitchFamily="34" charset="0"/>
                <a:sym typeface="Wingdings" panose="05000000000000000000" pitchFamily="2" charset="2"/>
              </a:rPr>
              <a:t>we a</a:t>
            </a:r>
            <a:r>
              <a:rPr lang="en-GB" dirty="0">
                <a:solidFill>
                  <a:srgbClr val="0000FF"/>
                </a:solidFill>
                <a:latin typeface="Arial" panose="020B0604020202020204" pitchFamily="34" charset="0"/>
                <a:cs typeface="Arial" panose="020B0604020202020204" pitchFamily="34" charset="0"/>
              </a:rPr>
              <a:t>ssume that the genome ‚has‘ only N=1 chromosome; and no cross-over! </a:t>
            </a:r>
            <a:r>
              <a:rPr lang="en-GB" dirty="0">
                <a:latin typeface="Arial" panose="020B0604020202020204" pitchFamily="34" charset="0"/>
                <a:cs typeface="Arial" panose="020B0604020202020204" pitchFamily="34" charset="0"/>
              </a:rPr>
              <a:t>See left diagram. In F2, variance for the </a:t>
            </a:r>
            <a:r>
              <a:rPr lang="en-GB" dirty="0">
                <a:solidFill>
                  <a:srgbClr val="0000FF"/>
                </a:solidFill>
                <a:latin typeface="Arial" panose="020B0604020202020204" pitchFamily="34" charset="0"/>
                <a:cs typeface="Arial" panose="020B0604020202020204" pitchFamily="34" charset="0"/>
              </a:rPr>
              <a:t>genome-wide</a:t>
            </a:r>
            <a:r>
              <a:rPr lang="en-GB" dirty="0">
                <a:latin typeface="Arial" panose="020B0604020202020204" pitchFamily="34" charset="0"/>
                <a:cs typeface="Arial" panose="020B0604020202020204" pitchFamily="34" charset="0"/>
              </a:rPr>
              <a:t> P1-dose then is</a:t>
            </a:r>
          </a:p>
          <a:p>
            <a:r>
              <a:rPr lang="en-GB" dirty="0">
                <a:latin typeface="Arial" panose="020B0604020202020204" pitchFamily="34" charset="0"/>
                <a:cs typeface="Arial" panose="020B0604020202020204" pitchFamily="34" charset="0"/>
              </a:rPr>
              <a:t> </a:t>
            </a:r>
          </a:p>
          <a:p>
            <a:r>
              <a:rPr lang="en-GB" sz="2400" dirty="0">
                <a:latin typeface="Arial" panose="020B0604020202020204" pitchFamily="34" charset="0"/>
                <a:cs typeface="Arial" panose="020B0604020202020204" pitchFamily="34" charset="0"/>
              </a:rPr>
              <a:t>σ²</a:t>
            </a:r>
            <a:r>
              <a:rPr lang="en-GB" sz="2400" baseline="-25000" dirty="0">
                <a:latin typeface="Arial" panose="020B0604020202020204" pitchFamily="34" charset="0"/>
                <a:cs typeface="Arial" panose="020B0604020202020204" pitchFamily="34" charset="0"/>
              </a:rPr>
              <a:t>P1</a:t>
            </a:r>
            <a:r>
              <a:rPr lang="en-GB" sz="2400" dirty="0">
                <a:latin typeface="Arial" panose="020B0604020202020204" pitchFamily="34" charset="0"/>
                <a:cs typeface="Arial" panose="020B0604020202020204" pitchFamily="34" charset="0"/>
              </a:rPr>
              <a:t>=¼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1.0</a:t>
            </a:r>
            <a:r>
              <a:rPr lang="en-GB" sz="2400" dirty="0">
                <a:latin typeface="Arial" panose="020B0604020202020204" pitchFamily="34" charset="0"/>
                <a:cs typeface="Arial" panose="020B0604020202020204" pitchFamily="34" charset="0"/>
              </a:rPr>
              <a:t>-0.5)² + ½ (</a:t>
            </a:r>
            <a:r>
              <a:rPr lang="en-GB" sz="2400"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0.5</a:t>
            </a:r>
            <a:r>
              <a:rPr lang="en-GB" sz="2400" dirty="0">
                <a:latin typeface="Arial" panose="020B0604020202020204" pitchFamily="34" charset="0"/>
                <a:cs typeface="Arial" panose="020B0604020202020204" pitchFamily="34" charset="0"/>
              </a:rPr>
              <a:t>-0.5)² + ¼( </a:t>
            </a:r>
            <a:r>
              <a:rPr lang="en-GB" sz="2400" dirty="0">
                <a:solidFill>
                  <a:srgbClr val="005AB4"/>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0.0</a:t>
            </a:r>
            <a:r>
              <a:rPr lang="en-GB" sz="2400" dirty="0">
                <a:latin typeface="Arial" panose="020B0604020202020204" pitchFamily="34" charset="0"/>
                <a:cs typeface="Arial" panose="020B0604020202020204" pitchFamily="34" charset="0"/>
              </a:rPr>
              <a:t>-0.5)² </a:t>
            </a:r>
            <a:r>
              <a:rPr lang="en-GB" sz="2800" dirty="0">
                <a:latin typeface="Arial" panose="020B0604020202020204" pitchFamily="34" charset="0"/>
                <a:cs typeface="Arial" panose="020B0604020202020204" pitchFamily="34" charset="0"/>
              </a:rPr>
              <a:t>= 1/8</a:t>
            </a:r>
          </a:p>
          <a:p>
            <a:endParaRPr lang="en-GB" dirty="0">
              <a:latin typeface="Arial" panose="020B0604020202020204" pitchFamily="34" charset="0"/>
              <a:cs typeface="Arial" panose="020B0604020202020204" pitchFamily="34" charset="0"/>
              <a:sym typeface="Wingdings" panose="05000000000000000000" pitchFamily="2" charset="2"/>
            </a:endParaRPr>
          </a:p>
        </p:txBody>
      </p:sp>
      <p:sp>
        <p:nvSpPr>
          <p:cNvPr id="2" name="Textfeld 1"/>
          <p:cNvSpPr txBox="1"/>
          <p:nvPr/>
        </p:nvSpPr>
        <p:spPr>
          <a:xfrm>
            <a:off x="11574443" y="6336175"/>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11</a:t>
            </a:fld>
            <a:endParaRPr lang="en-GB" sz="2400" dirty="0">
              <a:latin typeface="Arial" panose="020B0604020202020204" pitchFamily="34" charset="0"/>
              <a:cs typeface="Arial" panose="020B0604020202020204" pitchFamily="34" charset="0"/>
            </a:endParaRPr>
          </a:p>
        </p:txBody>
      </p:sp>
      <p:grpSp>
        <p:nvGrpSpPr>
          <p:cNvPr id="10" name="Group 9"/>
          <p:cNvGrpSpPr>
            <a:grpSpLocks noChangeAspect="1"/>
          </p:cNvGrpSpPr>
          <p:nvPr/>
        </p:nvGrpSpPr>
        <p:grpSpPr>
          <a:xfrm>
            <a:off x="114300" y="3921001"/>
            <a:ext cx="3769614" cy="2652054"/>
            <a:chOff x="3925811" y="3282122"/>
            <a:chExt cx="3886200" cy="2734077"/>
          </a:xfrm>
        </p:grpSpPr>
        <p:sp>
          <p:nvSpPr>
            <p:cNvPr id="11" name="Rectangle 10"/>
            <p:cNvSpPr/>
            <p:nvPr/>
          </p:nvSpPr>
          <p:spPr>
            <a:xfrm>
              <a:off x="3925811" y="3282122"/>
              <a:ext cx="3886200" cy="273407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12" name="Group 11"/>
            <p:cNvGrpSpPr/>
            <p:nvPr/>
          </p:nvGrpSpPr>
          <p:grpSpPr>
            <a:xfrm>
              <a:off x="3980255" y="3344096"/>
              <a:ext cx="3751289" cy="2647420"/>
              <a:chOff x="2987197" y="1898856"/>
              <a:chExt cx="3751289" cy="2647420"/>
            </a:xfrm>
          </p:grpSpPr>
          <p:grpSp>
            <p:nvGrpSpPr>
              <p:cNvPr id="13" name="Group 12"/>
              <p:cNvGrpSpPr/>
              <p:nvPr/>
            </p:nvGrpSpPr>
            <p:grpSpPr>
              <a:xfrm>
                <a:off x="3382963" y="1898856"/>
                <a:ext cx="3051492" cy="2647420"/>
                <a:chOff x="3382963" y="1898856"/>
                <a:chExt cx="3051492" cy="2647420"/>
              </a:xfrm>
            </p:grpSpPr>
            <p:sp>
              <p:nvSpPr>
                <p:cNvPr id="49" name="Line 6"/>
                <p:cNvSpPr>
                  <a:spLocks noChangeShapeType="1"/>
                </p:cNvSpPr>
                <p:nvPr/>
              </p:nvSpPr>
              <p:spPr bwMode="auto">
                <a:xfrm>
                  <a:off x="3511550" y="4006850"/>
                  <a:ext cx="2668588" cy="0"/>
                </a:xfrm>
                <a:prstGeom prst="line">
                  <a:avLst/>
                </a:prstGeom>
                <a:noFill/>
                <a:ln w="142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0" name="Line 7"/>
                <p:cNvSpPr>
                  <a:spLocks noChangeShapeType="1"/>
                </p:cNvSpPr>
                <p:nvPr/>
              </p:nvSpPr>
              <p:spPr bwMode="auto">
                <a:xfrm>
                  <a:off x="3511550" y="4006850"/>
                  <a:ext cx="0" cy="42863"/>
                </a:xfrm>
                <a:prstGeom prst="line">
                  <a:avLst/>
                </a:prstGeom>
                <a:noFill/>
                <a:ln w="142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1" name="Line 8"/>
                <p:cNvSpPr>
                  <a:spLocks noChangeShapeType="1"/>
                </p:cNvSpPr>
                <p:nvPr/>
              </p:nvSpPr>
              <p:spPr bwMode="auto">
                <a:xfrm>
                  <a:off x="4178300" y="4006850"/>
                  <a:ext cx="0" cy="42863"/>
                </a:xfrm>
                <a:prstGeom prst="line">
                  <a:avLst/>
                </a:prstGeom>
                <a:noFill/>
                <a:ln w="142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2" name="Line 9"/>
                <p:cNvSpPr>
                  <a:spLocks noChangeShapeType="1"/>
                </p:cNvSpPr>
                <p:nvPr/>
              </p:nvSpPr>
              <p:spPr bwMode="auto">
                <a:xfrm>
                  <a:off x="4846638" y="4006850"/>
                  <a:ext cx="0" cy="42863"/>
                </a:xfrm>
                <a:prstGeom prst="line">
                  <a:avLst/>
                </a:prstGeom>
                <a:noFill/>
                <a:ln w="142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3" name="Line 10"/>
                <p:cNvSpPr>
                  <a:spLocks noChangeShapeType="1"/>
                </p:cNvSpPr>
                <p:nvPr/>
              </p:nvSpPr>
              <p:spPr bwMode="auto">
                <a:xfrm>
                  <a:off x="5513388" y="4006850"/>
                  <a:ext cx="0" cy="42863"/>
                </a:xfrm>
                <a:prstGeom prst="line">
                  <a:avLst/>
                </a:prstGeom>
                <a:noFill/>
                <a:ln w="142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4" name="Line 11"/>
                <p:cNvSpPr>
                  <a:spLocks noChangeShapeType="1"/>
                </p:cNvSpPr>
                <p:nvPr/>
              </p:nvSpPr>
              <p:spPr bwMode="auto">
                <a:xfrm>
                  <a:off x="6180138" y="4006850"/>
                  <a:ext cx="0" cy="42863"/>
                </a:xfrm>
                <a:prstGeom prst="line">
                  <a:avLst/>
                </a:prstGeom>
                <a:noFill/>
                <a:ln w="142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5" name="Rectangle 12"/>
                <p:cNvSpPr>
                  <a:spLocks noChangeArrowheads="1"/>
                </p:cNvSpPr>
                <p:nvPr/>
              </p:nvSpPr>
              <p:spPr bwMode="auto">
                <a:xfrm>
                  <a:off x="4262438" y="4260710"/>
                  <a:ext cx="1639360" cy="285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effectLst/>
                      <a:cs typeface="Arial" panose="020B0604020202020204" pitchFamily="34" charset="0"/>
                    </a:rPr>
                    <a:t>Parent</a:t>
                  </a:r>
                  <a:r>
                    <a:rPr kumimoji="0" lang="en-GB" altLang="en-US" i="0" u="none" strike="noStrike" cap="none" normalizeH="0" dirty="0">
                      <a:ln>
                        <a:noFill/>
                      </a:ln>
                      <a:effectLst/>
                      <a:cs typeface="Arial" panose="020B0604020202020204" pitchFamily="34" charset="0"/>
                    </a:rPr>
                    <a:t> P1 dose</a:t>
                  </a:r>
                  <a:endParaRPr kumimoji="0" lang="en-GB" altLang="en-US" i="0" u="none" strike="noStrike" cap="none" normalizeH="0" baseline="0" dirty="0">
                    <a:ln>
                      <a:noFill/>
                    </a:ln>
                    <a:effectLst/>
                    <a:cs typeface="Arial" panose="020B0604020202020204" pitchFamily="34" charset="0"/>
                  </a:endParaRPr>
                </a:p>
              </p:txBody>
            </p:sp>
            <p:sp>
              <p:nvSpPr>
                <p:cNvPr id="56" name="Rectangle 13"/>
                <p:cNvSpPr>
                  <a:spLocks noChangeArrowheads="1"/>
                </p:cNvSpPr>
                <p:nvPr/>
              </p:nvSpPr>
              <p:spPr bwMode="auto">
                <a:xfrm>
                  <a:off x="3436872" y="3444874"/>
                  <a:ext cx="180000" cy="540000"/>
                </a:xfrm>
                <a:prstGeom prst="rect">
                  <a:avLst/>
                </a:prstGeom>
                <a:noFill/>
                <a:ln w="1428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7" name="Rectangle 14"/>
                <p:cNvSpPr>
                  <a:spLocks noChangeArrowheads="1"/>
                </p:cNvSpPr>
                <p:nvPr/>
              </p:nvSpPr>
              <p:spPr bwMode="auto">
                <a:xfrm>
                  <a:off x="3382963" y="3174480"/>
                  <a:ext cx="330517" cy="285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000000"/>
                      </a:solidFill>
                      <a:effectLst/>
                      <a:cs typeface="Arial" panose="020B0604020202020204" pitchFamily="34" charset="0"/>
                    </a:rPr>
                    <a:t>1/4</a:t>
                  </a:r>
                  <a:endParaRPr kumimoji="0" lang="en-GB" altLang="en-US" i="0" u="none" strike="noStrike" cap="none" normalizeH="0" baseline="0" dirty="0">
                    <a:ln>
                      <a:noFill/>
                    </a:ln>
                    <a:solidFill>
                      <a:schemeClr val="tx1"/>
                    </a:solidFill>
                    <a:effectLst/>
                    <a:cs typeface="Arial" panose="020B0604020202020204" pitchFamily="34" charset="0"/>
                  </a:endParaRPr>
                </a:p>
              </p:txBody>
            </p:sp>
            <p:sp>
              <p:nvSpPr>
                <p:cNvPr id="58" name="Rectangle 15"/>
                <p:cNvSpPr>
                  <a:spLocks noChangeArrowheads="1"/>
                </p:cNvSpPr>
                <p:nvPr/>
              </p:nvSpPr>
              <p:spPr bwMode="auto">
                <a:xfrm>
                  <a:off x="4770372" y="2907166"/>
                  <a:ext cx="180000" cy="1080000"/>
                </a:xfrm>
                <a:prstGeom prst="rect">
                  <a:avLst/>
                </a:prstGeom>
                <a:solidFill>
                  <a:srgbClr val="FFFFFF"/>
                </a:solidFill>
                <a:ln w="28575">
                  <a:solidFill>
                    <a:srgbClr val="7030A0"/>
                  </a:solidFill>
                  <a:prstDash val="solid"/>
                  <a:miter lim="800000"/>
                  <a:headEnd/>
                  <a:tailEnd/>
                </a:ln>
                <a:effectLst>
                  <a:outerShdw blurRad="63500" sx="102000" sy="102000" algn="c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9" name="Rectangle 16"/>
                <p:cNvSpPr>
                  <a:spLocks noChangeArrowheads="1"/>
                </p:cNvSpPr>
                <p:nvPr/>
              </p:nvSpPr>
              <p:spPr bwMode="auto">
                <a:xfrm>
                  <a:off x="4718050" y="2606881"/>
                  <a:ext cx="330517" cy="285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000000"/>
                      </a:solidFill>
                      <a:effectLst/>
                      <a:cs typeface="Arial" panose="020B0604020202020204" pitchFamily="34" charset="0"/>
                    </a:rPr>
                    <a:t>1/2</a:t>
                  </a:r>
                  <a:endParaRPr kumimoji="0" lang="en-GB" altLang="en-US" i="0" u="none" strike="noStrike" cap="none" normalizeH="0" baseline="0" dirty="0">
                    <a:ln>
                      <a:noFill/>
                    </a:ln>
                    <a:solidFill>
                      <a:schemeClr val="tx1"/>
                    </a:solidFill>
                    <a:effectLst/>
                    <a:cs typeface="Arial" panose="020B0604020202020204" pitchFamily="34" charset="0"/>
                  </a:endParaRPr>
                </a:p>
              </p:txBody>
            </p:sp>
            <p:sp>
              <p:nvSpPr>
                <p:cNvPr id="60" name="Rectangle 17"/>
                <p:cNvSpPr>
                  <a:spLocks noChangeArrowheads="1"/>
                </p:cNvSpPr>
                <p:nvPr/>
              </p:nvSpPr>
              <p:spPr bwMode="auto">
                <a:xfrm>
                  <a:off x="6114294" y="3444874"/>
                  <a:ext cx="180000" cy="540000"/>
                </a:xfrm>
                <a:prstGeom prst="rect">
                  <a:avLst/>
                </a:prstGeom>
                <a:noFill/>
                <a:ln w="1428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61" name="Rectangle 18"/>
                <p:cNvSpPr>
                  <a:spLocks noChangeArrowheads="1"/>
                </p:cNvSpPr>
                <p:nvPr/>
              </p:nvSpPr>
              <p:spPr bwMode="auto">
                <a:xfrm>
                  <a:off x="6051550" y="3174480"/>
                  <a:ext cx="330517" cy="285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000000"/>
                      </a:solidFill>
                      <a:effectLst/>
                      <a:cs typeface="Arial" panose="020B0604020202020204" pitchFamily="34" charset="0"/>
                    </a:rPr>
                    <a:t>1/4</a:t>
                  </a:r>
                  <a:endParaRPr kumimoji="0" lang="en-GB" altLang="en-US" i="0" u="none" strike="noStrike" cap="none" normalizeH="0" baseline="0" dirty="0">
                    <a:ln>
                      <a:noFill/>
                    </a:ln>
                    <a:solidFill>
                      <a:schemeClr val="tx1"/>
                    </a:solidFill>
                    <a:effectLst/>
                    <a:cs typeface="Arial" panose="020B0604020202020204" pitchFamily="34" charset="0"/>
                  </a:endParaRPr>
                </a:p>
              </p:txBody>
            </p:sp>
            <p:sp>
              <p:nvSpPr>
                <p:cNvPr id="62" name="Rectangle 19"/>
                <p:cNvSpPr>
                  <a:spLocks noChangeArrowheads="1"/>
                </p:cNvSpPr>
                <p:nvPr/>
              </p:nvSpPr>
              <p:spPr bwMode="auto">
                <a:xfrm>
                  <a:off x="4340225" y="1902031"/>
                  <a:ext cx="237971" cy="285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000000"/>
                      </a:solidFill>
                      <a:effectLst/>
                      <a:cs typeface="Arial" panose="020B0604020202020204" pitchFamily="34" charset="0"/>
                    </a:rPr>
                    <a:t> N</a:t>
                  </a:r>
                  <a:endParaRPr kumimoji="0" lang="en-GB" altLang="en-US" i="0" u="none" strike="noStrike" cap="none" normalizeH="0" baseline="0" dirty="0">
                    <a:ln>
                      <a:noFill/>
                    </a:ln>
                    <a:solidFill>
                      <a:schemeClr val="tx1"/>
                    </a:solidFill>
                    <a:effectLst/>
                    <a:cs typeface="Arial" panose="020B0604020202020204" pitchFamily="34" charset="0"/>
                  </a:endParaRPr>
                </a:p>
              </p:txBody>
            </p:sp>
            <p:sp>
              <p:nvSpPr>
                <p:cNvPr id="63" name="Rectangle 20"/>
                <p:cNvSpPr>
                  <a:spLocks noChangeArrowheads="1"/>
                </p:cNvSpPr>
                <p:nvPr/>
              </p:nvSpPr>
              <p:spPr bwMode="auto">
                <a:xfrm>
                  <a:off x="4500563" y="1898856"/>
                  <a:ext cx="403230" cy="285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000000"/>
                      </a:solidFill>
                      <a:effectLst/>
                      <a:cs typeface="Arial" panose="020B0604020202020204" pitchFamily="34" charset="0"/>
                    </a:rPr>
                    <a:t> =1 </a:t>
                  </a:r>
                  <a:endParaRPr kumimoji="0" lang="en-GB" altLang="en-US" i="0" u="none" strike="noStrike" cap="none" normalizeH="0" baseline="0" dirty="0">
                    <a:ln>
                      <a:noFill/>
                    </a:ln>
                    <a:solidFill>
                      <a:schemeClr val="tx1"/>
                    </a:solidFill>
                    <a:effectLst/>
                    <a:cs typeface="Arial" panose="020B0604020202020204" pitchFamily="34" charset="0"/>
                  </a:endParaRPr>
                </a:p>
              </p:txBody>
            </p:sp>
            <p:sp>
              <p:nvSpPr>
                <p:cNvPr id="64" name="Rectangle 21"/>
                <p:cNvSpPr>
                  <a:spLocks noChangeArrowheads="1"/>
                </p:cNvSpPr>
                <p:nvPr/>
              </p:nvSpPr>
              <p:spPr bwMode="auto">
                <a:xfrm>
                  <a:off x="4340225" y="2273506"/>
                  <a:ext cx="66103" cy="285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000000"/>
                      </a:solidFill>
                      <a:effectLst/>
                      <a:cs typeface="Arial" panose="020B0604020202020204" pitchFamily="34" charset="0"/>
                    </a:rPr>
                    <a:t> </a:t>
                  </a:r>
                  <a:endParaRPr kumimoji="0" lang="en-GB" altLang="en-US" i="0" u="none" strike="noStrike" cap="none" normalizeH="0" baseline="0" dirty="0">
                    <a:ln>
                      <a:noFill/>
                    </a:ln>
                    <a:solidFill>
                      <a:schemeClr val="tx1"/>
                    </a:solidFill>
                    <a:effectLst/>
                    <a:cs typeface="Arial" panose="020B0604020202020204" pitchFamily="34" charset="0"/>
                  </a:endParaRPr>
                </a:p>
              </p:txBody>
            </p:sp>
            <p:sp>
              <p:nvSpPr>
                <p:cNvPr id="65" name="Rectangle 22"/>
                <p:cNvSpPr>
                  <a:spLocks noChangeArrowheads="1"/>
                </p:cNvSpPr>
                <p:nvPr/>
              </p:nvSpPr>
              <p:spPr bwMode="auto">
                <a:xfrm>
                  <a:off x="4394200" y="2271918"/>
                  <a:ext cx="147080" cy="285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chemeClr val="tx1"/>
                      </a:solidFill>
                      <a:effectLst/>
                      <a:cs typeface="Arial" panose="020B0604020202020204" pitchFamily="34" charset="0"/>
                    </a:rPr>
                    <a:t>σ</a:t>
                  </a:r>
                </a:p>
              </p:txBody>
            </p:sp>
            <p:sp>
              <p:nvSpPr>
                <p:cNvPr id="66" name="Rectangle 23"/>
                <p:cNvSpPr>
                  <a:spLocks noChangeArrowheads="1"/>
                </p:cNvSpPr>
                <p:nvPr/>
              </p:nvSpPr>
              <p:spPr bwMode="auto">
                <a:xfrm>
                  <a:off x="4497388" y="2165556"/>
                  <a:ext cx="102460" cy="222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i="0" u="none" strike="noStrike" cap="none" normalizeH="0" baseline="0" dirty="0">
                      <a:ln>
                        <a:noFill/>
                      </a:ln>
                      <a:solidFill>
                        <a:srgbClr val="000000"/>
                      </a:solidFill>
                      <a:effectLst/>
                      <a:cs typeface="Arial" panose="020B0604020202020204" pitchFamily="34" charset="0"/>
                    </a:rPr>
                    <a:t>2</a:t>
                  </a:r>
                  <a:endParaRPr kumimoji="0" lang="en-GB" altLang="en-US" sz="1400" i="0" u="none" strike="noStrike" cap="none" normalizeH="0" baseline="0" dirty="0">
                    <a:ln>
                      <a:noFill/>
                    </a:ln>
                    <a:solidFill>
                      <a:schemeClr val="tx1"/>
                    </a:solidFill>
                    <a:effectLst/>
                    <a:cs typeface="Arial" panose="020B0604020202020204" pitchFamily="34" charset="0"/>
                  </a:endParaRPr>
                </a:p>
              </p:txBody>
            </p:sp>
            <p:sp>
              <p:nvSpPr>
                <p:cNvPr id="67" name="Rectangle 24"/>
                <p:cNvSpPr>
                  <a:spLocks noChangeArrowheads="1"/>
                </p:cNvSpPr>
                <p:nvPr/>
              </p:nvSpPr>
              <p:spPr bwMode="auto">
                <a:xfrm>
                  <a:off x="4549364" y="2378281"/>
                  <a:ext cx="226404" cy="222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i="0" u="none" strike="noStrike" cap="none" normalizeH="0" baseline="0" dirty="0">
                      <a:ln>
                        <a:noFill/>
                      </a:ln>
                      <a:solidFill>
                        <a:srgbClr val="000000"/>
                      </a:solidFill>
                      <a:effectLst/>
                      <a:cs typeface="Arial" panose="020B0604020202020204" pitchFamily="34" charset="0"/>
                    </a:rPr>
                    <a:t>P1</a:t>
                  </a:r>
                  <a:endParaRPr kumimoji="0" lang="en-GB" altLang="en-US" sz="1400" i="0" u="none" strike="noStrike" cap="none" normalizeH="0" baseline="0" dirty="0">
                    <a:ln>
                      <a:noFill/>
                    </a:ln>
                    <a:solidFill>
                      <a:schemeClr val="tx1"/>
                    </a:solidFill>
                    <a:effectLst/>
                    <a:cs typeface="Arial" panose="020B0604020202020204" pitchFamily="34" charset="0"/>
                  </a:endParaRPr>
                </a:p>
              </p:txBody>
            </p:sp>
            <p:sp>
              <p:nvSpPr>
                <p:cNvPr id="68" name="Rectangle 25"/>
                <p:cNvSpPr>
                  <a:spLocks noChangeArrowheads="1"/>
                </p:cNvSpPr>
                <p:nvPr/>
              </p:nvSpPr>
              <p:spPr bwMode="auto">
                <a:xfrm>
                  <a:off x="4711700" y="2271918"/>
                  <a:ext cx="733746" cy="285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000000"/>
                      </a:solidFill>
                      <a:effectLst/>
                      <a:cs typeface="Arial" panose="020B0604020202020204" pitchFamily="34" charset="0"/>
                    </a:rPr>
                    <a:t>  =  1/8</a:t>
                  </a:r>
                  <a:endParaRPr kumimoji="0" lang="en-GB" altLang="en-US" i="0" u="none" strike="noStrike" cap="none" normalizeH="0" baseline="0" dirty="0">
                    <a:ln>
                      <a:noFill/>
                    </a:ln>
                    <a:solidFill>
                      <a:schemeClr val="tx1"/>
                    </a:solidFill>
                    <a:effectLst/>
                    <a:cs typeface="Arial" panose="020B0604020202020204" pitchFamily="34" charset="0"/>
                  </a:endParaRPr>
                </a:p>
              </p:txBody>
            </p:sp>
            <p:sp>
              <p:nvSpPr>
                <p:cNvPr id="69" name="Rectangle 26"/>
                <p:cNvSpPr>
                  <a:spLocks noChangeArrowheads="1"/>
                </p:cNvSpPr>
                <p:nvPr/>
              </p:nvSpPr>
              <p:spPr bwMode="auto">
                <a:xfrm>
                  <a:off x="6103938" y="4027488"/>
                  <a:ext cx="330517" cy="285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effectLst/>
                      <a:cs typeface="Arial" panose="020B0604020202020204" pitchFamily="34" charset="0"/>
                    </a:rPr>
                    <a:t>1.0</a:t>
                  </a:r>
                </a:p>
              </p:txBody>
            </p:sp>
            <p:sp>
              <p:nvSpPr>
                <p:cNvPr id="70" name="Rectangle 27"/>
                <p:cNvSpPr>
                  <a:spLocks noChangeArrowheads="1"/>
                </p:cNvSpPr>
                <p:nvPr/>
              </p:nvSpPr>
              <p:spPr bwMode="auto">
                <a:xfrm>
                  <a:off x="3425825" y="4014788"/>
                  <a:ext cx="330517" cy="285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000000"/>
                      </a:solidFill>
                      <a:effectLst/>
                      <a:cs typeface="Arial" panose="020B0604020202020204" pitchFamily="34" charset="0"/>
                    </a:rPr>
                    <a:t>0.0</a:t>
                  </a:r>
                  <a:endParaRPr kumimoji="0" lang="en-GB" altLang="en-US" i="0" u="none" strike="noStrike" cap="none" normalizeH="0" baseline="0" dirty="0">
                    <a:ln>
                      <a:noFill/>
                    </a:ln>
                    <a:solidFill>
                      <a:schemeClr val="tx1"/>
                    </a:solidFill>
                    <a:effectLst/>
                    <a:cs typeface="Arial" panose="020B0604020202020204" pitchFamily="34" charset="0"/>
                  </a:endParaRPr>
                </a:p>
              </p:txBody>
            </p:sp>
            <p:sp>
              <p:nvSpPr>
                <p:cNvPr id="71" name="Rectangle 28"/>
                <p:cNvSpPr>
                  <a:spLocks noChangeArrowheads="1"/>
                </p:cNvSpPr>
                <p:nvPr/>
              </p:nvSpPr>
              <p:spPr bwMode="auto">
                <a:xfrm>
                  <a:off x="4775200" y="4046538"/>
                  <a:ext cx="330517" cy="2855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effectLst/>
                      <a:cs typeface="Arial" panose="020B0604020202020204" pitchFamily="34" charset="0"/>
                    </a:rPr>
                    <a:t>1/2</a:t>
                  </a:r>
                </a:p>
              </p:txBody>
            </p:sp>
          </p:grpSp>
          <p:grpSp>
            <p:nvGrpSpPr>
              <p:cNvPr id="14" name="Group 13"/>
              <p:cNvGrpSpPr/>
              <p:nvPr/>
            </p:nvGrpSpPr>
            <p:grpSpPr>
              <a:xfrm>
                <a:off x="2987197" y="3192711"/>
                <a:ext cx="341726" cy="792163"/>
                <a:chOff x="9208122" y="3128356"/>
                <a:chExt cx="341726" cy="792163"/>
              </a:xfrm>
            </p:grpSpPr>
            <p:grpSp>
              <p:nvGrpSpPr>
                <p:cNvPr id="40" name="Group 6"/>
                <p:cNvGrpSpPr>
                  <a:grpSpLocks/>
                </p:cNvGrpSpPr>
                <p:nvPr/>
              </p:nvGrpSpPr>
              <p:grpSpPr bwMode="auto">
                <a:xfrm>
                  <a:off x="9208122" y="3128356"/>
                  <a:ext cx="144462" cy="792163"/>
                  <a:chOff x="1253" y="4491"/>
                  <a:chExt cx="91" cy="499"/>
                </a:xfrm>
                <a:solidFill>
                  <a:srgbClr val="C00000"/>
                </a:solidFill>
              </p:grpSpPr>
              <p:sp>
                <p:nvSpPr>
                  <p:cNvPr id="45" name="Rectangle 7"/>
                  <p:cNvSpPr>
                    <a:spLocks noChangeArrowheads="1"/>
                  </p:cNvSpPr>
                  <p:nvPr/>
                </p:nvSpPr>
                <p:spPr bwMode="auto">
                  <a:xfrm>
                    <a:off x="1253" y="4491"/>
                    <a:ext cx="91" cy="181"/>
                  </a:xfrm>
                  <a:prstGeom prst="rect">
                    <a:avLst/>
                  </a:prstGeom>
                  <a:grpFill/>
                  <a:ln w="9525">
                    <a:solidFill>
                      <a:schemeClr val="tx1"/>
                    </a:solidFill>
                    <a:miter lim="800000"/>
                    <a:headEnd/>
                    <a:tailEnd/>
                  </a:ln>
                </p:spPr>
                <p:txBody>
                  <a:bodyPr wrap="none" anchor="ctr"/>
                  <a:lstStyle/>
                  <a:p>
                    <a:endParaRPr lang="en-GB" altLang="de-DE" dirty="0">
                      <a:solidFill>
                        <a:srgbClr val="C00000"/>
                      </a:solidFill>
                    </a:endParaRPr>
                  </a:p>
                </p:txBody>
              </p:sp>
              <p:sp>
                <p:nvSpPr>
                  <p:cNvPr id="47" name="Rectangle 8"/>
                  <p:cNvSpPr>
                    <a:spLocks noChangeArrowheads="1"/>
                  </p:cNvSpPr>
                  <p:nvPr/>
                </p:nvSpPr>
                <p:spPr bwMode="auto">
                  <a:xfrm>
                    <a:off x="1253" y="4718"/>
                    <a:ext cx="91" cy="272"/>
                  </a:xfrm>
                  <a:prstGeom prst="rect">
                    <a:avLst/>
                  </a:prstGeom>
                  <a:grpFill/>
                  <a:ln w="9525">
                    <a:solidFill>
                      <a:schemeClr val="tx1"/>
                    </a:solidFill>
                    <a:miter lim="800000"/>
                    <a:headEnd/>
                    <a:tailEnd/>
                  </a:ln>
                </p:spPr>
                <p:txBody>
                  <a:bodyPr wrap="none" anchor="ctr"/>
                  <a:lstStyle/>
                  <a:p>
                    <a:endParaRPr lang="en-GB" altLang="de-DE" dirty="0">
                      <a:solidFill>
                        <a:srgbClr val="C00000"/>
                      </a:solidFill>
                    </a:endParaRPr>
                  </a:p>
                </p:txBody>
              </p:sp>
              <p:cxnSp>
                <p:nvCxnSpPr>
                  <p:cNvPr id="48" name="AutoShape 9"/>
                  <p:cNvCxnSpPr>
                    <a:cxnSpLocks noChangeShapeType="1"/>
                    <a:stCxn id="45" idx="2"/>
                    <a:endCxn id="47" idx="0"/>
                  </p:cNvCxnSpPr>
                  <p:nvPr/>
                </p:nvCxnSpPr>
                <p:spPr bwMode="auto">
                  <a:xfrm>
                    <a:off x="1299" y="4672"/>
                    <a:ext cx="0" cy="46"/>
                  </a:xfrm>
                  <a:prstGeom prst="straightConnector1">
                    <a:avLst/>
                  </a:prstGeom>
                  <a:grpFill/>
                  <a:ln w="57150">
                    <a:solidFill>
                      <a:schemeClr val="bg2"/>
                    </a:solidFill>
                    <a:round/>
                    <a:headEnd/>
                    <a:tailEnd/>
                  </a:ln>
                </p:spPr>
              </p:cxnSp>
            </p:grpSp>
            <p:grpSp>
              <p:nvGrpSpPr>
                <p:cNvPr id="41" name="Group 6"/>
                <p:cNvGrpSpPr>
                  <a:grpSpLocks/>
                </p:cNvGrpSpPr>
                <p:nvPr/>
              </p:nvGrpSpPr>
              <p:grpSpPr bwMode="auto">
                <a:xfrm>
                  <a:off x="9405386" y="3128356"/>
                  <a:ext cx="144462" cy="792163"/>
                  <a:chOff x="1253" y="4491"/>
                  <a:chExt cx="91" cy="499"/>
                </a:xfrm>
                <a:solidFill>
                  <a:srgbClr val="C00000"/>
                </a:solidFill>
              </p:grpSpPr>
              <p:sp>
                <p:nvSpPr>
                  <p:cNvPr id="42" name="Rectangle 7"/>
                  <p:cNvSpPr>
                    <a:spLocks noChangeArrowheads="1"/>
                  </p:cNvSpPr>
                  <p:nvPr/>
                </p:nvSpPr>
                <p:spPr bwMode="auto">
                  <a:xfrm>
                    <a:off x="1253" y="4491"/>
                    <a:ext cx="91" cy="181"/>
                  </a:xfrm>
                  <a:prstGeom prst="rect">
                    <a:avLst/>
                  </a:prstGeom>
                  <a:grpFill/>
                  <a:ln w="9525">
                    <a:solidFill>
                      <a:schemeClr val="tx1"/>
                    </a:solidFill>
                    <a:miter lim="800000"/>
                    <a:headEnd/>
                    <a:tailEnd/>
                  </a:ln>
                </p:spPr>
                <p:txBody>
                  <a:bodyPr wrap="none" anchor="ctr"/>
                  <a:lstStyle/>
                  <a:p>
                    <a:endParaRPr lang="en-GB" altLang="de-DE" dirty="0"/>
                  </a:p>
                </p:txBody>
              </p:sp>
              <p:sp>
                <p:nvSpPr>
                  <p:cNvPr id="43" name="Rectangle 8"/>
                  <p:cNvSpPr>
                    <a:spLocks noChangeArrowheads="1"/>
                  </p:cNvSpPr>
                  <p:nvPr/>
                </p:nvSpPr>
                <p:spPr bwMode="auto">
                  <a:xfrm>
                    <a:off x="1253" y="4718"/>
                    <a:ext cx="91" cy="272"/>
                  </a:xfrm>
                  <a:prstGeom prst="rect">
                    <a:avLst/>
                  </a:prstGeom>
                  <a:grpFill/>
                  <a:ln w="9525">
                    <a:solidFill>
                      <a:schemeClr val="tx1"/>
                    </a:solidFill>
                    <a:miter lim="800000"/>
                    <a:headEnd/>
                    <a:tailEnd/>
                  </a:ln>
                </p:spPr>
                <p:txBody>
                  <a:bodyPr wrap="none" anchor="ctr"/>
                  <a:lstStyle/>
                  <a:p>
                    <a:endParaRPr lang="en-GB" altLang="de-DE" dirty="0"/>
                  </a:p>
                </p:txBody>
              </p:sp>
              <p:cxnSp>
                <p:nvCxnSpPr>
                  <p:cNvPr id="44" name="AutoShape 9"/>
                  <p:cNvCxnSpPr>
                    <a:cxnSpLocks noChangeShapeType="1"/>
                    <a:stCxn id="42" idx="2"/>
                    <a:endCxn id="43" idx="0"/>
                  </p:cNvCxnSpPr>
                  <p:nvPr/>
                </p:nvCxnSpPr>
                <p:spPr bwMode="auto">
                  <a:xfrm>
                    <a:off x="1299" y="4672"/>
                    <a:ext cx="0" cy="46"/>
                  </a:xfrm>
                  <a:prstGeom prst="straightConnector1">
                    <a:avLst/>
                  </a:prstGeom>
                  <a:grpFill/>
                  <a:ln w="57150">
                    <a:solidFill>
                      <a:schemeClr val="bg2"/>
                    </a:solidFill>
                    <a:round/>
                    <a:headEnd/>
                    <a:tailEnd/>
                  </a:ln>
                </p:spPr>
              </p:cxnSp>
            </p:grpSp>
          </p:grpSp>
          <p:grpSp>
            <p:nvGrpSpPr>
              <p:cNvPr id="15" name="Group 14"/>
              <p:cNvGrpSpPr/>
              <p:nvPr/>
            </p:nvGrpSpPr>
            <p:grpSpPr>
              <a:xfrm>
                <a:off x="6391821" y="3192711"/>
                <a:ext cx="346665" cy="792163"/>
                <a:chOff x="9468886" y="1756754"/>
                <a:chExt cx="346665" cy="792163"/>
              </a:xfrm>
            </p:grpSpPr>
            <p:grpSp>
              <p:nvGrpSpPr>
                <p:cNvPr id="32" name="Group 10"/>
                <p:cNvGrpSpPr>
                  <a:grpSpLocks/>
                </p:cNvGrpSpPr>
                <p:nvPr/>
              </p:nvGrpSpPr>
              <p:grpSpPr bwMode="auto">
                <a:xfrm>
                  <a:off x="9468886" y="1756754"/>
                  <a:ext cx="144462" cy="792163"/>
                  <a:chOff x="1253" y="4491"/>
                  <a:chExt cx="91" cy="499"/>
                </a:xfrm>
                <a:solidFill>
                  <a:srgbClr val="0070C0"/>
                </a:solidFill>
              </p:grpSpPr>
              <p:sp>
                <p:nvSpPr>
                  <p:cNvPr id="37" name="Rectangle 11"/>
                  <p:cNvSpPr>
                    <a:spLocks noChangeArrowheads="1"/>
                  </p:cNvSpPr>
                  <p:nvPr/>
                </p:nvSpPr>
                <p:spPr bwMode="auto">
                  <a:xfrm>
                    <a:off x="1253" y="4491"/>
                    <a:ext cx="91" cy="181"/>
                  </a:xfrm>
                  <a:prstGeom prst="rect">
                    <a:avLst/>
                  </a:prstGeom>
                  <a:grpFill/>
                  <a:ln w="12700">
                    <a:solidFill>
                      <a:schemeClr val="tx1"/>
                    </a:solidFill>
                    <a:miter lim="800000"/>
                    <a:headEnd/>
                    <a:tailEnd/>
                  </a:ln>
                </p:spPr>
                <p:txBody>
                  <a:bodyPr wrap="none" anchor="ctr"/>
                  <a:lstStyle/>
                  <a:p>
                    <a:endParaRPr lang="en-GB" altLang="de-DE" dirty="0"/>
                  </a:p>
                </p:txBody>
              </p:sp>
              <p:sp>
                <p:nvSpPr>
                  <p:cNvPr id="38" name="Rectangle 12"/>
                  <p:cNvSpPr>
                    <a:spLocks noChangeArrowheads="1"/>
                  </p:cNvSpPr>
                  <p:nvPr/>
                </p:nvSpPr>
                <p:spPr bwMode="auto">
                  <a:xfrm>
                    <a:off x="1253" y="4718"/>
                    <a:ext cx="91" cy="272"/>
                  </a:xfrm>
                  <a:prstGeom prst="rect">
                    <a:avLst/>
                  </a:prstGeom>
                  <a:grpFill/>
                  <a:ln w="12700">
                    <a:solidFill>
                      <a:schemeClr val="tx1"/>
                    </a:solidFill>
                    <a:miter lim="800000"/>
                    <a:headEnd/>
                    <a:tailEnd/>
                  </a:ln>
                </p:spPr>
                <p:txBody>
                  <a:bodyPr wrap="none" anchor="ctr"/>
                  <a:lstStyle/>
                  <a:p>
                    <a:endParaRPr lang="en-GB" altLang="de-DE" dirty="0"/>
                  </a:p>
                </p:txBody>
              </p:sp>
              <p:cxnSp>
                <p:nvCxnSpPr>
                  <p:cNvPr id="39" name="AutoShape 13"/>
                  <p:cNvCxnSpPr>
                    <a:cxnSpLocks noChangeShapeType="1"/>
                    <a:stCxn id="37" idx="2"/>
                    <a:endCxn id="38" idx="0"/>
                  </p:cNvCxnSpPr>
                  <p:nvPr/>
                </p:nvCxnSpPr>
                <p:spPr bwMode="auto">
                  <a:xfrm>
                    <a:off x="1299" y="4672"/>
                    <a:ext cx="0" cy="46"/>
                  </a:xfrm>
                  <a:prstGeom prst="straightConnector1">
                    <a:avLst/>
                  </a:prstGeom>
                  <a:grpFill/>
                  <a:ln w="12700">
                    <a:solidFill>
                      <a:schemeClr val="tx1"/>
                    </a:solidFill>
                    <a:round/>
                    <a:headEnd/>
                    <a:tailEnd/>
                  </a:ln>
                </p:spPr>
              </p:cxnSp>
            </p:grpSp>
            <p:grpSp>
              <p:nvGrpSpPr>
                <p:cNvPr id="33" name="Group 10"/>
                <p:cNvGrpSpPr>
                  <a:grpSpLocks/>
                </p:cNvGrpSpPr>
                <p:nvPr/>
              </p:nvGrpSpPr>
              <p:grpSpPr bwMode="auto">
                <a:xfrm>
                  <a:off x="9671089" y="1756754"/>
                  <a:ext cx="144462" cy="792163"/>
                  <a:chOff x="1253" y="4491"/>
                  <a:chExt cx="91" cy="499"/>
                </a:xfrm>
                <a:solidFill>
                  <a:srgbClr val="0070C0"/>
                </a:solidFill>
              </p:grpSpPr>
              <p:sp>
                <p:nvSpPr>
                  <p:cNvPr id="34" name="Rectangle 11"/>
                  <p:cNvSpPr>
                    <a:spLocks noChangeArrowheads="1"/>
                  </p:cNvSpPr>
                  <p:nvPr/>
                </p:nvSpPr>
                <p:spPr bwMode="auto">
                  <a:xfrm>
                    <a:off x="1253" y="4491"/>
                    <a:ext cx="91" cy="181"/>
                  </a:xfrm>
                  <a:prstGeom prst="rect">
                    <a:avLst/>
                  </a:prstGeom>
                  <a:grpFill/>
                  <a:ln w="12700">
                    <a:solidFill>
                      <a:schemeClr val="tx1"/>
                    </a:solidFill>
                    <a:miter lim="800000"/>
                    <a:headEnd/>
                    <a:tailEnd/>
                  </a:ln>
                </p:spPr>
                <p:txBody>
                  <a:bodyPr wrap="none" anchor="ctr"/>
                  <a:lstStyle/>
                  <a:p>
                    <a:endParaRPr lang="en-GB" altLang="de-DE" dirty="0"/>
                  </a:p>
                </p:txBody>
              </p:sp>
              <p:sp>
                <p:nvSpPr>
                  <p:cNvPr id="35" name="Rectangle 12"/>
                  <p:cNvSpPr>
                    <a:spLocks noChangeArrowheads="1"/>
                  </p:cNvSpPr>
                  <p:nvPr/>
                </p:nvSpPr>
                <p:spPr bwMode="auto">
                  <a:xfrm>
                    <a:off x="1253" y="4718"/>
                    <a:ext cx="91" cy="272"/>
                  </a:xfrm>
                  <a:prstGeom prst="rect">
                    <a:avLst/>
                  </a:prstGeom>
                  <a:grpFill/>
                  <a:ln w="12700">
                    <a:solidFill>
                      <a:schemeClr val="tx1"/>
                    </a:solidFill>
                    <a:miter lim="800000"/>
                    <a:headEnd/>
                    <a:tailEnd/>
                  </a:ln>
                </p:spPr>
                <p:txBody>
                  <a:bodyPr wrap="none" anchor="ctr"/>
                  <a:lstStyle/>
                  <a:p>
                    <a:endParaRPr lang="en-GB" altLang="de-DE" dirty="0"/>
                  </a:p>
                </p:txBody>
              </p:sp>
              <p:cxnSp>
                <p:nvCxnSpPr>
                  <p:cNvPr id="36" name="AutoShape 13"/>
                  <p:cNvCxnSpPr>
                    <a:cxnSpLocks noChangeShapeType="1"/>
                    <a:stCxn id="34" idx="2"/>
                    <a:endCxn id="35" idx="0"/>
                  </p:cNvCxnSpPr>
                  <p:nvPr/>
                </p:nvCxnSpPr>
                <p:spPr bwMode="auto">
                  <a:xfrm>
                    <a:off x="1299" y="4672"/>
                    <a:ext cx="0" cy="46"/>
                  </a:xfrm>
                  <a:prstGeom prst="straightConnector1">
                    <a:avLst/>
                  </a:prstGeom>
                  <a:grpFill/>
                  <a:ln w="12700">
                    <a:solidFill>
                      <a:schemeClr val="tx1"/>
                    </a:solidFill>
                    <a:round/>
                    <a:headEnd/>
                    <a:tailEnd/>
                  </a:ln>
                </p:spPr>
              </p:cxnSp>
            </p:grpSp>
          </p:grpSp>
          <p:grpSp>
            <p:nvGrpSpPr>
              <p:cNvPr id="16" name="Group 6"/>
              <p:cNvGrpSpPr>
                <a:grpSpLocks/>
              </p:cNvGrpSpPr>
              <p:nvPr/>
            </p:nvGrpSpPr>
            <p:grpSpPr bwMode="auto">
              <a:xfrm>
                <a:off x="4985708" y="3202297"/>
                <a:ext cx="144462" cy="792163"/>
                <a:chOff x="1253" y="4491"/>
                <a:chExt cx="91" cy="499"/>
              </a:xfrm>
              <a:solidFill>
                <a:srgbClr val="C00000"/>
              </a:solidFill>
            </p:grpSpPr>
            <p:sp>
              <p:nvSpPr>
                <p:cNvPr id="29" name="Rectangle 7"/>
                <p:cNvSpPr>
                  <a:spLocks noChangeArrowheads="1"/>
                </p:cNvSpPr>
                <p:nvPr/>
              </p:nvSpPr>
              <p:spPr bwMode="auto">
                <a:xfrm>
                  <a:off x="1253" y="4491"/>
                  <a:ext cx="91" cy="181"/>
                </a:xfrm>
                <a:prstGeom prst="rect">
                  <a:avLst/>
                </a:prstGeom>
                <a:grpFill/>
                <a:ln w="9525">
                  <a:solidFill>
                    <a:schemeClr val="tx1"/>
                  </a:solidFill>
                  <a:miter lim="800000"/>
                  <a:headEnd/>
                  <a:tailEnd/>
                </a:ln>
              </p:spPr>
              <p:txBody>
                <a:bodyPr wrap="none" anchor="ctr"/>
                <a:lstStyle/>
                <a:p>
                  <a:endParaRPr lang="en-GB" altLang="de-DE" dirty="0"/>
                </a:p>
              </p:txBody>
            </p:sp>
            <p:sp>
              <p:nvSpPr>
                <p:cNvPr id="30" name="Rectangle 8"/>
                <p:cNvSpPr>
                  <a:spLocks noChangeArrowheads="1"/>
                </p:cNvSpPr>
                <p:nvPr/>
              </p:nvSpPr>
              <p:spPr bwMode="auto">
                <a:xfrm>
                  <a:off x="1253" y="4718"/>
                  <a:ext cx="91" cy="272"/>
                </a:xfrm>
                <a:prstGeom prst="rect">
                  <a:avLst/>
                </a:prstGeom>
                <a:grpFill/>
                <a:ln w="9525">
                  <a:solidFill>
                    <a:schemeClr val="tx1"/>
                  </a:solidFill>
                  <a:miter lim="800000"/>
                  <a:headEnd/>
                  <a:tailEnd/>
                </a:ln>
              </p:spPr>
              <p:txBody>
                <a:bodyPr wrap="none" anchor="ctr"/>
                <a:lstStyle/>
                <a:p>
                  <a:endParaRPr lang="en-GB" altLang="de-DE" dirty="0"/>
                </a:p>
              </p:txBody>
            </p:sp>
            <p:cxnSp>
              <p:nvCxnSpPr>
                <p:cNvPr id="31" name="AutoShape 9"/>
                <p:cNvCxnSpPr>
                  <a:cxnSpLocks noChangeShapeType="1"/>
                  <a:stCxn id="29" idx="2"/>
                  <a:endCxn id="30" idx="0"/>
                </p:cNvCxnSpPr>
                <p:nvPr/>
              </p:nvCxnSpPr>
              <p:spPr bwMode="auto">
                <a:xfrm>
                  <a:off x="1299" y="4672"/>
                  <a:ext cx="0" cy="46"/>
                </a:xfrm>
                <a:prstGeom prst="straightConnector1">
                  <a:avLst/>
                </a:prstGeom>
                <a:grpFill/>
                <a:ln w="57150">
                  <a:solidFill>
                    <a:schemeClr val="bg2"/>
                  </a:solidFill>
                  <a:round/>
                  <a:headEnd/>
                  <a:tailEnd/>
                </a:ln>
              </p:spPr>
            </p:cxnSp>
          </p:grpSp>
          <p:grpSp>
            <p:nvGrpSpPr>
              <p:cNvPr id="17" name="Group 10"/>
              <p:cNvGrpSpPr>
                <a:grpSpLocks/>
              </p:cNvGrpSpPr>
              <p:nvPr/>
            </p:nvGrpSpPr>
            <p:grpSpPr bwMode="auto">
              <a:xfrm>
                <a:off x="5179523" y="3202297"/>
                <a:ext cx="144462" cy="792163"/>
                <a:chOff x="1253" y="4491"/>
                <a:chExt cx="91" cy="499"/>
              </a:xfrm>
              <a:solidFill>
                <a:srgbClr val="0070C0"/>
              </a:solidFill>
            </p:grpSpPr>
            <p:sp>
              <p:nvSpPr>
                <p:cNvPr id="26" name="Rectangle 11"/>
                <p:cNvSpPr>
                  <a:spLocks noChangeArrowheads="1"/>
                </p:cNvSpPr>
                <p:nvPr/>
              </p:nvSpPr>
              <p:spPr bwMode="auto">
                <a:xfrm>
                  <a:off x="1253" y="4491"/>
                  <a:ext cx="91" cy="181"/>
                </a:xfrm>
                <a:prstGeom prst="rect">
                  <a:avLst/>
                </a:prstGeom>
                <a:grpFill/>
                <a:ln w="12700">
                  <a:solidFill>
                    <a:schemeClr val="tx1"/>
                  </a:solidFill>
                  <a:miter lim="800000"/>
                  <a:headEnd/>
                  <a:tailEnd/>
                </a:ln>
              </p:spPr>
              <p:txBody>
                <a:bodyPr wrap="none" anchor="ctr"/>
                <a:lstStyle/>
                <a:p>
                  <a:endParaRPr lang="en-GB" altLang="de-DE" dirty="0"/>
                </a:p>
              </p:txBody>
            </p:sp>
            <p:sp>
              <p:nvSpPr>
                <p:cNvPr id="27" name="Rectangle 12"/>
                <p:cNvSpPr>
                  <a:spLocks noChangeArrowheads="1"/>
                </p:cNvSpPr>
                <p:nvPr/>
              </p:nvSpPr>
              <p:spPr bwMode="auto">
                <a:xfrm>
                  <a:off x="1253" y="4718"/>
                  <a:ext cx="91" cy="272"/>
                </a:xfrm>
                <a:prstGeom prst="rect">
                  <a:avLst/>
                </a:prstGeom>
                <a:grpFill/>
                <a:ln w="12700">
                  <a:solidFill>
                    <a:schemeClr val="tx1"/>
                  </a:solidFill>
                  <a:miter lim="800000"/>
                  <a:headEnd/>
                  <a:tailEnd/>
                </a:ln>
              </p:spPr>
              <p:txBody>
                <a:bodyPr wrap="none" anchor="ctr"/>
                <a:lstStyle/>
                <a:p>
                  <a:endParaRPr lang="en-GB" altLang="de-DE" dirty="0"/>
                </a:p>
              </p:txBody>
            </p:sp>
            <p:cxnSp>
              <p:nvCxnSpPr>
                <p:cNvPr id="28" name="AutoShape 13"/>
                <p:cNvCxnSpPr>
                  <a:cxnSpLocks noChangeShapeType="1"/>
                  <a:stCxn id="26" idx="2"/>
                  <a:endCxn id="27" idx="0"/>
                </p:cNvCxnSpPr>
                <p:nvPr/>
              </p:nvCxnSpPr>
              <p:spPr bwMode="auto">
                <a:xfrm>
                  <a:off x="1299" y="4672"/>
                  <a:ext cx="0" cy="46"/>
                </a:xfrm>
                <a:prstGeom prst="straightConnector1">
                  <a:avLst/>
                </a:prstGeom>
                <a:grpFill/>
                <a:ln w="12700">
                  <a:solidFill>
                    <a:schemeClr val="tx1"/>
                  </a:solidFill>
                  <a:round/>
                  <a:headEnd/>
                  <a:tailEnd/>
                </a:ln>
              </p:spPr>
            </p:cxnSp>
          </p:grpSp>
          <p:grpSp>
            <p:nvGrpSpPr>
              <p:cNvPr id="18" name="Group 6"/>
              <p:cNvGrpSpPr>
                <a:grpSpLocks/>
              </p:cNvGrpSpPr>
              <p:nvPr/>
            </p:nvGrpSpPr>
            <p:grpSpPr bwMode="auto">
              <a:xfrm>
                <a:off x="4394468" y="3199494"/>
                <a:ext cx="144462" cy="792163"/>
                <a:chOff x="1253" y="4491"/>
                <a:chExt cx="91" cy="499"/>
              </a:xfrm>
              <a:solidFill>
                <a:srgbClr val="C00000"/>
              </a:solidFill>
            </p:grpSpPr>
            <p:sp>
              <p:nvSpPr>
                <p:cNvPr id="23" name="Rectangle 7"/>
                <p:cNvSpPr>
                  <a:spLocks noChangeArrowheads="1"/>
                </p:cNvSpPr>
                <p:nvPr/>
              </p:nvSpPr>
              <p:spPr bwMode="auto">
                <a:xfrm>
                  <a:off x="1253" y="4491"/>
                  <a:ext cx="91" cy="181"/>
                </a:xfrm>
                <a:prstGeom prst="rect">
                  <a:avLst/>
                </a:prstGeom>
                <a:grpFill/>
                <a:ln w="9525">
                  <a:solidFill>
                    <a:schemeClr val="tx1"/>
                  </a:solidFill>
                  <a:miter lim="800000"/>
                  <a:headEnd/>
                  <a:tailEnd/>
                </a:ln>
              </p:spPr>
              <p:txBody>
                <a:bodyPr wrap="none" anchor="ctr"/>
                <a:lstStyle/>
                <a:p>
                  <a:endParaRPr lang="en-GB" altLang="de-DE" dirty="0"/>
                </a:p>
              </p:txBody>
            </p:sp>
            <p:sp>
              <p:nvSpPr>
                <p:cNvPr id="24" name="Rectangle 8"/>
                <p:cNvSpPr>
                  <a:spLocks noChangeArrowheads="1"/>
                </p:cNvSpPr>
                <p:nvPr/>
              </p:nvSpPr>
              <p:spPr bwMode="auto">
                <a:xfrm>
                  <a:off x="1253" y="4718"/>
                  <a:ext cx="91" cy="272"/>
                </a:xfrm>
                <a:prstGeom prst="rect">
                  <a:avLst/>
                </a:prstGeom>
                <a:grpFill/>
                <a:ln w="9525">
                  <a:solidFill>
                    <a:schemeClr val="tx1"/>
                  </a:solidFill>
                  <a:miter lim="800000"/>
                  <a:headEnd/>
                  <a:tailEnd/>
                </a:ln>
              </p:spPr>
              <p:txBody>
                <a:bodyPr wrap="none" anchor="ctr"/>
                <a:lstStyle/>
                <a:p>
                  <a:endParaRPr lang="en-GB" altLang="de-DE" dirty="0"/>
                </a:p>
              </p:txBody>
            </p:sp>
            <p:cxnSp>
              <p:nvCxnSpPr>
                <p:cNvPr id="25" name="AutoShape 9"/>
                <p:cNvCxnSpPr>
                  <a:cxnSpLocks noChangeShapeType="1"/>
                  <a:stCxn id="23" idx="2"/>
                  <a:endCxn id="24" idx="0"/>
                </p:cNvCxnSpPr>
                <p:nvPr/>
              </p:nvCxnSpPr>
              <p:spPr bwMode="auto">
                <a:xfrm>
                  <a:off x="1299" y="4672"/>
                  <a:ext cx="0" cy="46"/>
                </a:xfrm>
                <a:prstGeom prst="straightConnector1">
                  <a:avLst/>
                </a:prstGeom>
                <a:grpFill/>
                <a:ln w="57150">
                  <a:solidFill>
                    <a:schemeClr val="bg2"/>
                  </a:solidFill>
                  <a:round/>
                  <a:headEnd/>
                  <a:tailEnd/>
                </a:ln>
              </p:spPr>
            </p:cxnSp>
          </p:grpSp>
          <p:grpSp>
            <p:nvGrpSpPr>
              <p:cNvPr id="19" name="Group 10"/>
              <p:cNvGrpSpPr>
                <a:grpSpLocks/>
              </p:cNvGrpSpPr>
              <p:nvPr/>
            </p:nvGrpSpPr>
            <p:grpSpPr bwMode="auto">
              <a:xfrm>
                <a:off x="4592700" y="3199494"/>
                <a:ext cx="144462" cy="792163"/>
                <a:chOff x="1253" y="4491"/>
                <a:chExt cx="91" cy="499"/>
              </a:xfrm>
              <a:solidFill>
                <a:srgbClr val="0070C0"/>
              </a:solidFill>
            </p:grpSpPr>
            <p:sp>
              <p:nvSpPr>
                <p:cNvPr id="20" name="Rectangle 11"/>
                <p:cNvSpPr>
                  <a:spLocks noChangeArrowheads="1"/>
                </p:cNvSpPr>
                <p:nvPr/>
              </p:nvSpPr>
              <p:spPr bwMode="auto">
                <a:xfrm>
                  <a:off x="1253" y="4491"/>
                  <a:ext cx="91" cy="181"/>
                </a:xfrm>
                <a:prstGeom prst="rect">
                  <a:avLst/>
                </a:prstGeom>
                <a:grpFill/>
                <a:ln w="12700">
                  <a:solidFill>
                    <a:schemeClr val="tx1"/>
                  </a:solidFill>
                  <a:miter lim="800000"/>
                  <a:headEnd/>
                  <a:tailEnd/>
                </a:ln>
              </p:spPr>
              <p:txBody>
                <a:bodyPr wrap="none" anchor="ctr"/>
                <a:lstStyle/>
                <a:p>
                  <a:endParaRPr lang="en-GB" altLang="de-DE" dirty="0"/>
                </a:p>
              </p:txBody>
            </p:sp>
            <p:sp>
              <p:nvSpPr>
                <p:cNvPr id="21" name="Rectangle 12"/>
                <p:cNvSpPr>
                  <a:spLocks noChangeArrowheads="1"/>
                </p:cNvSpPr>
                <p:nvPr/>
              </p:nvSpPr>
              <p:spPr bwMode="auto">
                <a:xfrm>
                  <a:off x="1253" y="4718"/>
                  <a:ext cx="91" cy="272"/>
                </a:xfrm>
                <a:prstGeom prst="rect">
                  <a:avLst/>
                </a:prstGeom>
                <a:grpFill/>
                <a:ln w="12700">
                  <a:solidFill>
                    <a:schemeClr val="tx1"/>
                  </a:solidFill>
                  <a:miter lim="800000"/>
                  <a:headEnd/>
                  <a:tailEnd/>
                </a:ln>
              </p:spPr>
              <p:txBody>
                <a:bodyPr wrap="none" anchor="ctr"/>
                <a:lstStyle/>
                <a:p>
                  <a:endParaRPr lang="en-GB" altLang="de-DE" dirty="0"/>
                </a:p>
              </p:txBody>
            </p:sp>
            <p:cxnSp>
              <p:nvCxnSpPr>
                <p:cNvPr id="22" name="AutoShape 13"/>
                <p:cNvCxnSpPr>
                  <a:cxnSpLocks noChangeShapeType="1"/>
                  <a:stCxn id="20" idx="2"/>
                  <a:endCxn id="21" idx="0"/>
                </p:cNvCxnSpPr>
                <p:nvPr/>
              </p:nvCxnSpPr>
              <p:spPr bwMode="auto">
                <a:xfrm>
                  <a:off x="1299" y="4672"/>
                  <a:ext cx="0" cy="46"/>
                </a:xfrm>
                <a:prstGeom prst="straightConnector1">
                  <a:avLst/>
                </a:prstGeom>
                <a:grpFill/>
                <a:ln w="12700">
                  <a:solidFill>
                    <a:schemeClr val="tx1"/>
                  </a:solidFill>
                  <a:round/>
                  <a:headEnd/>
                  <a:tailEnd/>
                </a:ln>
              </p:spPr>
            </p:cxnSp>
          </p:grpSp>
        </p:grpSp>
      </p:grpSp>
      <p:cxnSp>
        <p:nvCxnSpPr>
          <p:cNvPr id="72" name="Straight Connector 71"/>
          <p:cNvCxnSpPr/>
          <p:nvPr/>
        </p:nvCxnSpPr>
        <p:spPr>
          <a:xfrm>
            <a:off x="167268" y="2551388"/>
            <a:ext cx="3628555" cy="33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47797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 name="Object 45"/>
          <p:cNvGraphicFramePr>
            <a:graphicFrameLocks noChangeAspect="1"/>
          </p:cNvGraphicFramePr>
          <p:nvPr/>
        </p:nvGraphicFramePr>
        <p:xfrm>
          <a:off x="72000" y="1015200"/>
          <a:ext cx="5961062" cy="1865312"/>
        </p:xfrm>
        <a:graphic>
          <a:graphicData uri="http://schemas.openxmlformats.org/presentationml/2006/ole">
            <mc:AlternateContent xmlns:mc="http://schemas.openxmlformats.org/markup-compatibility/2006">
              <mc:Choice xmlns:v="urn:schemas-microsoft-com:vml" Requires="v">
                <p:oleObj spid="_x0000_s4181" name="Document" r:id="rId3" imgW="5960676" imgH="1865862" progId="Word.Document.12">
                  <p:link updateAutomatic="1"/>
                </p:oleObj>
              </mc:Choice>
              <mc:Fallback>
                <p:oleObj name="Document" r:id="rId3" imgW="5960676" imgH="1865862" progId="Word.Document.12">
                  <p:link updateAutomatic="1"/>
                  <p:pic>
                    <p:nvPicPr>
                      <p:cNvPr id="46" name="Object 45"/>
                      <p:cNvPicPr/>
                      <p:nvPr/>
                    </p:nvPicPr>
                    <p:blipFill>
                      <a:blip r:embed="rId4"/>
                      <a:stretch>
                        <a:fillRect/>
                      </a:stretch>
                    </p:blipFill>
                    <p:spPr>
                      <a:xfrm>
                        <a:off x="72000" y="1015200"/>
                        <a:ext cx="5961062" cy="1865312"/>
                      </a:xfrm>
                      <a:prstGeom prst="rect">
                        <a:avLst/>
                      </a:prstGeom>
                    </p:spPr>
                  </p:pic>
                </p:oleObj>
              </mc:Fallback>
            </mc:AlternateContent>
          </a:graphicData>
        </a:graphic>
      </p:graphicFrame>
      <p:sp>
        <p:nvSpPr>
          <p:cNvPr id="4" name="TextBox 3"/>
          <p:cNvSpPr txBox="1"/>
          <p:nvPr/>
        </p:nvSpPr>
        <p:spPr>
          <a:xfrm>
            <a:off x="72000" y="72000"/>
            <a:ext cx="12084148"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Consider F2. Does the usual Mendelian F2 contain exactly 50:50 gene dose (share) of its two initial parents </a:t>
            </a:r>
            <a:r>
              <a:rPr lang="en-GB" sz="2400" dirty="0">
                <a:latin typeface="Arial" panose="020B0604020202020204" pitchFamily="34" charset="0"/>
                <a:cs typeface="Arial" panose="020B0604020202020204" pitchFamily="34" charset="0"/>
                <a:sym typeface="Wingdings" panose="05000000000000000000" pitchFamily="2" charset="2"/>
              </a:rPr>
              <a:t>P1 and P2? </a:t>
            </a:r>
            <a:r>
              <a:rPr lang="en-GB" sz="2400" dirty="0">
                <a:latin typeface="Arial" panose="020B0604020202020204" pitchFamily="34" charset="0"/>
                <a:cs typeface="Arial" panose="020B0604020202020204" pitchFamily="34" charset="0"/>
              </a:rPr>
              <a:t> </a:t>
            </a:r>
            <a:endParaRPr lang="en-GB" sz="2400" dirty="0">
              <a:solidFill>
                <a:schemeClr val="tx1">
                  <a:lumMod val="50000"/>
                  <a:lumOff val="50000"/>
                </a:schemeClr>
              </a:solidFill>
              <a:latin typeface="Arial" panose="020B0604020202020204" pitchFamily="34" charset="0"/>
              <a:cs typeface="Arial" panose="020B0604020202020204" pitchFamily="34" charset="0"/>
            </a:endParaRPr>
          </a:p>
        </p:txBody>
      </p:sp>
      <mc:AlternateContent xmlns:mc="http://schemas.openxmlformats.org/markup-compatibility/2006">
        <mc:Choice xmlns:a14="http://schemas.microsoft.com/office/drawing/2010/main" Requires="a14">
          <p:sp>
            <p:nvSpPr>
              <p:cNvPr id="9" name="TextBox 8"/>
              <p:cNvSpPr txBox="1"/>
              <p:nvPr/>
            </p:nvSpPr>
            <p:spPr>
              <a:xfrm>
                <a:off x="4000500" y="998094"/>
                <a:ext cx="8124630" cy="544764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Let us, just for curiosity, ponder a while on whether these figures are exact or have some kind of expected variance. </a:t>
                </a:r>
                <a:r>
                  <a:rPr lang="en-GB"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a:t>
                </a:r>
              </a:p>
              <a:p>
                <a:endParaRPr lang="en-GB"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endParaRPr>
              </a:p>
              <a:p>
                <a:r>
                  <a:rPr lang="en-GB"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Is the composition of the F1 exactly 50:50? Yes, indeed, given ‚normal‘ settings such as autosomal loci.</a:t>
                </a:r>
              </a:p>
              <a:p>
                <a:endParaRPr lang="en-GB" dirty="0">
                  <a:latin typeface="Arial" panose="020B0604020202020204" pitchFamily="34" charset="0"/>
                  <a:cs typeface="Arial" panose="020B0604020202020204" pitchFamily="34" charset="0"/>
                  <a:sym typeface="Wingdings" panose="05000000000000000000" pitchFamily="2" charset="2"/>
                </a:endParaRPr>
              </a:p>
              <a:p>
                <a:r>
                  <a:rPr lang="en-GB" dirty="0">
                    <a:solidFill>
                      <a:srgbClr val="0000FF"/>
                    </a:solidFill>
                    <a:latin typeface="Arial" panose="020B0604020202020204" pitchFamily="34" charset="0"/>
                    <a:cs typeface="Arial" panose="020B0604020202020204" pitchFamily="34" charset="0"/>
                  </a:rPr>
                  <a:t>Two </a:t>
                </a:r>
                <a:r>
                  <a:rPr lang="en-GB" dirty="0">
                    <a:latin typeface="Arial" panose="020B0604020202020204" pitchFamily="34" charset="0"/>
                    <a:cs typeface="Arial" panose="020B0604020202020204" pitchFamily="34" charset="0"/>
                  </a:rPr>
                  <a:t>loci</a:t>
                </a:r>
                <a:r>
                  <a:rPr lang="en-GB" dirty="0">
                    <a:solidFill>
                      <a:schemeClr val="tx1">
                        <a:lumMod val="50000"/>
                        <a:lumOff val="50000"/>
                      </a:schemeClr>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(N=2) which were both heterozygous in F1 will cause </a:t>
                </a:r>
                <a:r>
                  <a:rPr lang="en-GB" dirty="0">
                    <a:solidFill>
                      <a:srgbClr val="C00000"/>
                    </a:solidFill>
                    <a:latin typeface="Arial" panose="020B0604020202020204" pitchFamily="34" charset="0"/>
                    <a:cs typeface="Arial" panose="020B0604020202020204" pitchFamily="34" charset="0"/>
                  </a:rPr>
                  <a:t>6/16</a:t>
                </a:r>
                <a:r>
                  <a:rPr lang="en-GB" dirty="0">
                    <a:latin typeface="Arial" panose="020B0604020202020204" pitchFamily="34" charset="0"/>
                    <a:cs typeface="Arial" panose="020B0604020202020204" pitchFamily="34" charset="0"/>
                  </a:rPr>
                  <a:t> = 3/8 of F2 individuals having a 50% share of the P1-derived genes (2/8 are double heterozygous and 1/8 are either homozygous like-P1 at fist locus but </a:t>
                </a:r>
                <a:r>
                  <a:rPr lang="en-GB" dirty="0" err="1">
                    <a:latin typeface="Arial" panose="020B0604020202020204" pitchFamily="34" charset="0"/>
                    <a:cs typeface="Arial" panose="020B0604020202020204" pitchFamily="34" charset="0"/>
                  </a:rPr>
                  <a:t>homozy-gous</a:t>
                </a:r>
                <a:r>
                  <a:rPr lang="en-GB" dirty="0">
                    <a:latin typeface="Arial" panose="020B0604020202020204" pitchFamily="34" charset="0"/>
                    <a:cs typeface="Arial" panose="020B0604020202020204" pitchFamily="34" charset="0"/>
                  </a:rPr>
                  <a:t> like P2 at second locus; or </a:t>
                </a:r>
                <a:r>
                  <a:rPr lang="en-GB" i="1" dirty="0">
                    <a:latin typeface="Arial" panose="020B0604020202020204" pitchFamily="34" charset="0"/>
                    <a:cs typeface="Arial" panose="020B0604020202020204" pitchFamily="34" charset="0"/>
                  </a:rPr>
                  <a:t>vice versa</a:t>
                </a:r>
                <a:r>
                  <a:rPr lang="en-GB" dirty="0">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a:p>
                <a:r>
                  <a:rPr lang="en-GB" dirty="0">
                    <a:solidFill>
                      <a:srgbClr val="0000FF"/>
                    </a:solidFill>
                    <a:latin typeface="Arial" panose="020B0604020202020204" pitchFamily="34" charset="0"/>
                    <a:cs typeface="Arial" panose="020B0604020202020204" pitchFamily="34" charset="0"/>
                  </a:rPr>
                  <a:t>Two </a:t>
                </a:r>
                <a:r>
                  <a:rPr lang="en-GB" dirty="0">
                    <a:latin typeface="Arial" panose="020B0604020202020204" pitchFamily="34" charset="0"/>
                    <a:cs typeface="Arial" panose="020B0604020202020204" pitchFamily="34" charset="0"/>
                  </a:rPr>
                  <a:t>loci which were both heterozygous in F1 will lead to 1/16 of F2 plants with 0% or 100% P1 dose; and  4/16 with 25% or 75% P1 dose.</a:t>
                </a:r>
              </a:p>
              <a:p>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sym typeface="Wingdings" panose="05000000000000000000" pitchFamily="2" charset="2"/>
                  </a:rPr>
                  <a:t>If we a</a:t>
                </a:r>
                <a:r>
                  <a:rPr lang="en-GB" dirty="0">
                    <a:latin typeface="Arial" panose="020B0604020202020204" pitchFamily="34" charset="0"/>
                    <a:cs typeface="Arial" panose="020B0604020202020204" pitchFamily="34" charset="0"/>
                  </a:rPr>
                  <a:t>ssume that the genome is two chromosomes (N=2; no cross-over), we have this genome-wide result: The variance for the P1-dose in F2 is </a:t>
                </a:r>
              </a:p>
              <a:p>
                <a:endParaRPr lang="en-GB" dirty="0">
                  <a:latin typeface="Arial" panose="020B0604020202020204" pitchFamily="34" charset="0"/>
                  <a:cs typeface="Arial" panose="020B0604020202020204" pitchFamily="34" charset="0"/>
                </a:endParaRPr>
              </a:p>
              <a:p>
                <a:r>
                  <a:rPr lang="en-GB" altLang="en-US" dirty="0">
                    <a:solidFill>
                      <a:srgbClr val="000000"/>
                    </a:solidFill>
                    <a:latin typeface="Arial" panose="020B0604020202020204" pitchFamily="34" charset="0"/>
                    <a:cs typeface="Arial" panose="020B0604020202020204" pitchFamily="34" charset="0"/>
                  </a:rPr>
                  <a:t>σ²</a:t>
                </a:r>
                <a:r>
                  <a:rPr lang="en-GB" altLang="en-US" baseline="-25000" dirty="0">
                    <a:solidFill>
                      <a:srgbClr val="000000"/>
                    </a:solidFill>
                    <a:latin typeface="Arial" panose="020B0604020202020204" pitchFamily="34" charset="0"/>
                    <a:cs typeface="Arial" panose="020B0604020202020204" pitchFamily="34" charset="0"/>
                  </a:rPr>
                  <a:t>P1</a:t>
                </a:r>
                <a:r>
                  <a:rPr lang="en-GB" altLang="en-US" dirty="0">
                    <a:solidFill>
                      <a:srgbClr val="000000"/>
                    </a:solidFill>
                    <a:latin typeface="Arial" panose="020B0604020202020204" pitchFamily="34" charset="0"/>
                    <a:cs typeface="Arial" panose="020B0604020202020204" pitchFamily="34" charset="0"/>
                  </a:rPr>
                  <a:t> =  </a:t>
                </a:r>
                <a14:m>
                  <m:oMath xmlns:m="http://schemas.openxmlformats.org/officeDocument/2006/math">
                    <m:f>
                      <m:fPr>
                        <m:type m:val="skw"/>
                        <m:ctrlPr>
                          <a:rPr lang="en-GB" i="1">
                            <a:latin typeface="Cambria Math" panose="02040503050406030204" pitchFamily="18" charset="0"/>
                            <a:ea typeface="Times New Roman" panose="02020603050405020304" pitchFamily="18" charset="0"/>
                            <a:cs typeface="Times New Roman" panose="02020603050405020304" pitchFamily="18" charset="0"/>
                          </a:rPr>
                        </m:ctrlPr>
                      </m:fPr>
                      <m:num>
                        <m:r>
                          <a:rPr lang="en-GB" i="1">
                            <a:latin typeface="Cambria Math" panose="02040503050406030204" pitchFamily="18" charset="0"/>
                            <a:ea typeface="Times New Roman" panose="02020603050405020304" pitchFamily="18" charset="0"/>
                            <a:cs typeface="Times New Roman" panose="02020603050405020304" pitchFamily="18" charset="0"/>
                          </a:rPr>
                          <m:t>1</m:t>
                        </m:r>
                      </m:num>
                      <m:den>
                        <m:r>
                          <a:rPr lang="en-GB" i="1">
                            <a:latin typeface="Cambria Math" panose="02040503050406030204" pitchFamily="18" charset="0"/>
                            <a:ea typeface="Times New Roman" panose="02020603050405020304" pitchFamily="18" charset="0"/>
                            <a:cs typeface="Times New Roman" panose="02020603050405020304" pitchFamily="18" charset="0"/>
                          </a:rPr>
                          <m:t>16</m:t>
                        </m:r>
                      </m:den>
                    </m:f>
                  </m:oMath>
                </a14:m>
                <a:r>
                  <a:rPr lang="en-GB" dirty="0">
                    <a:latin typeface="Arial" panose="020B0604020202020204" pitchFamily="34" charset="0"/>
                    <a:ea typeface="Calibri" panose="020F0502020204030204" pitchFamily="34" charset="0"/>
                    <a:cs typeface="Arial" panose="020B0604020202020204" pitchFamily="34" charset="0"/>
                  </a:rPr>
                  <a:t> (0.0-0.5)²   + </a:t>
                </a:r>
                <a14:m>
                  <m:oMath xmlns:m="http://schemas.openxmlformats.org/officeDocument/2006/math">
                    <m:f>
                      <m:fPr>
                        <m:type m:val="skw"/>
                        <m:ctrlPr>
                          <a:rPr lang="en-GB" i="1">
                            <a:latin typeface="Cambria Math" panose="02040503050406030204" pitchFamily="18" charset="0"/>
                            <a:ea typeface="Times New Roman" panose="02020603050405020304" pitchFamily="18" charset="0"/>
                            <a:cs typeface="Times New Roman" panose="02020603050405020304" pitchFamily="18" charset="0"/>
                          </a:rPr>
                        </m:ctrlPr>
                      </m:fPr>
                      <m:num>
                        <m:r>
                          <a:rPr lang="en-GB" i="1">
                            <a:latin typeface="Cambria Math" panose="02040503050406030204" pitchFamily="18" charset="0"/>
                            <a:ea typeface="Times New Roman" panose="02020603050405020304" pitchFamily="18" charset="0"/>
                            <a:cs typeface="Times New Roman" panose="02020603050405020304" pitchFamily="18" charset="0"/>
                          </a:rPr>
                          <m:t>4</m:t>
                        </m:r>
                      </m:num>
                      <m:den>
                        <m:r>
                          <a:rPr lang="en-GB" i="1">
                            <a:latin typeface="Cambria Math" panose="02040503050406030204" pitchFamily="18" charset="0"/>
                            <a:ea typeface="Times New Roman" panose="02020603050405020304" pitchFamily="18" charset="0"/>
                            <a:cs typeface="Times New Roman" panose="02020603050405020304" pitchFamily="18" charset="0"/>
                          </a:rPr>
                          <m:t>16</m:t>
                        </m:r>
                      </m:den>
                    </m:f>
                  </m:oMath>
                </a14:m>
                <a:r>
                  <a:rPr lang="en-GB" dirty="0">
                    <a:latin typeface="Arial" panose="020B0604020202020204" pitchFamily="34" charset="0"/>
                    <a:ea typeface="Times New Roman" panose="02020603050405020304" pitchFamily="18" charset="0"/>
                    <a:cs typeface="Arial" panose="020B0604020202020204" pitchFamily="34" charset="0"/>
                  </a:rPr>
                  <a:t> (0.25-0.5)²  + </a:t>
                </a:r>
                <a14:m>
                  <m:oMath xmlns:m="http://schemas.openxmlformats.org/officeDocument/2006/math">
                    <m:f>
                      <m:fPr>
                        <m:type m:val="skw"/>
                        <m:ctrlPr>
                          <a:rPr lang="en-GB" i="1">
                            <a:latin typeface="Cambria Math" panose="02040503050406030204" pitchFamily="18" charset="0"/>
                            <a:ea typeface="Times New Roman" panose="02020603050405020304" pitchFamily="18" charset="0"/>
                            <a:cs typeface="Times New Roman" panose="02020603050405020304" pitchFamily="18" charset="0"/>
                          </a:rPr>
                        </m:ctrlPr>
                      </m:fPr>
                      <m:num>
                        <m:r>
                          <a:rPr lang="en-GB" i="1">
                            <a:latin typeface="Cambria Math" panose="02040503050406030204" pitchFamily="18" charset="0"/>
                            <a:ea typeface="Times New Roman" panose="02020603050405020304" pitchFamily="18" charset="0"/>
                            <a:cs typeface="Times New Roman" panose="02020603050405020304" pitchFamily="18" charset="0"/>
                          </a:rPr>
                          <m:t>6</m:t>
                        </m:r>
                      </m:num>
                      <m:den>
                        <m:r>
                          <a:rPr lang="en-GB" i="1">
                            <a:latin typeface="Cambria Math" panose="02040503050406030204" pitchFamily="18" charset="0"/>
                            <a:ea typeface="Times New Roman" panose="02020603050405020304" pitchFamily="18" charset="0"/>
                            <a:cs typeface="Times New Roman" panose="02020603050405020304" pitchFamily="18" charset="0"/>
                          </a:rPr>
                          <m:t>16</m:t>
                        </m:r>
                      </m:den>
                    </m:f>
                  </m:oMath>
                </a14:m>
                <a:r>
                  <a:rPr lang="en-GB" dirty="0">
                    <a:latin typeface="Arial" panose="020B0604020202020204" pitchFamily="34" charset="0"/>
                    <a:ea typeface="Times New Roman" panose="02020603050405020304" pitchFamily="18" charset="0"/>
                    <a:cs typeface="Arial" panose="020B0604020202020204" pitchFamily="34" charset="0"/>
                  </a:rPr>
                  <a:t> (0.5-0.5)² + </a:t>
                </a:r>
                <a:br>
                  <a:rPr lang="en-GB" dirty="0">
                    <a:latin typeface="Arial" panose="020B0604020202020204" pitchFamily="34" charset="0"/>
                    <a:ea typeface="Times New Roman" panose="02020603050405020304" pitchFamily="18" charset="0"/>
                    <a:cs typeface="Arial" panose="020B0604020202020204" pitchFamily="34" charset="0"/>
                  </a:rPr>
                </a:br>
                <a:r>
                  <a:rPr lang="en-GB" dirty="0">
                    <a:latin typeface="Arial" panose="020B0604020202020204" pitchFamily="34" charset="0"/>
                    <a:ea typeface="Times New Roman" panose="02020603050405020304" pitchFamily="18" charset="0"/>
                    <a:cs typeface="Arial" panose="020B0604020202020204" pitchFamily="34" charset="0"/>
                  </a:rPr>
                  <a:t>          </a:t>
                </a:r>
                <a:r>
                  <a:rPr lang="en-GB"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f>
                      <m:fPr>
                        <m:type m:val="skw"/>
                        <m:ctrlPr>
                          <a:rPr lang="en-GB" i="1">
                            <a:latin typeface="Cambria Math" panose="02040503050406030204" pitchFamily="18" charset="0"/>
                            <a:ea typeface="Times New Roman" panose="02020603050405020304" pitchFamily="18" charset="0"/>
                            <a:cs typeface="Times New Roman" panose="02020603050405020304" pitchFamily="18" charset="0"/>
                          </a:rPr>
                        </m:ctrlPr>
                      </m:fPr>
                      <m:num>
                        <m:r>
                          <a:rPr lang="en-GB" i="1">
                            <a:latin typeface="Cambria Math" panose="02040503050406030204" pitchFamily="18" charset="0"/>
                            <a:ea typeface="Times New Roman" panose="02020603050405020304" pitchFamily="18" charset="0"/>
                            <a:cs typeface="Times New Roman" panose="02020603050405020304" pitchFamily="18" charset="0"/>
                          </a:rPr>
                          <m:t>4</m:t>
                        </m:r>
                      </m:num>
                      <m:den>
                        <m:r>
                          <a:rPr lang="en-GB" i="1">
                            <a:latin typeface="Cambria Math" panose="02040503050406030204" pitchFamily="18" charset="0"/>
                            <a:ea typeface="Times New Roman" panose="02020603050405020304" pitchFamily="18" charset="0"/>
                            <a:cs typeface="Times New Roman" panose="02020603050405020304" pitchFamily="18" charset="0"/>
                          </a:rPr>
                          <m:t>16</m:t>
                        </m:r>
                      </m:den>
                    </m:f>
                  </m:oMath>
                </a14:m>
                <a:r>
                  <a:rPr lang="en-GB" dirty="0">
                    <a:latin typeface="Arial" panose="020B0604020202020204" pitchFamily="34" charset="0"/>
                    <a:ea typeface="Times New Roman" panose="02020603050405020304" pitchFamily="18" charset="0"/>
                    <a:cs typeface="Arial" panose="020B0604020202020204" pitchFamily="34" charset="0"/>
                  </a:rPr>
                  <a:t> (0.75-0.5)²  </a:t>
                </a:r>
                <a:r>
                  <a:rPr lang="en-GB" altLang="en-US" dirty="0">
                    <a:solidFill>
                      <a:srgbClr val="000000"/>
                    </a:solidFill>
                    <a:latin typeface="Arial" panose="020B0604020202020204" pitchFamily="34" charset="0"/>
                    <a:cs typeface="Arial" panose="020B0604020202020204" pitchFamily="34" charset="0"/>
                  </a:rPr>
                  <a:t>+ </a:t>
                </a:r>
                <a14:m>
                  <m:oMath xmlns:m="http://schemas.openxmlformats.org/officeDocument/2006/math">
                    <m:f>
                      <m:fPr>
                        <m:type m:val="skw"/>
                        <m:ctrlPr>
                          <a:rPr lang="en-GB" i="1">
                            <a:latin typeface="Cambria Math" panose="02040503050406030204" pitchFamily="18" charset="0"/>
                            <a:ea typeface="Times New Roman" panose="02020603050405020304" pitchFamily="18" charset="0"/>
                            <a:cs typeface="Times New Roman" panose="02020603050405020304" pitchFamily="18" charset="0"/>
                          </a:rPr>
                        </m:ctrlPr>
                      </m:fPr>
                      <m:num>
                        <m:r>
                          <a:rPr lang="en-GB" i="1">
                            <a:latin typeface="Cambria Math" panose="02040503050406030204" pitchFamily="18" charset="0"/>
                            <a:ea typeface="Times New Roman" panose="02020603050405020304" pitchFamily="18" charset="0"/>
                            <a:cs typeface="Times New Roman" panose="02020603050405020304" pitchFamily="18" charset="0"/>
                          </a:rPr>
                          <m:t>1</m:t>
                        </m:r>
                      </m:num>
                      <m:den>
                        <m:r>
                          <a:rPr lang="en-GB" i="1">
                            <a:latin typeface="Cambria Math" panose="02040503050406030204" pitchFamily="18" charset="0"/>
                            <a:ea typeface="Times New Roman" panose="02020603050405020304" pitchFamily="18" charset="0"/>
                            <a:cs typeface="Times New Roman" panose="02020603050405020304" pitchFamily="18" charset="0"/>
                          </a:rPr>
                          <m:t>16</m:t>
                        </m:r>
                      </m:den>
                    </m:f>
                  </m:oMath>
                </a14:m>
                <a:r>
                  <a:rPr lang="en-GB" dirty="0">
                    <a:latin typeface="Arial" panose="020B0604020202020204" pitchFamily="34" charset="0"/>
                    <a:ea typeface="Calibri" panose="020F0502020204030204" pitchFamily="34" charset="0"/>
                    <a:cs typeface="Arial" panose="020B0604020202020204" pitchFamily="34" charset="0"/>
                  </a:rPr>
                  <a:t> (1.0-0.5)²   = </a:t>
                </a:r>
                <a:r>
                  <a:rPr lang="en-GB" sz="2400" dirty="0">
                    <a:latin typeface="Arial" panose="020B0604020202020204" pitchFamily="34" charset="0"/>
                    <a:ea typeface="Calibri" panose="020F0502020204030204" pitchFamily="34" charset="0"/>
                    <a:cs typeface="Arial" panose="020B0604020202020204" pitchFamily="34" charset="0"/>
                  </a:rPr>
                  <a:t>1/16</a:t>
                </a:r>
                <a:endParaRPr lang="en-GB" sz="2400" dirty="0">
                  <a:latin typeface="Arial" panose="020B0604020202020204" pitchFamily="34" charset="0"/>
                  <a:cs typeface="Arial" panose="020B0604020202020204" pitchFamily="34" charset="0"/>
                  <a:sym typeface="Wingdings" panose="05000000000000000000" pitchFamily="2" charset="2"/>
                </a:endParaRPr>
              </a:p>
            </p:txBody>
          </p:sp>
        </mc:Choice>
        <mc:Fallback>
          <p:sp>
            <p:nvSpPr>
              <p:cNvPr id="9" name="TextBox 8"/>
              <p:cNvSpPr txBox="1">
                <a:spLocks noRot="1" noChangeAspect="1" noMove="1" noResize="1" noEditPoints="1" noAdjustHandles="1" noChangeArrowheads="1" noChangeShapeType="1" noTextEdit="1"/>
              </p:cNvSpPr>
              <p:nvPr/>
            </p:nvSpPr>
            <p:spPr>
              <a:xfrm>
                <a:off x="4000500" y="998094"/>
                <a:ext cx="8124630" cy="5447645"/>
              </a:xfrm>
              <a:prstGeom prst="rect">
                <a:avLst/>
              </a:prstGeom>
              <a:blipFill>
                <a:blip r:embed="rId5"/>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sp>
        <p:nvSpPr>
          <p:cNvPr id="2" name="Textfeld 1"/>
          <p:cNvSpPr txBox="1"/>
          <p:nvPr/>
        </p:nvSpPr>
        <p:spPr>
          <a:xfrm>
            <a:off x="11574443" y="6336175"/>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12</a:t>
            </a:fld>
            <a:endParaRPr lang="en-GB" sz="2400" dirty="0">
              <a:latin typeface="Arial" panose="020B0604020202020204" pitchFamily="34" charset="0"/>
              <a:cs typeface="Arial" panose="020B0604020202020204" pitchFamily="34" charset="0"/>
            </a:endParaRPr>
          </a:p>
        </p:txBody>
      </p:sp>
      <p:grpSp>
        <p:nvGrpSpPr>
          <p:cNvPr id="6" name="Group 5"/>
          <p:cNvGrpSpPr/>
          <p:nvPr/>
        </p:nvGrpSpPr>
        <p:grpSpPr>
          <a:xfrm>
            <a:off x="72000" y="3524038"/>
            <a:ext cx="3723823" cy="3099391"/>
            <a:chOff x="72000" y="3535335"/>
            <a:chExt cx="3723823" cy="3099391"/>
          </a:xfrm>
        </p:grpSpPr>
        <p:sp>
          <p:nvSpPr>
            <p:cNvPr id="5" name="Rectangle 4"/>
            <p:cNvSpPr/>
            <p:nvPr/>
          </p:nvSpPr>
          <p:spPr>
            <a:xfrm>
              <a:off x="72000" y="3535335"/>
              <a:ext cx="3723823" cy="3099391"/>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72" name="Group 71"/>
            <p:cNvGrpSpPr/>
            <p:nvPr/>
          </p:nvGrpSpPr>
          <p:grpSpPr>
            <a:xfrm>
              <a:off x="162061" y="3687087"/>
              <a:ext cx="3468978" cy="2902872"/>
              <a:chOff x="869266" y="908449"/>
              <a:chExt cx="3468978" cy="2902872"/>
            </a:xfrm>
          </p:grpSpPr>
          <p:grpSp>
            <p:nvGrpSpPr>
              <p:cNvPr id="73" name="Group 72"/>
              <p:cNvGrpSpPr/>
              <p:nvPr/>
            </p:nvGrpSpPr>
            <p:grpSpPr>
              <a:xfrm>
                <a:off x="1072529" y="1052369"/>
                <a:ext cx="3265715" cy="2758952"/>
                <a:chOff x="3220306" y="1902031"/>
                <a:chExt cx="3265715" cy="2621920"/>
              </a:xfrm>
            </p:grpSpPr>
            <p:sp>
              <p:nvSpPr>
                <p:cNvPr id="81" name="Line 6"/>
                <p:cNvSpPr>
                  <a:spLocks noChangeShapeType="1"/>
                </p:cNvSpPr>
                <p:nvPr/>
              </p:nvSpPr>
              <p:spPr bwMode="auto">
                <a:xfrm>
                  <a:off x="3511550" y="4006850"/>
                  <a:ext cx="2668588" cy="0"/>
                </a:xfrm>
                <a:prstGeom prst="line">
                  <a:avLst/>
                </a:prstGeom>
                <a:noFill/>
                <a:ln w="142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2" name="Line 7"/>
                <p:cNvSpPr>
                  <a:spLocks noChangeShapeType="1"/>
                </p:cNvSpPr>
                <p:nvPr/>
              </p:nvSpPr>
              <p:spPr bwMode="auto">
                <a:xfrm>
                  <a:off x="3511550" y="4006850"/>
                  <a:ext cx="0" cy="42863"/>
                </a:xfrm>
                <a:prstGeom prst="line">
                  <a:avLst/>
                </a:prstGeom>
                <a:noFill/>
                <a:ln w="142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3" name="Line 8"/>
                <p:cNvSpPr>
                  <a:spLocks noChangeShapeType="1"/>
                </p:cNvSpPr>
                <p:nvPr/>
              </p:nvSpPr>
              <p:spPr bwMode="auto">
                <a:xfrm>
                  <a:off x="4178300" y="4006850"/>
                  <a:ext cx="0" cy="42863"/>
                </a:xfrm>
                <a:prstGeom prst="line">
                  <a:avLst/>
                </a:prstGeom>
                <a:noFill/>
                <a:ln w="142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4" name="Line 9"/>
                <p:cNvSpPr>
                  <a:spLocks noChangeShapeType="1"/>
                </p:cNvSpPr>
                <p:nvPr/>
              </p:nvSpPr>
              <p:spPr bwMode="auto">
                <a:xfrm>
                  <a:off x="4846638" y="4006850"/>
                  <a:ext cx="0" cy="42863"/>
                </a:xfrm>
                <a:prstGeom prst="line">
                  <a:avLst/>
                </a:prstGeom>
                <a:noFill/>
                <a:ln w="142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5" name="Line 10"/>
                <p:cNvSpPr>
                  <a:spLocks noChangeShapeType="1"/>
                </p:cNvSpPr>
                <p:nvPr/>
              </p:nvSpPr>
              <p:spPr bwMode="auto">
                <a:xfrm>
                  <a:off x="5513388" y="4006850"/>
                  <a:ext cx="0" cy="42863"/>
                </a:xfrm>
                <a:prstGeom prst="line">
                  <a:avLst/>
                </a:prstGeom>
                <a:noFill/>
                <a:ln w="142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6" name="Line 11"/>
                <p:cNvSpPr>
                  <a:spLocks noChangeShapeType="1"/>
                </p:cNvSpPr>
                <p:nvPr/>
              </p:nvSpPr>
              <p:spPr bwMode="auto">
                <a:xfrm>
                  <a:off x="6180138" y="4006850"/>
                  <a:ext cx="0" cy="42863"/>
                </a:xfrm>
                <a:prstGeom prst="line">
                  <a:avLst/>
                </a:prstGeom>
                <a:noFill/>
                <a:ln w="142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7" name="Rectangle 12"/>
                <p:cNvSpPr>
                  <a:spLocks noChangeArrowheads="1"/>
                </p:cNvSpPr>
                <p:nvPr/>
              </p:nvSpPr>
              <p:spPr bwMode="auto">
                <a:xfrm>
                  <a:off x="4262438" y="4260710"/>
                  <a:ext cx="1590179" cy="26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effectLst/>
                      <a:cs typeface="Arial" panose="020B0604020202020204" pitchFamily="34" charset="0"/>
                    </a:rPr>
                    <a:t>Parent</a:t>
                  </a:r>
                  <a:r>
                    <a:rPr kumimoji="0" lang="en-GB" altLang="en-US" i="0" u="none" strike="noStrike" cap="none" normalizeH="0" dirty="0">
                      <a:ln>
                        <a:noFill/>
                      </a:ln>
                      <a:effectLst/>
                      <a:cs typeface="Arial" panose="020B0604020202020204" pitchFamily="34" charset="0"/>
                    </a:rPr>
                    <a:t> P1 dose</a:t>
                  </a:r>
                  <a:endParaRPr kumimoji="0" lang="en-GB" altLang="en-US" i="0" u="none" strike="noStrike" cap="none" normalizeH="0" baseline="0" dirty="0">
                    <a:ln>
                      <a:noFill/>
                    </a:ln>
                    <a:effectLst/>
                    <a:cs typeface="Arial" panose="020B0604020202020204" pitchFamily="34" charset="0"/>
                  </a:endParaRPr>
                </a:p>
              </p:txBody>
            </p:sp>
            <p:sp>
              <p:nvSpPr>
                <p:cNvPr id="88" name="Rectangle 13"/>
                <p:cNvSpPr>
                  <a:spLocks noChangeArrowheads="1"/>
                </p:cNvSpPr>
                <p:nvPr/>
              </p:nvSpPr>
              <p:spPr bwMode="auto">
                <a:xfrm>
                  <a:off x="3436872" y="3545464"/>
                  <a:ext cx="180000" cy="451694"/>
                </a:xfrm>
                <a:prstGeom prst="rect">
                  <a:avLst/>
                </a:prstGeom>
                <a:noFill/>
                <a:ln w="1428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9" name="Rectangle 14"/>
                <p:cNvSpPr>
                  <a:spLocks noChangeArrowheads="1"/>
                </p:cNvSpPr>
                <p:nvPr/>
              </p:nvSpPr>
              <p:spPr bwMode="auto">
                <a:xfrm>
                  <a:off x="3220306" y="3228344"/>
                  <a:ext cx="563373" cy="263241"/>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000000"/>
                      </a:solidFill>
                      <a:effectLst/>
                      <a:cs typeface="Arial" panose="020B0604020202020204" pitchFamily="34" charset="0"/>
                    </a:rPr>
                    <a:t>1/16</a:t>
                  </a:r>
                  <a:endParaRPr kumimoji="0" lang="en-GB" altLang="en-US" i="0" u="none" strike="noStrike" cap="none" normalizeH="0" baseline="0" dirty="0">
                    <a:ln>
                      <a:noFill/>
                    </a:ln>
                    <a:solidFill>
                      <a:schemeClr val="tx1"/>
                    </a:solidFill>
                    <a:effectLst/>
                    <a:cs typeface="Arial" panose="020B0604020202020204" pitchFamily="34" charset="0"/>
                  </a:endParaRPr>
                </a:p>
              </p:txBody>
            </p:sp>
            <p:sp>
              <p:nvSpPr>
                <p:cNvPr id="90" name="Rectangle 15"/>
                <p:cNvSpPr>
                  <a:spLocks noChangeArrowheads="1"/>
                </p:cNvSpPr>
                <p:nvPr/>
              </p:nvSpPr>
              <p:spPr bwMode="auto">
                <a:xfrm>
                  <a:off x="4770372" y="2190382"/>
                  <a:ext cx="180000" cy="1806777"/>
                </a:xfrm>
                <a:prstGeom prst="rect">
                  <a:avLst/>
                </a:prstGeom>
                <a:noFill/>
                <a:ln w="1428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1" name="Rectangle 16"/>
                <p:cNvSpPr>
                  <a:spLocks noChangeArrowheads="1"/>
                </p:cNvSpPr>
                <p:nvPr/>
              </p:nvSpPr>
              <p:spPr bwMode="auto">
                <a:xfrm>
                  <a:off x="4663050" y="3228344"/>
                  <a:ext cx="516685" cy="263241"/>
                </a:xfrm>
                <a:prstGeom prst="rect">
                  <a:avLst/>
                </a:prstGeom>
                <a:solidFill>
                  <a:schemeClr val="bg1"/>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C00000"/>
                      </a:solidFill>
                      <a:effectLst/>
                      <a:cs typeface="Arial" panose="020B0604020202020204" pitchFamily="34" charset="0"/>
                    </a:rPr>
                    <a:t>6/16</a:t>
                  </a:r>
                </a:p>
              </p:txBody>
            </p:sp>
            <p:sp>
              <p:nvSpPr>
                <p:cNvPr id="92" name="Rectangle 17"/>
                <p:cNvSpPr>
                  <a:spLocks noChangeArrowheads="1"/>
                </p:cNvSpPr>
                <p:nvPr/>
              </p:nvSpPr>
              <p:spPr bwMode="auto">
                <a:xfrm>
                  <a:off x="6071777" y="3545464"/>
                  <a:ext cx="180000" cy="451694"/>
                </a:xfrm>
                <a:prstGeom prst="rect">
                  <a:avLst/>
                </a:prstGeom>
                <a:noFill/>
                <a:ln w="1428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3" name="Rectangle 18"/>
                <p:cNvSpPr>
                  <a:spLocks noChangeArrowheads="1"/>
                </p:cNvSpPr>
                <p:nvPr/>
              </p:nvSpPr>
              <p:spPr bwMode="auto">
                <a:xfrm>
                  <a:off x="5948424" y="3228344"/>
                  <a:ext cx="537597" cy="263241"/>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000000"/>
                      </a:solidFill>
                      <a:effectLst/>
                      <a:cs typeface="Arial" panose="020B0604020202020204" pitchFamily="34" charset="0"/>
                    </a:rPr>
                    <a:t>1/16</a:t>
                  </a:r>
                  <a:endParaRPr kumimoji="0" lang="en-GB" altLang="en-US" i="0" u="none" strike="noStrike" cap="none" normalizeH="0" baseline="0" dirty="0">
                    <a:ln>
                      <a:noFill/>
                    </a:ln>
                    <a:solidFill>
                      <a:schemeClr val="tx1"/>
                    </a:solidFill>
                    <a:effectLst/>
                    <a:cs typeface="Arial" panose="020B0604020202020204" pitchFamily="34" charset="0"/>
                  </a:endParaRPr>
                </a:p>
              </p:txBody>
            </p:sp>
            <p:sp>
              <p:nvSpPr>
                <p:cNvPr id="94" name="Rectangle 19"/>
                <p:cNvSpPr>
                  <a:spLocks noChangeArrowheads="1"/>
                </p:cNvSpPr>
                <p:nvPr/>
              </p:nvSpPr>
              <p:spPr bwMode="auto">
                <a:xfrm>
                  <a:off x="4340225" y="1902031"/>
                  <a:ext cx="64120" cy="26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000000"/>
                      </a:solidFill>
                      <a:effectLst/>
                      <a:cs typeface="Arial" panose="020B0604020202020204" pitchFamily="34" charset="0"/>
                    </a:rPr>
                    <a:t> </a:t>
                  </a:r>
                  <a:endParaRPr kumimoji="0" lang="en-GB" altLang="en-US" i="0" u="none" strike="noStrike" cap="none" normalizeH="0" baseline="0" dirty="0">
                    <a:ln>
                      <a:noFill/>
                    </a:ln>
                    <a:solidFill>
                      <a:schemeClr val="tx1"/>
                    </a:solidFill>
                    <a:effectLst/>
                    <a:cs typeface="Arial" panose="020B0604020202020204" pitchFamily="34" charset="0"/>
                  </a:endParaRPr>
                </a:p>
              </p:txBody>
            </p:sp>
            <p:sp>
              <p:nvSpPr>
                <p:cNvPr id="95" name="Rectangle 21"/>
                <p:cNvSpPr>
                  <a:spLocks noChangeArrowheads="1"/>
                </p:cNvSpPr>
                <p:nvPr/>
              </p:nvSpPr>
              <p:spPr bwMode="auto">
                <a:xfrm>
                  <a:off x="4340225" y="2273506"/>
                  <a:ext cx="64120" cy="26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000000"/>
                      </a:solidFill>
                      <a:effectLst/>
                      <a:cs typeface="Arial" panose="020B0604020202020204" pitchFamily="34" charset="0"/>
                    </a:rPr>
                    <a:t> </a:t>
                  </a:r>
                  <a:endParaRPr kumimoji="0" lang="en-GB" altLang="en-US" i="0" u="none" strike="noStrike" cap="none" normalizeH="0" baseline="0" dirty="0">
                    <a:ln>
                      <a:noFill/>
                    </a:ln>
                    <a:solidFill>
                      <a:schemeClr val="tx1"/>
                    </a:solidFill>
                    <a:effectLst/>
                    <a:cs typeface="Arial" panose="020B0604020202020204" pitchFamily="34" charset="0"/>
                  </a:endParaRPr>
                </a:p>
              </p:txBody>
            </p:sp>
            <p:sp>
              <p:nvSpPr>
                <p:cNvPr id="96" name="Rectangle 23"/>
                <p:cNvSpPr>
                  <a:spLocks noChangeArrowheads="1"/>
                </p:cNvSpPr>
                <p:nvPr/>
              </p:nvSpPr>
              <p:spPr bwMode="auto">
                <a:xfrm>
                  <a:off x="4497388" y="2165556"/>
                  <a:ext cx="65" cy="26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i="0" u="none" strike="noStrike" cap="none" normalizeH="0" baseline="0" dirty="0">
                    <a:ln>
                      <a:noFill/>
                    </a:ln>
                    <a:solidFill>
                      <a:schemeClr val="tx1"/>
                    </a:solidFill>
                    <a:effectLst/>
                    <a:cs typeface="Arial" panose="020B0604020202020204" pitchFamily="34" charset="0"/>
                  </a:endParaRPr>
                </a:p>
              </p:txBody>
            </p:sp>
            <p:sp>
              <p:nvSpPr>
                <p:cNvPr id="97" name="Rectangle 26"/>
                <p:cNvSpPr>
                  <a:spLocks noChangeArrowheads="1"/>
                </p:cNvSpPr>
                <p:nvPr/>
              </p:nvSpPr>
              <p:spPr bwMode="auto">
                <a:xfrm>
                  <a:off x="6015204" y="3981006"/>
                  <a:ext cx="320601" cy="26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effectLst/>
                      <a:cs typeface="Arial" panose="020B0604020202020204" pitchFamily="34" charset="0"/>
                    </a:rPr>
                    <a:t>1.0</a:t>
                  </a:r>
                </a:p>
              </p:txBody>
            </p:sp>
            <p:sp>
              <p:nvSpPr>
                <p:cNvPr id="98" name="Rectangle 27"/>
                <p:cNvSpPr>
                  <a:spLocks noChangeArrowheads="1"/>
                </p:cNvSpPr>
                <p:nvPr/>
              </p:nvSpPr>
              <p:spPr bwMode="auto">
                <a:xfrm>
                  <a:off x="3337091" y="3981006"/>
                  <a:ext cx="320601" cy="26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000000"/>
                      </a:solidFill>
                      <a:effectLst/>
                      <a:cs typeface="Arial" panose="020B0604020202020204" pitchFamily="34" charset="0"/>
                    </a:rPr>
                    <a:t>0.0</a:t>
                  </a:r>
                  <a:endParaRPr kumimoji="0" lang="en-GB" altLang="en-US" i="0" u="none" strike="noStrike" cap="none" normalizeH="0" baseline="0" dirty="0">
                    <a:ln>
                      <a:noFill/>
                    </a:ln>
                    <a:solidFill>
                      <a:schemeClr val="tx1"/>
                    </a:solidFill>
                    <a:effectLst/>
                    <a:cs typeface="Arial" panose="020B0604020202020204" pitchFamily="34" charset="0"/>
                  </a:endParaRPr>
                </a:p>
              </p:txBody>
            </p:sp>
            <p:sp>
              <p:nvSpPr>
                <p:cNvPr id="99" name="Rectangle 28"/>
                <p:cNvSpPr>
                  <a:spLocks noChangeArrowheads="1"/>
                </p:cNvSpPr>
                <p:nvPr/>
              </p:nvSpPr>
              <p:spPr bwMode="auto">
                <a:xfrm>
                  <a:off x="4674892" y="3981006"/>
                  <a:ext cx="320601" cy="26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effectLst/>
                      <a:cs typeface="Arial" panose="020B0604020202020204" pitchFamily="34" charset="0"/>
                    </a:rPr>
                    <a:t>1/2</a:t>
                  </a:r>
                </a:p>
              </p:txBody>
            </p:sp>
          </p:grpSp>
          <p:sp>
            <p:nvSpPr>
              <p:cNvPr id="74" name="Rectangle 13"/>
              <p:cNvSpPr>
                <a:spLocks noChangeArrowheads="1"/>
              </p:cNvSpPr>
              <p:nvPr/>
            </p:nvSpPr>
            <p:spPr bwMode="auto">
              <a:xfrm>
                <a:off x="3276000" y="1755938"/>
                <a:ext cx="180000" cy="1504329"/>
              </a:xfrm>
              <a:prstGeom prst="rect">
                <a:avLst/>
              </a:prstGeom>
              <a:noFill/>
              <a:ln w="1428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5" name="Rectangle 13"/>
              <p:cNvSpPr>
                <a:spLocks noChangeArrowheads="1"/>
              </p:cNvSpPr>
              <p:nvPr/>
            </p:nvSpPr>
            <p:spPr bwMode="auto">
              <a:xfrm>
                <a:off x="1922730" y="1755938"/>
                <a:ext cx="180000" cy="1504329"/>
              </a:xfrm>
              <a:prstGeom prst="rect">
                <a:avLst/>
              </a:prstGeom>
              <a:noFill/>
              <a:ln w="1428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6" name="Rectangle 16"/>
              <p:cNvSpPr>
                <a:spLocks noChangeArrowheads="1"/>
              </p:cNvSpPr>
              <p:nvPr/>
            </p:nvSpPr>
            <p:spPr bwMode="auto">
              <a:xfrm>
                <a:off x="3162685" y="2448000"/>
                <a:ext cx="516685" cy="276999"/>
              </a:xfrm>
              <a:prstGeom prst="rect">
                <a:avLst/>
              </a:prstGeom>
              <a:solidFill>
                <a:schemeClr val="bg1"/>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000000"/>
                    </a:solidFill>
                    <a:effectLst/>
                    <a:cs typeface="Arial" panose="020B0604020202020204" pitchFamily="34" charset="0"/>
                  </a:rPr>
                  <a:t>4/16</a:t>
                </a:r>
                <a:endParaRPr kumimoji="0" lang="en-GB" altLang="en-US" i="0" u="none" strike="noStrike" cap="none" normalizeH="0" baseline="0" dirty="0">
                  <a:ln>
                    <a:noFill/>
                  </a:ln>
                  <a:solidFill>
                    <a:schemeClr val="tx1"/>
                  </a:solidFill>
                  <a:effectLst/>
                  <a:cs typeface="Arial" panose="020B0604020202020204" pitchFamily="34" charset="0"/>
                </a:endParaRPr>
              </a:p>
            </p:txBody>
          </p:sp>
          <p:sp>
            <p:nvSpPr>
              <p:cNvPr id="77" name="Rectangle 16"/>
              <p:cNvSpPr>
                <a:spLocks noChangeArrowheads="1"/>
              </p:cNvSpPr>
              <p:nvPr/>
            </p:nvSpPr>
            <p:spPr bwMode="auto">
              <a:xfrm>
                <a:off x="1761290" y="2448000"/>
                <a:ext cx="516685" cy="276999"/>
              </a:xfrm>
              <a:prstGeom prst="rect">
                <a:avLst/>
              </a:prstGeom>
              <a:solidFill>
                <a:schemeClr val="bg1"/>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000000"/>
                    </a:solidFill>
                    <a:effectLst/>
                    <a:cs typeface="Arial" panose="020B0604020202020204" pitchFamily="34" charset="0"/>
                  </a:rPr>
                  <a:t>4/16</a:t>
                </a:r>
                <a:endParaRPr kumimoji="0" lang="en-GB" altLang="en-US" i="0" u="none" strike="noStrike" cap="none" normalizeH="0" baseline="0" dirty="0">
                  <a:ln>
                    <a:noFill/>
                  </a:ln>
                  <a:solidFill>
                    <a:schemeClr val="tx1"/>
                  </a:solidFill>
                  <a:effectLst/>
                  <a:cs typeface="Arial" panose="020B0604020202020204" pitchFamily="34" charset="0"/>
                </a:endParaRPr>
              </a:p>
            </p:txBody>
          </p:sp>
          <p:sp>
            <p:nvSpPr>
              <p:cNvPr id="78" name="Rectangle 25"/>
              <p:cNvSpPr>
                <a:spLocks noChangeArrowheads="1"/>
              </p:cNvSpPr>
              <p:nvPr/>
            </p:nvSpPr>
            <p:spPr bwMode="auto">
              <a:xfrm>
                <a:off x="869266" y="908449"/>
                <a:ext cx="1646007" cy="738664"/>
              </a:xfrm>
              <a:prstGeom prst="rect">
                <a:avLst/>
              </a:prstGeom>
              <a:solidFill>
                <a:schemeClr val="bg1"/>
              </a:solidFill>
              <a:ln>
                <a:noFill/>
              </a:ln>
              <a:effectLst>
                <a:outerShdw blurRad="50800" dist="38100" dir="2700000" algn="tl" rotWithShape="0">
                  <a:prstClr val="black">
                    <a:alpha val="40000"/>
                  </a:prstClr>
                </a:outerShdw>
              </a:effec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000000"/>
                    </a:solidFill>
                    <a:cs typeface="Arial" panose="020B0604020202020204" pitchFamily="34" charset="0"/>
                  </a:rPr>
                  <a:t>       </a:t>
                </a:r>
                <a:r>
                  <a:rPr kumimoji="0" lang="en-GB" altLang="en-US" sz="2400" i="0" u="none" strike="noStrike" cap="none" normalizeH="0" baseline="0" dirty="0">
                    <a:ln>
                      <a:noFill/>
                    </a:ln>
                    <a:solidFill>
                      <a:srgbClr val="000000"/>
                    </a:solidFill>
                    <a:cs typeface="Arial" panose="020B0604020202020204" pitchFamily="34" charset="0"/>
                  </a:rPr>
                  <a:t>N=2</a:t>
                </a:r>
                <a:r>
                  <a:rPr kumimoji="0" lang="en-GB" altLang="en-US" i="0" u="none" strike="noStrike" cap="none" normalizeH="0" baseline="0" dirty="0">
                    <a:ln>
                      <a:noFill/>
                    </a:ln>
                    <a:solidFill>
                      <a:srgbClr val="000000"/>
                    </a:solidFill>
                    <a:cs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400" i="0" u="none" strike="noStrike" cap="none" normalizeH="0" baseline="0" dirty="0">
                    <a:ln>
                      <a:noFill/>
                    </a:ln>
                    <a:solidFill>
                      <a:srgbClr val="000000"/>
                    </a:solidFill>
                    <a:cs typeface="Arial" panose="020B0604020202020204" pitchFamily="34" charset="0"/>
                  </a:rPr>
                  <a:t>σ²</a:t>
                </a:r>
                <a:r>
                  <a:rPr kumimoji="0" lang="en-GB" altLang="en-US" sz="2400" i="0" u="none" strike="noStrike" cap="none" normalizeH="0" baseline="-25000" dirty="0">
                    <a:ln>
                      <a:noFill/>
                    </a:ln>
                    <a:solidFill>
                      <a:srgbClr val="000000"/>
                    </a:solidFill>
                    <a:cs typeface="Arial" panose="020B0604020202020204" pitchFamily="34" charset="0"/>
                  </a:rPr>
                  <a:t>P1</a:t>
                </a:r>
                <a:r>
                  <a:rPr kumimoji="0" lang="en-GB" altLang="en-US" sz="2400" i="0" u="none" strike="noStrike" cap="none" normalizeH="0" baseline="0" dirty="0">
                    <a:ln>
                      <a:noFill/>
                    </a:ln>
                    <a:solidFill>
                      <a:srgbClr val="000000"/>
                    </a:solidFill>
                    <a:cs typeface="Arial" panose="020B0604020202020204" pitchFamily="34" charset="0"/>
                  </a:rPr>
                  <a:t> =  1/16</a:t>
                </a:r>
                <a:endParaRPr kumimoji="0" lang="en-GB" altLang="en-US" sz="2400" i="0" u="none" strike="noStrike" cap="none" normalizeH="0" baseline="0" dirty="0">
                  <a:ln>
                    <a:noFill/>
                  </a:ln>
                  <a:solidFill>
                    <a:schemeClr val="tx1"/>
                  </a:solidFill>
                  <a:cs typeface="Arial" panose="020B0604020202020204" pitchFamily="34" charset="0"/>
                </a:endParaRPr>
              </a:p>
            </p:txBody>
          </p:sp>
          <p:sp>
            <p:nvSpPr>
              <p:cNvPr id="79" name="Rectangle 27"/>
              <p:cNvSpPr>
                <a:spLocks noChangeArrowheads="1"/>
              </p:cNvSpPr>
              <p:nvPr/>
            </p:nvSpPr>
            <p:spPr bwMode="auto">
              <a:xfrm>
                <a:off x="1850994" y="3240000"/>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000000"/>
                    </a:solidFill>
                    <a:effectLst/>
                    <a:cs typeface="Arial" panose="020B0604020202020204" pitchFamily="34" charset="0"/>
                  </a:rPr>
                  <a:t>1/4</a:t>
                </a:r>
                <a:endParaRPr kumimoji="0" lang="en-GB" altLang="en-US" i="0" u="none" strike="noStrike" cap="none" normalizeH="0" baseline="0" dirty="0">
                  <a:ln>
                    <a:noFill/>
                  </a:ln>
                  <a:solidFill>
                    <a:schemeClr val="tx1"/>
                  </a:solidFill>
                  <a:effectLst/>
                  <a:cs typeface="Arial" panose="020B0604020202020204" pitchFamily="34" charset="0"/>
                </a:endParaRPr>
              </a:p>
            </p:txBody>
          </p:sp>
          <p:sp>
            <p:nvSpPr>
              <p:cNvPr id="80" name="Rectangle 27"/>
              <p:cNvSpPr>
                <a:spLocks noChangeArrowheads="1"/>
              </p:cNvSpPr>
              <p:nvPr/>
            </p:nvSpPr>
            <p:spPr bwMode="auto">
              <a:xfrm>
                <a:off x="3184004" y="3240000"/>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000000"/>
                    </a:solidFill>
                    <a:effectLst/>
                    <a:cs typeface="Arial" panose="020B0604020202020204" pitchFamily="34" charset="0"/>
                  </a:rPr>
                  <a:t>3/4</a:t>
                </a:r>
                <a:endParaRPr kumimoji="0" lang="en-GB" altLang="en-US" i="0" u="none" strike="noStrike" cap="none" normalizeH="0" baseline="0" dirty="0">
                  <a:ln>
                    <a:noFill/>
                  </a:ln>
                  <a:solidFill>
                    <a:schemeClr val="tx1"/>
                  </a:solidFill>
                  <a:effectLst/>
                  <a:cs typeface="Arial" panose="020B0604020202020204" pitchFamily="34" charset="0"/>
                </a:endParaRPr>
              </a:p>
            </p:txBody>
          </p:sp>
        </p:grpSp>
      </p:grpSp>
      <p:sp>
        <p:nvSpPr>
          <p:cNvPr id="3" name="TextBox 2"/>
          <p:cNvSpPr txBox="1"/>
          <p:nvPr/>
        </p:nvSpPr>
        <p:spPr>
          <a:xfrm rot="20356876">
            <a:off x="10562252" y="5524720"/>
            <a:ext cx="1285460" cy="646331"/>
          </a:xfrm>
          <a:prstGeom prst="rect">
            <a:avLst/>
          </a:prstGeom>
          <a:solidFill>
            <a:schemeClr val="bg1"/>
          </a:solidFill>
        </p:spPr>
        <p:txBody>
          <a:bodyPr wrap="square" rtlCol="0">
            <a:spAutoFit/>
          </a:bodyPr>
          <a:lstStyle/>
          <a:p>
            <a:r>
              <a:rPr lang="de-DE" dirty="0">
                <a:solidFill>
                  <a:schemeClr val="tx1">
                    <a:lumMod val="50000"/>
                    <a:lumOff val="50000"/>
                  </a:schemeClr>
                </a:solidFill>
                <a:latin typeface="Arial" panose="020B0604020202020204" pitchFamily="34" charset="0"/>
                <a:cs typeface="Arial" panose="020B0604020202020204" pitchFamily="34" charset="0"/>
              </a:rPr>
              <a:t>*</a:t>
            </a:r>
            <a:r>
              <a:rPr lang="de-DE" dirty="0" err="1">
                <a:solidFill>
                  <a:schemeClr val="tx1">
                    <a:lumMod val="50000"/>
                    <a:lumOff val="50000"/>
                  </a:schemeClr>
                </a:solidFill>
                <a:latin typeface="Arial" panose="020B0604020202020204" pitchFamily="34" charset="0"/>
                <a:cs typeface="Arial" panose="020B0604020202020204" pitchFamily="34" charset="0"/>
              </a:rPr>
              <a:t>unlinked</a:t>
            </a:r>
            <a:r>
              <a:rPr lang="de-DE" dirty="0">
                <a:solidFill>
                  <a:schemeClr val="tx1">
                    <a:lumMod val="50000"/>
                    <a:lumOff val="50000"/>
                  </a:schemeClr>
                </a:solidFill>
                <a:latin typeface="Arial" panose="020B0604020202020204" pitchFamily="34" charset="0"/>
                <a:cs typeface="Arial" panose="020B0604020202020204" pitchFamily="34" charset="0"/>
              </a:rPr>
              <a:t>, </a:t>
            </a:r>
            <a:r>
              <a:rPr lang="de-DE" dirty="0" err="1">
                <a:solidFill>
                  <a:schemeClr val="tx1">
                    <a:lumMod val="50000"/>
                    <a:lumOff val="50000"/>
                  </a:schemeClr>
                </a:solidFill>
                <a:latin typeface="Arial" panose="020B0604020202020204" pitchFamily="34" charset="0"/>
                <a:cs typeface="Arial" panose="020B0604020202020204" pitchFamily="34" charset="0"/>
              </a:rPr>
              <a:t>of</a:t>
            </a:r>
            <a:r>
              <a:rPr lang="de-DE" dirty="0">
                <a:solidFill>
                  <a:schemeClr val="tx1">
                    <a:lumMod val="50000"/>
                    <a:lumOff val="50000"/>
                  </a:schemeClr>
                </a:solidFill>
                <a:latin typeface="Arial" panose="020B0604020202020204" pitchFamily="34" charset="0"/>
                <a:cs typeface="Arial" panose="020B0604020202020204" pitchFamily="34" charset="0"/>
              </a:rPr>
              <a:t> </a:t>
            </a:r>
            <a:r>
              <a:rPr lang="de-DE" dirty="0" err="1">
                <a:solidFill>
                  <a:schemeClr val="tx1">
                    <a:lumMod val="50000"/>
                    <a:lumOff val="50000"/>
                  </a:schemeClr>
                </a:solidFill>
                <a:latin typeface="Arial" panose="020B0604020202020204" pitchFamily="34" charset="0"/>
                <a:cs typeface="Arial" panose="020B0604020202020204" pitchFamily="34" charset="0"/>
              </a:rPr>
              <a:t>course</a:t>
            </a:r>
            <a:endParaRPr lang="en-GB" dirty="0">
              <a:solidFill>
                <a:schemeClr val="tx1">
                  <a:lumMod val="50000"/>
                  <a:lumOff val="50000"/>
                </a:schemeClr>
              </a:solidFill>
              <a:latin typeface="Arial" panose="020B0604020202020204" pitchFamily="34" charset="0"/>
              <a:cs typeface="Arial" panose="020B0604020202020204" pitchFamily="34" charset="0"/>
            </a:endParaRPr>
          </a:p>
        </p:txBody>
      </p:sp>
      <p:cxnSp>
        <p:nvCxnSpPr>
          <p:cNvPr id="8" name="Straight Connector 7"/>
          <p:cNvCxnSpPr/>
          <p:nvPr/>
        </p:nvCxnSpPr>
        <p:spPr>
          <a:xfrm>
            <a:off x="167268" y="2558078"/>
            <a:ext cx="3628555" cy="33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31030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6" name="Object 45"/>
          <p:cNvGraphicFramePr>
            <a:graphicFrameLocks noChangeAspect="1"/>
          </p:cNvGraphicFramePr>
          <p:nvPr/>
        </p:nvGraphicFramePr>
        <p:xfrm>
          <a:off x="72000" y="1015200"/>
          <a:ext cx="5961062" cy="1865312"/>
        </p:xfrm>
        <a:graphic>
          <a:graphicData uri="http://schemas.openxmlformats.org/presentationml/2006/ole">
            <mc:AlternateContent xmlns:mc="http://schemas.openxmlformats.org/markup-compatibility/2006">
              <mc:Choice xmlns:v="urn:schemas-microsoft-com:vml" Requires="v">
                <p:oleObj spid="_x0000_s5205" name="Document" r:id="rId3" imgW="5960676" imgH="1865862" progId="Word.Document.12">
                  <p:link updateAutomatic="1"/>
                </p:oleObj>
              </mc:Choice>
              <mc:Fallback>
                <p:oleObj name="Document" r:id="rId3" imgW="5960676" imgH="1865862" progId="Word.Document.12">
                  <p:link updateAutomatic="1"/>
                  <p:pic>
                    <p:nvPicPr>
                      <p:cNvPr id="46" name="Object 45"/>
                      <p:cNvPicPr/>
                      <p:nvPr/>
                    </p:nvPicPr>
                    <p:blipFill>
                      <a:blip r:embed="rId4"/>
                      <a:stretch>
                        <a:fillRect/>
                      </a:stretch>
                    </p:blipFill>
                    <p:spPr>
                      <a:xfrm>
                        <a:off x="72000" y="1015200"/>
                        <a:ext cx="5961062" cy="1865312"/>
                      </a:xfrm>
                      <a:prstGeom prst="rect">
                        <a:avLst/>
                      </a:prstGeom>
                    </p:spPr>
                  </p:pic>
                </p:oleObj>
              </mc:Fallback>
            </mc:AlternateContent>
          </a:graphicData>
        </a:graphic>
      </p:graphicFrame>
      <p:sp>
        <p:nvSpPr>
          <p:cNvPr id="4" name="TextBox 3"/>
          <p:cNvSpPr txBox="1"/>
          <p:nvPr/>
        </p:nvSpPr>
        <p:spPr>
          <a:xfrm>
            <a:off x="72000" y="72000"/>
            <a:ext cx="12084148"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Consider F2. The more chunks-of-genome segregate independently (N=1, N=2, etc.), the smaller is the variance for the genomic dose of P1 (or P2) between F2 plants.</a:t>
            </a:r>
            <a:endParaRPr lang="en-GB" sz="24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9" name="TextBox 8"/>
          <p:cNvSpPr txBox="1"/>
          <p:nvPr/>
        </p:nvSpPr>
        <p:spPr>
          <a:xfrm>
            <a:off x="4000500" y="998094"/>
            <a:ext cx="8124630" cy="369331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sym typeface="Wingdings" panose="05000000000000000000" pitchFamily="2" charset="2"/>
              </a:rPr>
              <a:t>Maize (and sorghum and soya bean ...) have 2∙10 chromosomes, i.e. 10 chunks of their genome are distributed independently from each other in meiosis (</a:t>
            </a:r>
            <a:r>
              <a:rPr lang="en-GB"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not yet taking cross-over into account</a:t>
            </a:r>
            <a:r>
              <a:rPr lang="en-GB" dirty="0">
                <a:latin typeface="Arial" panose="020B0604020202020204" pitchFamily="34" charset="0"/>
                <a:cs typeface="Arial" panose="020B0604020202020204" pitchFamily="34" charset="0"/>
                <a:sym typeface="Wingdings" panose="05000000000000000000" pitchFamily="2" charset="2"/>
              </a:rPr>
              <a:t>). During meiosis, each maize chromosome breaks into (a bit more than) 2 chunks (</a:t>
            </a:r>
            <a:r>
              <a:rPr lang="en-GB"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cross-over</a:t>
            </a:r>
            <a:r>
              <a:rPr lang="en-GB" dirty="0">
                <a:latin typeface="Arial" panose="020B0604020202020204" pitchFamily="34" charset="0"/>
                <a:cs typeface="Arial" panose="020B0604020202020204" pitchFamily="34" charset="0"/>
                <a:sym typeface="Wingdings" panose="05000000000000000000" pitchFamily="2" charset="2"/>
              </a:rPr>
              <a:t>), i.e. slightly more than 20 fragments of the genome take independent paths in meiosis (are distributed independently of each other to the four daughter cells). </a:t>
            </a:r>
          </a:p>
          <a:p>
            <a:r>
              <a:rPr lang="en-GB" dirty="0">
                <a:solidFill>
                  <a:srgbClr val="0000FF"/>
                </a:solidFill>
                <a:latin typeface="Arial" panose="020B0604020202020204" pitchFamily="34" charset="0"/>
                <a:cs typeface="Arial" panose="020B0604020202020204" pitchFamily="34" charset="0"/>
                <a:sym typeface="Wingdings" panose="05000000000000000000" pitchFamily="2" charset="2"/>
              </a:rPr>
              <a:t>So, N≈20 </a:t>
            </a:r>
          </a:p>
          <a:p>
            <a:r>
              <a:rPr lang="en-GB" dirty="0">
                <a:latin typeface="Arial" panose="020B0604020202020204" pitchFamily="34" charset="0"/>
                <a:cs typeface="Arial" panose="020B0604020202020204" pitchFamily="34" charset="0"/>
                <a:sym typeface="Wingdings" panose="05000000000000000000" pitchFamily="2" charset="2"/>
              </a:rPr>
              <a:t>With N=1, </a:t>
            </a:r>
            <a:r>
              <a:rPr lang="en-GB" altLang="en-US" dirty="0">
                <a:solidFill>
                  <a:srgbClr val="000000"/>
                </a:solidFill>
                <a:latin typeface="Arial" panose="020B0604020202020204" pitchFamily="34" charset="0"/>
                <a:cs typeface="Arial" panose="020B0604020202020204" pitchFamily="34" charset="0"/>
              </a:rPr>
              <a:t>σ²</a:t>
            </a:r>
            <a:r>
              <a:rPr lang="en-GB" altLang="en-US" baseline="-25000" dirty="0">
                <a:solidFill>
                  <a:srgbClr val="000000"/>
                </a:solidFill>
                <a:latin typeface="Arial" panose="020B0604020202020204" pitchFamily="34" charset="0"/>
                <a:cs typeface="Arial" panose="020B0604020202020204" pitchFamily="34" charset="0"/>
              </a:rPr>
              <a:t>P1</a:t>
            </a:r>
            <a:r>
              <a:rPr lang="en-GB" altLang="en-US" dirty="0">
                <a:solidFill>
                  <a:srgbClr val="000000"/>
                </a:solidFill>
                <a:latin typeface="Arial" panose="020B0604020202020204" pitchFamily="34" charset="0"/>
                <a:cs typeface="Arial" panose="020B0604020202020204" pitchFamily="34" charset="0"/>
              </a:rPr>
              <a:t> =1/8</a:t>
            </a:r>
          </a:p>
          <a:p>
            <a:r>
              <a:rPr lang="en-GB" dirty="0">
                <a:latin typeface="Arial" panose="020B0604020202020204" pitchFamily="34" charset="0"/>
                <a:cs typeface="Arial" panose="020B0604020202020204" pitchFamily="34" charset="0"/>
                <a:sym typeface="Wingdings" panose="05000000000000000000" pitchFamily="2" charset="2"/>
              </a:rPr>
              <a:t>With N=2, </a:t>
            </a:r>
            <a:r>
              <a:rPr lang="en-GB" altLang="en-US" dirty="0">
                <a:solidFill>
                  <a:srgbClr val="000000"/>
                </a:solidFill>
                <a:latin typeface="Arial" panose="020B0604020202020204" pitchFamily="34" charset="0"/>
                <a:cs typeface="Arial" panose="020B0604020202020204" pitchFamily="34" charset="0"/>
              </a:rPr>
              <a:t>σ²</a:t>
            </a:r>
            <a:r>
              <a:rPr lang="en-GB" altLang="en-US" baseline="-25000" dirty="0">
                <a:solidFill>
                  <a:srgbClr val="000000"/>
                </a:solidFill>
                <a:latin typeface="Arial" panose="020B0604020202020204" pitchFamily="34" charset="0"/>
                <a:cs typeface="Arial" panose="020B0604020202020204" pitchFamily="34" charset="0"/>
              </a:rPr>
              <a:t>P1</a:t>
            </a:r>
            <a:r>
              <a:rPr lang="en-GB" altLang="en-US" dirty="0">
                <a:solidFill>
                  <a:srgbClr val="000000"/>
                </a:solidFill>
                <a:latin typeface="Arial" panose="020B0604020202020204" pitchFamily="34" charset="0"/>
                <a:cs typeface="Arial" panose="020B0604020202020204" pitchFamily="34" charset="0"/>
              </a:rPr>
              <a:t> =1/16.	You see it anyway.</a:t>
            </a:r>
          </a:p>
          <a:p>
            <a:r>
              <a:rPr lang="en-GB" altLang="en-US" dirty="0">
                <a:solidFill>
                  <a:srgbClr val="000000"/>
                </a:solidFill>
                <a:latin typeface="Arial" panose="020B0604020202020204" pitchFamily="34" charset="0"/>
                <a:cs typeface="Arial" panose="020B0604020202020204" pitchFamily="34" charset="0"/>
              </a:rPr>
              <a:t>With N,     σ²</a:t>
            </a:r>
            <a:r>
              <a:rPr lang="en-GB" altLang="en-US" baseline="-25000" dirty="0">
                <a:solidFill>
                  <a:srgbClr val="000000"/>
                </a:solidFill>
                <a:latin typeface="Arial" panose="020B0604020202020204" pitchFamily="34" charset="0"/>
                <a:cs typeface="Arial" panose="020B0604020202020204" pitchFamily="34" charset="0"/>
              </a:rPr>
              <a:t>P1</a:t>
            </a:r>
            <a:r>
              <a:rPr lang="en-GB" altLang="en-US" dirty="0">
                <a:solidFill>
                  <a:srgbClr val="000000"/>
                </a:solidFill>
                <a:latin typeface="Arial" panose="020B0604020202020204" pitchFamily="34" charset="0"/>
                <a:cs typeface="Arial" panose="020B0604020202020204" pitchFamily="34" charset="0"/>
              </a:rPr>
              <a:t> =1/(8N).	Well, if the chromosomes and the pieces into which they break are of </a:t>
            </a:r>
            <a:r>
              <a:rPr lang="en-GB" altLang="en-US" dirty="0">
                <a:solidFill>
                  <a:srgbClr val="C00000"/>
                </a:solidFill>
                <a:latin typeface="Arial" panose="020B0604020202020204" pitchFamily="34" charset="0"/>
                <a:cs typeface="Arial" panose="020B0604020202020204" pitchFamily="34" charset="0"/>
              </a:rPr>
              <a:t>same size</a:t>
            </a:r>
            <a:r>
              <a:rPr lang="en-GB" altLang="en-US" dirty="0">
                <a:solidFill>
                  <a:srgbClr val="000000"/>
                </a:solidFill>
                <a:latin typeface="Arial" panose="020B0604020202020204" pitchFamily="34" charset="0"/>
                <a:cs typeface="Arial" panose="020B0604020202020204" pitchFamily="34" charset="0"/>
              </a:rPr>
              <a:t>. This is of course not exactly true. We developed only a rule-of-thumb. A rough approximation. The probability to find an F2-individual with </a:t>
            </a:r>
            <a:r>
              <a:rPr lang="en-GB" altLang="en-US" dirty="0">
                <a:solidFill>
                  <a:srgbClr val="CF5823"/>
                </a:solidFill>
                <a:latin typeface="Arial" panose="020B0604020202020204" pitchFamily="34" charset="0"/>
                <a:cs typeface="Arial" panose="020B0604020202020204" pitchFamily="34" charset="0"/>
              </a:rPr>
              <a:t>14 or more chunks which are all from P1 is roughly about 2%.</a:t>
            </a:r>
            <a:endParaRPr lang="en-GB" dirty="0">
              <a:solidFill>
                <a:srgbClr val="CF5823"/>
              </a:solidFill>
              <a:latin typeface="Arial" panose="020B0604020202020204" pitchFamily="34" charset="0"/>
              <a:cs typeface="Arial" panose="020B0604020202020204" pitchFamily="34" charset="0"/>
              <a:sym typeface="Wingdings" panose="05000000000000000000" pitchFamily="2" charset="2"/>
            </a:endParaRPr>
          </a:p>
        </p:txBody>
      </p:sp>
      <p:grpSp>
        <p:nvGrpSpPr>
          <p:cNvPr id="6" name="Group 5"/>
          <p:cNvGrpSpPr/>
          <p:nvPr/>
        </p:nvGrpSpPr>
        <p:grpSpPr>
          <a:xfrm>
            <a:off x="72000" y="3599127"/>
            <a:ext cx="3723823" cy="3099391"/>
            <a:chOff x="72000" y="3535335"/>
            <a:chExt cx="3723823" cy="3099391"/>
          </a:xfrm>
        </p:grpSpPr>
        <p:sp>
          <p:nvSpPr>
            <p:cNvPr id="5" name="Rectangle 4"/>
            <p:cNvSpPr/>
            <p:nvPr/>
          </p:nvSpPr>
          <p:spPr>
            <a:xfrm>
              <a:off x="72000" y="3535335"/>
              <a:ext cx="3723823" cy="3099391"/>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72" name="Group 71"/>
            <p:cNvGrpSpPr/>
            <p:nvPr/>
          </p:nvGrpSpPr>
          <p:grpSpPr>
            <a:xfrm>
              <a:off x="162061" y="3687087"/>
              <a:ext cx="3468978" cy="2902872"/>
              <a:chOff x="869266" y="908449"/>
              <a:chExt cx="3468978" cy="2902872"/>
            </a:xfrm>
          </p:grpSpPr>
          <p:grpSp>
            <p:nvGrpSpPr>
              <p:cNvPr id="73" name="Group 72"/>
              <p:cNvGrpSpPr/>
              <p:nvPr/>
            </p:nvGrpSpPr>
            <p:grpSpPr>
              <a:xfrm>
                <a:off x="1072529" y="1052369"/>
                <a:ext cx="3265715" cy="2758952"/>
                <a:chOff x="3220306" y="1902031"/>
                <a:chExt cx="3265715" cy="2621920"/>
              </a:xfrm>
            </p:grpSpPr>
            <p:sp>
              <p:nvSpPr>
                <p:cNvPr id="81" name="Line 6"/>
                <p:cNvSpPr>
                  <a:spLocks noChangeShapeType="1"/>
                </p:cNvSpPr>
                <p:nvPr/>
              </p:nvSpPr>
              <p:spPr bwMode="auto">
                <a:xfrm>
                  <a:off x="3511550" y="4006850"/>
                  <a:ext cx="2668588" cy="0"/>
                </a:xfrm>
                <a:prstGeom prst="line">
                  <a:avLst/>
                </a:prstGeom>
                <a:noFill/>
                <a:ln w="142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2" name="Line 7"/>
                <p:cNvSpPr>
                  <a:spLocks noChangeShapeType="1"/>
                </p:cNvSpPr>
                <p:nvPr/>
              </p:nvSpPr>
              <p:spPr bwMode="auto">
                <a:xfrm>
                  <a:off x="3511550" y="4006850"/>
                  <a:ext cx="0" cy="42863"/>
                </a:xfrm>
                <a:prstGeom prst="line">
                  <a:avLst/>
                </a:prstGeom>
                <a:noFill/>
                <a:ln w="142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3" name="Line 8"/>
                <p:cNvSpPr>
                  <a:spLocks noChangeShapeType="1"/>
                </p:cNvSpPr>
                <p:nvPr/>
              </p:nvSpPr>
              <p:spPr bwMode="auto">
                <a:xfrm>
                  <a:off x="4178300" y="4006850"/>
                  <a:ext cx="0" cy="42863"/>
                </a:xfrm>
                <a:prstGeom prst="line">
                  <a:avLst/>
                </a:prstGeom>
                <a:noFill/>
                <a:ln w="142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4" name="Line 9"/>
                <p:cNvSpPr>
                  <a:spLocks noChangeShapeType="1"/>
                </p:cNvSpPr>
                <p:nvPr/>
              </p:nvSpPr>
              <p:spPr bwMode="auto">
                <a:xfrm>
                  <a:off x="4846638" y="4006850"/>
                  <a:ext cx="0" cy="42863"/>
                </a:xfrm>
                <a:prstGeom prst="line">
                  <a:avLst/>
                </a:prstGeom>
                <a:noFill/>
                <a:ln w="142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5" name="Line 10"/>
                <p:cNvSpPr>
                  <a:spLocks noChangeShapeType="1"/>
                </p:cNvSpPr>
                <p:nvPr/>
              </p:nvSpPr>
              <p:spPr bwMode="auto">
                <a:xfrm>
                  <a:off x="5513388" y="4006850"/>
                  <a:ext cx="0" cy="42863"/>
                </a:xfrm>
                <a:prstGeom prst="line">
                  <a:avLst/>
                </a:prstGeom>
                <a:noFill/>
                <a:ln w="142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6" name="Line 11"/>
                <p:cNvSpPr>
                  <a:spLocks noChangeShapeType="1"/>
                </p:cNvSpPr>
                <p:nvPr/>
              </p:nvSpPr>
              <p:spPr bwMode="auto">
                <a:xfrm>
                  <a:off x="6180138" y="4006850"/>
                  <a:ext cx="0" cy="42863"/>
                </a:xfrm>
                <a:prstGeom prst="line">
                  <a:avLst/>
                </a:prstGeom>
                <a:noFill/>
                <a:ln w="1428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7" name="Rectangle 12"/>
                <p:cNvSpPr>
                  <a:spLocks noChangeArrowheads="1"/>
                </p:cNvSpPr>
                <p:nvPr/>
              </p:nvSpPr>
              <p:spPr bwMode="auto">
                <a:xfrm>
                  <a:off x="4262438" y="4260710"/>
                  <a:ext cx="1590179" cy="26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effectLst/>
                      <a:cs typeface="Arial" panose="020B0604020202020204" pitchFamily="34" charset="0"/>
                    </a:rPr>
                    <a:t>Parent</a:t>
                  </a:r>
                  <a:r>
                    <a:rPr kumimoji="0" lang="en-GB" altLang="en-US" i="0" u="none" strike="noStrike" cap="none" normalizeH="0" dirty="0">
                      <a:ln>
                        <a:noFill/>
                      </a:ln>
                      <a:effectLst/>
                      <a:cs typeface="Arial" panose="020B0604020202020204" pitchFamily="34" charset="0"/>
                    </a:rPr>
                    <a:t> P1 dose</a:t>
                  </a:r>
                  <a:endParaRPr kumimoji="0" lang="en-GB" altLang="en-US" i="0" u="none" strike="noStrike" cap="none" normalizeH="0" baseline="0" dirty="0">
                    <a:ln>
                      <a:noFill/>
                    </a:ln>
                    <a:effectLst/>
                    <a:cs typeface="Arial" panose="020B0604020202020204" pitchFamily="34" charset="0"/>
                  </a:endParaRPr>
                </a:p>
              </p:txBody>
            </p:sp>
            <p:sp>
              <p:nvSpPr>
                <p:cNvPr id="88" name="Rectangle 13"/>
                <p:cNvSpPr>
                  <a:spLocks noChangeArrowheads="1"/>
                </p:cNvSpPr>
                <p:nvPr/>
              </p:nvSpPr>
              <p:spPr bwMode="auto">
                <a:xfrm>
                  <a:off x="3436872" y="3545464"/>
                  <a:ext cx="180000" cy="451694"/>
                </a:xfrm>
                <a:prstGeom prst="rect">
                  <a:avLst/>
                </a:prstGeom>
                <a:noFill/>
                <a:ln w="1428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89" name="Rectangle 14"/>
                <p:cNvSpPr>
                  <a:spLocks noChangeArrowheads="1"/>
                </p:cNvSpPr>
                <p:nvPr/>
              </p:nvSpPr>
              <p:spPr bwMode="auto">
                <a:xfrm>
                  <a:off x="3220306" y="3228344"/>
                  <a:ext cx="563373" cy="263241"/>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000000"/>
                      </a:solidFill>
                      <a:effectLst/>
                      <a:cs typeface="Arial" panose="020B0604020202020204" pitchFamily="34" charset="0"/>
                    </a:rPr>
                    <a:t>1/16</a:t>
                  </a:r>
                  <a:endParaRPr kumimoji="0" lang="en-GB" altLang="en-US" i="0" u="none" strike="noStrike" cap="none" normalizeH="0" baseline="0" dirty="0">
                    <a:ln>
                      <a:noFill/>
                    </a:ln>
                    <a:solidFill>
                      <a:schemeClr val="tx1"/>
                    </a:solidFill>
                    <a:effectLst/>
                    <a:cs typeface="Arial" panose="020B0604020202020204" pitchFamily="34" charset="0"/>
                  </a:endParaRPr>
                </a:p>
              </p:txBody>
            </p:sp>
            <p:sp>
              <p:nvSpPr>
                <p:cNvPr id="90" name="Rectangle 15"/>
                <p:cNvSpPr>
                  <a:spLocks noChangeArrowheads="1"/>
                </p:cNvSpPr>
                <p:nvPr/>
              </p:nvSpPr>
              <p:spPr bwMode="auto">
                <a:xfrm>
                  <a:off x="4770372" y="2190382"/>
                  <a:ext cx="180000" cy="1806777"/>
                </a:xfrm>
                <a:prstGeom prst="rect">
                  <a:avLst/>
                </a:prstGeom>
                <a:noFill/>
                <a:ln w="1428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1" name="Rectangle 16"/>
                <p:cNvSpPr>
                  <a:spLocks noChangeArrowheads="1"/>
                </p:cNvSpPr>
                <p:nvPr/>
              </p:nvSpPr>
              <p:spPr bwMode="auto">
                <a:xfrm>
                  <a:off x="4663050" y="3228344"/>
                  <a:ext cx="516685" cy="263241"/>
                </a:xfrm>
                <a:prstGeom prst="rect">
                  <a:avLst/>
                </a:prstGeom>
                <a:solidFill>
                  <a:schemeClr val="bg1"/>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000000"/>
                      </a:solidFill>
                      <a:effectLst/>
                      <a:cs typeface="Arial" panose="020B0604020202020204" pitchFamily="34" charset="0"/>
                    </a:rPr>
                    <a:t>6/16</a:t>
                  </a:r>
                  <a:endParaRPr kumimoji="0" lang="en-GB" altLang="en-US" i="0" u="none" strike="noStrike" cap="none" normalizeH="0" baseline="0" dirty="0">
                    <a:ln>
                      <a:noFill/>
                    </a:ln>
                    <a:solidFill>
                      <a:schemeClr val="tx1"/>
                    </a:solidFill>
                    <a:effectLst/>
                    <a:cs typeface="Arial" panose="020B0604020202020204" pitchFamily="34" charset="0"/>
                  </a:endParaRPr>
                </a:p>
              </p:txBody>
            </p:sp>
            <p:sp>
              <p:nvSpPr>
                <p:cNvPr id="92" name="Rectangle 17"/>
                <p:cNvSpPr>
                  <a:spLocks noChangeArrowheads="1"/>
                </p:cNvSpPr>
                <p:nvPr/>
              </p:nvSpPr>
              <p:spPr bwMode="auto">
                <a:xfrm>
                  <a:off x="6071777" y="3545464"/>
                  <a:ext cx="180000" cy="451694"/>
                </a:xfrm>
                <a:prstGeom prst="rect">
                  <a:avLst/>
                </a:prstGeom>
                <a:noFill/>
                <a:ln w="1428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93" name="Rectangle 18"/>
                <p:cNvSpPr>
                  <a:spLocks noChangeArrowheads="1"/>
                </p:cNvSpPr>
                <p:nvPr/>
              </p:nvSpPr>
              <p:spPr bwMode="auto">
                <a:xfrm>
                  <a:off x="5948424" y="3228344"/>
                  <a:ext cx="537597" cy="263241"/>
                </a:xfrm>
                <a:prstGeom prst="rect">
                  <a:avLst/>
                </a:prstGeom>
                <a:solidFill>
                  <a:srgbClr val="FFFFFF"/>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000000"/>
                      </a:solidFill>
                      <a:effectLst/>
                      <a:cs typeface="Arial" panose="020B0604020202020204" pitchFamily="34" charset="0"/>
                    </a:rPr>
                    <a:t>1/16</a:t>
                  </a:r>
                  <a:endParaRPr kumimoji="0" lang="en-GB" altLang="en-US" i="0" u="none" strike="noStrike" cap="none" normalizeH="0" baseline="0" dirty="0">
                    <a:ln>
                      <a:noFill/>
                    </a:ln>
                    <a:solidFill>
                      <a:schemeClr val="tx1"/>
                    </a:solidFill>
                    <a:effectLst/>
                    <a:cs typeface="Arial" panose="020B0604020202020204" pitchFamily="34" charset="0"/>
                  </a:endParaRPr>
                </a:p>
              </p:txBody>
            </p:sp>
            <p:sp>
              <p:nvSpPr>
                <p:cNvPr id="94" name="Rectangle 19"/>
                <p:cNvSpPr>
                  <a:spLocks noChangeArrowheads="1"/>
                </p:cNvSpPr>
                <p:nvPr/>
              </p:nvSpPr>
              <p:spPr bwMode="auto">
                <a:xfrm>
                  <a:off x="4340225" y="1902031"/>
                  <a:ext cx="64120" cy="26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000000"/>
                      </a:solidFill>
                      <a:effectLst/>
                      <a:cs typeface="Arial" panose="020B0604020202020204" pitchFamily="34" charset="0"/>
                    </a:rPr>
                    <a:t> </a:t>
                  </a:r>
                  <a:endParaRPr kumimoji="0" lang="en-GB" altLang="en-US" i="0" u="none" strike="noStrike" cap="none" normalizeH="0" baseline="0" dirty="0">
                    <a:ln>
                      <a:noFill/>
                    </a:ln>
                    <a:solidFill>
                      <a:schemeClr val="tx1"/>
                    </a:solidFill>
                    <a:effectLst/>
                    <a:cs typeface="Arial" panose="020B0604020202020204" pitchFamily="34" charset="0"/>
                  </a:endParaRPr>
                </a:p>
              </p:txBody>
            </p:sp>
            <p:sp>
              <p:nvSpPr>
                <p:cNvPr id="95" name="Rectangle 21"/>
                <p:cNvSpPr>
                  <a:spLocks noChangeArrowheads="1"/>
                </p:cNvSpPr>
                <p:nvPr/>
              </p:nvSpPr>
              <p:spPr bwMode="auto">
                <a:xfrm>
                  <a:off x="4340225" y="2273506"/>
                  <a:ext cx="64120" cy="26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000000"/>
                      </a:solidFill>
                      <a:effectLst/>
                      <a:cs typeface="Arial" panose="020B0604020202020204" pitchFamily="34" charset="0"/>
                    </a:rPr>
                    <a:t> </a:t>
                  </a:r>
                  <a:endParaRPr kumimoji="0" lang="en-GB" altLang="en-US" i="0" u="none" strike="noStrike" cap="none" normalizeH="0" baseline="0" dirty="0">
                    <a:ln>
                      <a:noFill/>
                    </a:ln>
                    <a:solidFill>
                      <a:schemeClr val="tx1"/>
                    </a:solidFill>
                    <a:effectLst/>
                    <a:cs typeface="Arial" panose="020B0604020202020204" pitchFamily="34" charset="0"/>
                  </a:endParaRPr>
                </a:p>
              </p:txBody>
            </p:sp>
            <p:sp>
              <p:nvSpPr>
                <p:cNvPr id="96" name="Rectangle 23"/>
                <p:cNvSpPr>
                  <a:spLocks noChangeArrowheads="1"/>
                </p:cNvSpPr>
                <p:nvPr/>
              </p:nvSpPr>
              <p:spPr bwMode="auto">
                <a:xfrm>
                  <a:off x="4497388" y="2165556"/>
                  <a:ext cx="65" cy="26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en-US" i="0" u="none" strike="noStrike" cap="none" normalizeH="0" baseline="0" dirty="0">
                    <a:ln>
                      <a:noFill/>
                    </a:ln>
                    <a:solidFill>
                      <a:schemeClr val="tx1"/>
                    </a:solidFill>
                    <a:effectLst/>
                    <a:cs typeface="Arial" panose="020B0604020202020204" pitchFamily="34" charset="0"/>
                  </a:endParaRPr>
                </a:p>
              </p:txBody>
            </p:sp>
            <p:sp>
              <p:nvSpPr>
                <p:cNvPr id="97" name="Rectangle 26"/>
                <p:cNvSpPr>
                  <a:spLocks noChangeArrowheads="1"/>
                </p:cNvSpPr>
                <p:nvPr/>
              </p:nvSpPr>
              <p:spPr bwMode="auto">
                <a:xfrm>
                  <a:off x="6015204" y="3981006"/>
                  <a:ext cx="320601" cy="26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effectLst/>
                      <a:cs typeface="Arial" panose="020B0604020202020204" pitchFamily="34" charset="0"/>
                    </a:rPr>
                    <a:t>1.0</a:t>
                  </a:r>
                </a:p>
              </p:txBody>
            </p:sp>
            <p:sp>
              <p:nvSpPr>
                <p:cNvPr id="98" name="Rectangle 27"/>
                <p:cNvSpPr>
                  <a:spLocks noChangeArrowheads="1"/>
                </p:cNvSpPr>
                <p:nvPr/>
              </p:nvSpPr>
              <p:spPr bwMode="auto">
                <a:xfrm>
                  <a:off x="3337091" y="3981006"/>
                  <a:ext cx="320601" cy="26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000000"/>
                      </a:solidFill>
                      <a:effectLst/>
                      <a:cs typeface="Arial" panose="020B0604020202020204" pitchFamily="34" charset="0"/>
                    </a:rPr>
                    <a:t>0.0</a:t>
                  </a:r>
                  <a:endParaRPr kumimoji="0" lang="en-GB" altLang="en-US" i="0" u="none" strike="noStrike" cap="none" normalizeH="0" baseline="0" dirty="0">
                    <a:ln>
                      <a:noFill/>
                    </a:ln>
                    <a:solidFill>
                      <a:schemeClr val="tx1"/>
                    </a:solidFill>
                    <a:effectLst/>
                    <a:cs typeface="Arial" panose="020B0604020202020204" pitchFamily="34" charset="0"/>
                  </a:endParaRPr>
                </a:p>
              </p:txBody>
            </p:sp>
            <p:sp>
              <p:nvSpPr>
                <p:cNvPr id="99" name="Rectangle 28"/>
                <p:cNvSpPr>
                  <a:spLocks noChangeArrowheads="1"/>
                </p:cNvSpPr>
                <p:nvPr/>
              </p:nvSpPr>
              <p:spPr bwMode="auto">
                <a:xfrm>
                  <a:off x="4674892" y="3981006"/>
                  <a:ext cx="320601" cy="26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effectLst/>
                      <a:cs typeface="Arial" panose="020B0604020202020204" pitchFamily="34" charset="0"/>
                    </a:rPr>
                    <a:t>1/2</a:t>
                  </a:r>
                </a:p>
              </p:txBody>
            </p:sp>
          </p:grpSp>
          <p:sp>
            <p:nvSpPr>
              <p:cNvPr id="74" name="Rectangle 13"/>
              <p:cNvSpPr>
                <a:spLocks noChangeArrowheads="1"/>
              </p:cNvSpPr>
              <p:nvPr/>
            </p:nvSpPr>
            <p:spPr bwMode="auto">
              <a:xfrm>
                <a:off x="3276000" y="1755938"/>
                <a:ext cx="180000" cy="1504329"/>
              </a:xfrm>
              <a:prstGeom prst="rect">
                <a:avLst/>
              </a:prstGeom>
              <a:noFill/>
              <a:ln w="1428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5" name="Rectangle 13"/>
              <p:cNvSpPr>
                <a:spLocks noChangeArrowheads="1"/>
              </p:cNvSpPr>
              <p:nvPr/>
            </p:nvSpPr>
            <p:spPr bwMode="auto">
              <a:xfrm>
                <a:off x="1922730" y="1755938"/>
                <a:ext cx="180000" cy="1504329"/>
              </a:xfrm>
              <a:prstGeom prst="rect">
                <a:avLst/>
              </a:prstGeom>
              <a:noFill/>
              <a:ln w="14288">
                <a:solidFill>
                  <a:srgbClr val="000000"/>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6" name="Rectangle 16"/>
              <p:cNvSpPr>
                <a:spLocks noChangeArrowheads="1"/>
              </p:cNvSpPr>
              <p:nvPr/>
            </p:nvSpPr>
            <p:spPr bwMode="auto">
              <a:xfrm>
                <a:off x="3162685" y="2448000"/>
                <a:ext cx="516685" cy="276999"/>
              </a:xfrm>
              <a:prstGeom prst="rect">
                <a:avLst/>
              </a:prstGeom>
              <a:solidFill>
                <a:schemeClr val="bg1"/>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000000"/>
                    </a:solidFill>
                    <a:effectLst/>
                    <a:cs typeface="Arial" panose="020B0604020202020204" pitchFamily="34" charset="0"/>
                  </a:rPr>
                  <a:t>4/16</a:t>
                </a:r>
                <a:endParaRPr kumimoji="0" lang="en-GB" altLang="en-US" i="0" u="none" strike="noStrike" cap="none" normalizeH="0" baseline="0" dirty="0">
                  <a:ln>
                    <a:noFill/>
                  </a:ln>
                  <a:solidFill>
                    <a:schemeClr val="tx1"/>
                  </a:solidFill>
                  <a:effectLst/>
                  <a:cs typeface="Arial" panose="020B0604020202020204" pitchFamily="34" charset="0"/>
                </a:endParaRPr>
              </a:p>
            </p:txBody>
          </p:sp>
          <p:sp>
            <p:nvSpPr>
              <p:cNvPr id="77" name="Rectangle 16"/>
              <p:cNvSpPr>
                <a:spLocks noChangeArrowheads="1"/>
              </p:cNvSpPr>
              <p:nvPr/>
            </p:nvSpPr>
            <p:spPr bwMode="auto">
              <a:xfrm>
                <a:off x="1761290" y="2448000"/>
                <a:ext cx="516685" cy="276999"/>
              </a:xfrm>
              <a:prstGeom prst="rect">
                <a:avLst/>
              </a:prstGeom>
              <a:solidFill>
                <a:schemeClr val="bg1"/>
              </a:solidFill>
              <a:ln>
                <a:noFill/>
              </a:ln>
              <a:effectLst>
                <a:outerShdw blurRad="50800" dist="38100" dir="2700000" algn="tl" rotWithShape="0">
                  <a:prstClr val="black">
                    <a:alpha val="40000"/>
                  </a:prstClr>
                </a:outerShdw>
              </a:effectLst>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000000"/>
                    </a:solidFill>
                    <a:effectLst/>
                    <a:cs typeface="Arial" panose="020B0604020202020204" pitchFamily="34" charset="0"/>
                  </a:rPr>
                  <a:t>4/16</a:t>
                </a:r>
                <a:endParaRPr kumimoji="0" lang="en-GB" altLang="en-US" i="0" u="none" strike="noStrike" cap="none" normalizeH="0" baseline="0" dirty="0">
                  <a:ln>
                    <a:noFill/>
                  </a:ln>
                  <a:solidFill>
                    <a:schemeClr val="tx1"/>
                  </a:solidFill>
                  <a:effectLst/>
                  <a:cs typeface="Arial" panose="020B0604020202020204" pitchFamily="34" charset="0"/>
                </a:endParaRPr>
              </a:p>
            </p:txBody>
          </p:sp>
          <p:sp>
            <p:nvSpPr>
              <p:cNvPr id="78" name="Rectangle 25"/>
              <p:cNvSpPr>
                <a:spLocks noChangeArrowheads="1"/>
              </p:cNvSpPr>
              <p:nvPr/>
            </p:nvSpPr>
            <p:spPr bwMode="auto">
              <a:xfrm>
                <a:off x="869266" y="908449"/>
                <a:ext cx="1646007" cy="738664"/>
              </a:xfrm>
              <a:prstGeom prst="rect">
                <a:avLst/>
              </a:prstGeom>
              <a:solidFill>
                <a:schemeClr val="bg1"/>
              </a:solidFill>
              <a:ln>
                <a:noFill/>
              </a:ln>
              <a:effectLst>
                <a:outerShdw blurRad="50800" dist="38100" dir="2700000" algn="tl" rotWithShape="0">
                  <a:prstClr val="black">
                    <a:alpha val="40000"/>
                  </a:prstClr>
                </a:outerShdw>
              </a:effec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000000"/>
                    </a:solidFill>
                    <a:cs typeface="Arial" panose="020B0604020202020204" pitchFamily="34" charset="0"/>
                  </a:rPr>
                  <a:t>       </a:t>
                </a:r>
                <a:r>
                  <a:rPr kumimoji="0" lang="en-GB" altLang="en-US" sz="2400" i="0" u="none" strike="noStrike" cap="none" normalizeH="0" baseline="0" dirty="0">
                    <a:ln>
                      <a:noFill/>
                    </a:ln>
                    <a:solidFill>
                      <a:srgbClr val="000000"/>
                    </a:solidFill>
                    <a:cs typeface="Arial" panose="020B0604020202020204" pitchFamily="34" charset="0"/>
                  </a:rPr>
                  <a:t>N=2</a:t>
                </a:r>
                <a:r>
                  <a:rPr kumimoji="0" lang="en-GB" altLang="en-US" i="0" u="none" strike="noStrike" cap="none" normalizeH="0" baseline="0" dirty="0">
                    <a:ln>
                      <a:noFill/>
                    </a:ln>
                    <a:solidFill>
                      <a:srgbClr val="000000"/>
                    </a:solidFill>
                    <a:cs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2400" i="0" u="none" strike="noStrike" cap="none" normalizeH="0" baseline="0" dirty="0">
                    <a:ln>
                      <a:noFill/>
                    </a:ln>
                    <a:solidFill>
                      <a:srgbClr val="000000"/>
                    </a:solidFill>
                    <a:cs typeface="Arial" panose="020B0604020202020204" pitchFamily="34" charset="0"/>
                  </a:rPr>
                  <a:t>σ²</a:t>
                </a:r>
                <a:r>
                  <a:rPr kumimoji="0" lang="en-GB" altLang="en-US" sz="2400" i="0" u="none" strike="noStrike" cap="none" normalizeH="0" baseline="-25000" dirty="0">
                    <a:ln>
                      <a:noFill/>
                    </a:ln>
                    <a:solidFill>
                      <a:srgbClr val="000000"/>
                    </a:solidFill>
                    <a:cs typeface="Arial" panose="020B0604020202020204" pitchFamily="34" charset="0"/>
                  </a:rPr>
                  <a:t>P1</a:t>
                </a:r>
                <a:r>
                  <a:rPr kumimoji="0" lang="en-GB" altLang="en-US" sz="2400" i="0" u="none" strike="noStrike" cap="none" normalizeH="0" baseline="0" dirty="0">
                    <a:ln>
                      <a:noFill/>
                    </a:ln>
                    <a:solidFill>
                      <a:srgbClr val="000000"/>
                    </a:solidFill>
                    <a:cs typeface="Arial" panose="020B0604020202020204" pitchFamily="34" charset="0"/>
                  </a:rPr>
                  <a:t> =  1/16</a:t>
                </a:r>
                <a:endParaRPr kumimoji="0" lang="en-GB" altLang="en-US" sz="2400" i="0" u="none" strike="noStrike" cap="none" normalizeH="0" baseline="0" dirty="0">
                  <a:ln>
                    <a:noFill/>
                  </a:ln>
                  <a:solidFill>
                    <a:schemeClr val="tx1"/>
                  </a:solidFill>
                  <a:cs typeface="Arial" panose="020B0604020202020204" pitchFamily="34" charset="0"/>
                </a:endParaRPr>
              </a:p>
            </p:txBody>
          </p:sp>
          <p:sp>
            <p:nvSpPr>
              <p:cNvPr id="79" name="Rectangle 27"/>
              <p:cNvSpPr>
                <a:spLocks noChangeArrowheads="1"/>
              </p:cNvSpPr>
              <p:nvPr/>
            </p:nvSpPr>
            <p:spPr bwMode="auto">
              <a:xfrm>
                <a:off x="1850994" y="3240000"/>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000000"/>
                    </a:solidFill>
                    <a:effectLst/>
                    <a:cs typeface="Arial" panose="020B0604020202020204" pitchFamily="34" charset="0"/>
                  </a:rPr>
                  <a:t>1/4</a:t>
                </a:r>
                <a:endParaRPr kumimoji="0" lang="en-GB" altLang="en-US" i="0" u="none" strike="noStrike" cap="none" normalizeH="0" baseline="0" dirty="0">
                  <a:ln>
                    <a:noFill/>
                  </a:ln>
                  <a:solidFill>
                    <a:schemeClr val="tx1"/>
                  </a:solidFill>
                  <a:effectLst/>
                  <a:cs typeface="Arial" panose="020B0604020202020204" pitchFamily="34" charset="0"/>
                </a:endParaRPr>
              </a:p>
            </p:txBody>
          </p:sp>
          <p:sp>
            <p:nvSpPr>
              <p:cNvPr id="80" name="Rectangle 27"/>
              <p:cNvSpPr>
                <a:spLocks noChangeArrowheads="1"/>
              </p:cNvSpPr>
              <p:nvPr/>
            </p:nvSpPr>
            <p:spPr bwMode="auto">
              <a:xfrm>
                <a:off x="3184004" y="3240000"/>
                <a:ext cx="32060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000000"/>
                    </a:solidFill>
                    <a:effectLst/>
                    <a:cs typeface="Arial" panose="020B0604020202020204" pitchFamily="34" charset="0"/>
                  </a:rPr>
                  <a:t>3/4</a:t>
                </a:r>
                <a:endParaRPr kumimoji="0" lang="en-GB" altLang="en-US" i="0" u="none" strike="noStrike" cap="none" normalizeH="0" baseline="0" dirty="0">
                  <a:ln>
                    <a:noFill/>
                  </a:ln>
                  <a:solidFill>
                    <a:schemeClr val="tx1"/>
                  </a:solidFill>
                  <a:effectLst/>
                  <a:cs typeface="Arial" panose="020B0604020202020204" pitchFamily="34" charset="0"/>
                </a:endParaRPr>
              </a:p>
            </p:txBody>
          </p:sp>
        </p:grpSp>
      </p:grpSp>
      <p:grpSp>
        <p:nvGrpSpPr>
          <p:cNvPr id="12" name="Group 11"/>
          <p:cNvGrpSpPr/>
          <p:nvPr/>
        </p:nvGrpSpPr>
        <p:grpSpPr>
          <a:xfrm>
            <a:off x="3927810" y="4598801"/>
            <a:ext cx="2883803" cy="1976729"/>
            <a:chOff x="3927810" y="4776604"/>
            <a:chExt cx="2883803" cy="1976729"/>
          </a:xfrm>
        </p:grpSpPr>
        <p:sp>
          <p:nvSpPr>
            <p:cNvPr id="7" name="Rectangle 6"/>
            <p:cNvSpPr/>
            <p:nvPr/>
          </p:nvSpPr>
          <p:spPr>
            <a:xfrm>
              <a:off x="4071068" y="6469711"/>
              <a:ext cx="2592125" cy="22880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Box 7"/>
            <p:cNvSpPr txBox="1"/>
            <p:nvPr/>
          </p:nvSpPr>
          <p:spPr>
            <a:xfrm>
              <a:off x="3973048" y="6384001"/>
              <a:ext cx="32561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0</a:t>
              </a:r>
            </a:p>
          </p:txBody>
        </p:sp>
        <p:sp>
          <p:nvSpPr>
            <p:cNvPr id="39" name="TextBox 38"/>
            <p:cNvSpPr txBox="1"/>
            <p:nvPr/>
          </p:nvSpPr>
          <p:spPr>
            <a:xfrm>
              <a:off x="5141964" y="6384001"/>
              <a:ext cx="479611"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10</a:t>
              </a:r>
            </a:p>
          </p:txBody>
        </p:sp>
        <p:sp>
          <p:nvSpPr>
            <p:cNvPr id="40" name="TextBox 39"/>
            <p:cNvSpPr txBox="1"/>
            <p:nvPr/>
          </p:nvSpPr>
          <p:spPr>
            <a:xfrm>
              <a:off x="5692601" y="6382677"/>
              <a:ext cx="479611" cy="369332"/>
            </a:xfrm>
            <a:prstGeom prst="rect">
              <a:avLst/>
            </a:prstGeom>
            <a:noFill/>
          </p:spPr>
          <p:txBody>
            <a:bodyPr wrap="square" rtlCol="0">
              <a:spAutoFit/>
            </a:bodyPr>
            <a:lstStyle/>
            <a:p>
              <a:r>
                <a:rPr lang="en-GB" dirty="0">
                  <a:solidFill>
                    <a:srgbClr val="CF5823"/>
                  </a:solidFill>
                  <a:latin typeface="Arial" panose="020B0604020202020204" pitchFamily="34" charset="0"/>
                  <a:cs typeface="Arial" panose="020B0604020202020204" pitchFamily="34" charset="0"/>
                </a:rPr>
                <a:t>14</a:t>
              </a:r>
            </a:p>
          </p:txBody>
        </p:sp>
        <p:sp>
          <p:nvSpPr>
            <p:cNvPr id="41" name="TextBox 40"/>
            <p:cNvSpPr txBox="1"/>
            <p:nvPr/>
          </p:nvSpPr>
          <p:spPr>
            <a:xfrm>
              <a:off x="6332002" y="6378703"/>
              <a:ext cx="479611" cy="369332"/>
            </a:xfrm>
            <a:prstGeom prst="rect">
              <a:avLst/>
            </a:prstGeom>
            <a:noFill/>
          </p:spPr>
          <p:txBody>
            <a:bodyPr wrap="square" rtlCol="0">
              <a:spAutoFit/>
            </a:bodyPr>
            <a:lstStyle/>
            <a:p>
              <a:r>
                <a:rPr lang="en-GB" dirty="0">
                  <a:solidFill>
                    <a:srgbClr val="CF5823"/>
                  </a:solidFill>
                  <a:latin typeface="Arial" panose="020B0604020202020204" pitchFamily="34" charset="0"/>
                  <a:cs typeface="Arial" panose="020B0604020202020204" pitchFamily="34" charset="0"/>
                </a:rPr>
                <a:t>20</a:t>
              </a:r>
            </a:p>
          </p:txBody>
        </p:sp>
        <p:pic>
          <p:nvPicPr>
            <p:cNvPr id="11" name="Picture 10"/>
            <p:cNvPicPr>
              <a:picLocks noChangeAspect="1"/>
            </p:cNvPicPr>
            <p:nvPr/>
          </p:nvPicPr>
          <p:blipFill>
            <a:blip r:embed="rId5"/>
            <a:stretch>
              <a:fillRect/>
            </a:stretch>
          </p:blipFill>
          <p:spPr>
            <a:xfrm>
              <a:off x="3927810" y="4776604"/>
              <a:ext cx="2789589" cy="1695039"/>
            </a:xfrm>
            <a:prstGeom prst="rect">
              <a:avLst/>
            </a:prstGeom>
          </p:spPr>
        </p:pic>
        <p:sp>
          <p:nvSpPr>
            <p:cNvPr id="43" name="Rectangle 25"/>
            <p:cNvSpPr>
              <a:spLocks noChangeArrowheads="1"/>
            </p:cNvSpPr>
            <p:nvPr/>
          </p:nvSpPr>
          <p:spPr bwMode="auto">
            <a:xfrm>
              <a:off x="3948823" y="5513794"/>
              <a:ext cx="1366351" cy="553998"/>
            </a:xfrm>
            <a:prstGeom prst="rect">
              <a:avLst/>
            </a:prstGeom>
            <a:solidFill>
              <a:schemeClr val="bg1"/>
            </a:solidFill>
            <a:ln>
              <a:noFill/>
            </a:ln>
            <a:effectLst>
              <a:outerShdw blurRad="50800" dist="38100" dir="2700000" algn="tl" rotWithShape="0">
                <a:prstClr val="black">
                  <a:alpha val="40000"/>
                </a:prstClr>
              </a:outerShdw>
            </a:effectLst>
          </p:spPr>
          <p:txBody>
            <a:bodyPr vert="horz" wrap="squar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000000"/>
                  </a:solidFill>
                  <a:cs typeface="Arial" panose="020B0604020202020204" pitchFamily="34" charset="0"/>
                </a:rPr>
                <a:t>       N=20 </a:t>
              </a: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baseline="0" dirty="0">
                  <a:ln>
                    <a:noFill/>
                  </a:ln>
                  <a:solidFill>
                    <a:srgbClr val="000000"/>
                  </a:solidFill>
                  <a:cs typeface="Arial" panose="020B0604020202020204" pitchFamily="34" charset="0"/>
                </a:rPr>
                <a:t>σ²</a:t>
              </a:r>
              <a:r>
                <a:rPr kumimoji="0" lang="en-GB" altLang="en-US" i="0" u="none" strike="noStrike" cap="none" normalizeH="0" baseline="-25000" dirty="0">
                  <a:ln>
                    <a:noFill/>
                  </a:ln>
                  <a:solidFill>
                    <a:srgbClr val="000000"/>
                  </a:solidFill>
                  <a:cs typeface="Arial" panose="020B0604020202020204" pitchFamily="34" charset="0"/>
                </a:rPr>
                <a:t>P1</a:t>
              </a:r>
              <a:r>
                <a:rPr kumimoji="0" lang="en-GB" altLang="en-US" i="0" u="none" strike="noStrike" cap="none" normalizeH="0" baseline="0" dirty="0">
                  <a:ln>
                    <a:noFill/>
                  </a:ln>
                  <a:solidFill>
                    <a:srgbClr val="000000"/>
                  </a:solidFill>
                  <a:cs typeface="Arial" panose="020B0604020202020204" pitchFamily="34" charset="0"/>
                </a:rPr>
                <a:t> =  1/160</a:t>
              </a:r>
              <a:endParaRPr kumimoji="0" lang="en-GB" altLang="en-US" i="0" u="none" strike="noStrike" cap="none" normalizeH="0" baseline="0" dirty="0">
                <a:ln>
                  <a:noFill/>
                </a:ln>
                <a:solidFill>
                  <a:schemeClr val="tx1"/>
                </a:solidFill>
                <a:cs typeface="Arial" panose="020B0604020202020204" pitchFamily="34" charset="0"/>
              </a:endParaRPr>
            </a:p>
          </p:txBody>
        </p:sp>
      </p:grpSp>
      <p:sp>
        <p:nvSpPr>
          <p:cNvPr id="15" name="TextBox 14"/>
          <p:cNvSpPr txBox="1"/>
          <p:nvPr/>
        </p:nvSpPr>
        <p:spPr>
          <a:xfrm>
            <a:off x="6811613" y="4786510"/>
            <a:ext cx="5313517"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Take home message: In segregating generations such as F2 or BC, there is variation for the genetic dose of P1 (and of P2).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That variation can be exploited.</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F2 plants with nearly 75% dose P1 can be found in F2, although the expectation is 50%.  </a:t>
            </a:r>
          </a:p>
        </p:txBody>
      </p:sp>
      <p:sp>
        <p:nvSpPr>
          <p:cNvPr id="49" name="Rectangle 12"/>
          <p:cNvSpPr>
            <a:spLocks noChangeArrowheads="1"/>
          </p:cNvSpPr>
          <p:nvPr/>
        </p:nvSpPr>
        <p:spPr bwMode="auto">
          <a:xfrm>
            <a:off x="4034635" y="6484098"/>
            <a:ext cx="266739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i="0" u="none" strike="noStrike" cap="none" normalizeH="0" dirty="0">
                <a:ln>
                  <a:noFill/>
                </a:ln>
                <a:effectLst/>
                <a:cs typeface="Arial" panose="020B0604020202020204" pitchFamily="34" charset="0"/>
              </a:rPr>
              <a:t>P1 pieces of chromosome</a:t>
            </a:r>
            <a:endParaRPr kumimoji="0" lang="en-GB" altLang="en-US" i="0" u="none" strike="noStrike" cap="none" normalizeH="0" baseline="0" dirty="0">
              <a:ln>
                <a:noFill/>
              </a:ln>
              <a:effectLst/>
              <a:cs typeface="Arial" panose="020B0604020202020204" pitchFamily="34" charset="0"/>
            </a:endParaRPr>
          </a:p>
        </p:txBody>
      </p:sp>
      <p:sp>
        <p:nvSpPr>
          <p:cNvPr id="2" name="Textfeld 1"/>
          <p:cNvSpPr txBox="1"/>
          <p:nvPr/>
        </p:nvSpPr>
        <p:spPr>
          <a:xfrm>
            <a:off x="11574443" y="6336175"/>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13</a:t>
            </a:fld>
            <a:endParaRPr lang="en-GB" sz="2400" dirty="0">
              <a:latin typeface="Arial" panose="020B0604020202020204" pitchFamily="34" charset="0"/>
              <a:cs typeface="Arial" panose="020B0604020202020204" pitchFamily="34" charset="0"/>
            </a:endParaRPr>
          </a:p>
        </p:txBody>
      </p:sp>
      <p:cxnSp>
        <p:nvCxnSpPr>
          <p:cNvPr id="47" name="Straight Connector 46"/>
          <p:cNvCxnSpPr/>
          <p:nvPr/>
        </p:nvCxnSpPr>
        <p:spPr>
          <a:xfrm>
            <a:off x="167268" y="2551388"/>
            <a:ext cx="3628555" cy="33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239644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2000" y="72000"/>
            <a:ext cx="12084148"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The more chunks-of-genome (“haploid number of segments” in Hillel et al., 1989) that segregate independently (N=1, N=2, etc.), the smaller is the variance for the genomic dose of P1 (or P2) between F2 plants.</a:t>
            </a:r>
            <a:endParaRPr lang="en-GB" sz="24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8" name="TextBox 7"/>
          <p:cNvSpPr txBox="1"/>
          <p:nvPr/>
        </p:nvSpPr>
        <p:spPr>
          <a:xfrm>
            <a:off x="7204765" y="5322452"/>
            <a:ext cx="4917937"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N, the ‚haploid‘ number of segments.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With N=5 (</a:t>
            </a:r>
            <a:r>
              <a:rPr lang="en-GB" dirty="0">
                <a:solidFill>
                  <a:srgbClr val="C00000"/>
                </a:solidFill>
                <a:latin typeface="Arial" panose="020B0604020202020204" pitchFamily="34" charset="0"/>
                <a:cs typeface="Arial" panose="020B0604020202020204" pitchFamily="34" charset="0"/>
              </a:rPr>
              <a:t>2N=10</a:t>
            </a:r>
            <a:r>
              <a:rPr lang="en-GB" dirty="0">
                <a:latin typeface="Arial" panose="020B0604020202020204" pitchFamily="34" charset="0"/>
                <a:cs typeface="Arial" panose="020B0604020202020204" pitchFamily="34" charset="0"/>
              </a:rPr>
              <a:t>; </a:t>
            </a:r>
            <a:r>
              <a:rPr lang="en-GB" i="1" dirty="0">
                <a:latin typeface="Arial" panose="020B0604020202020204" pitchFamily="34" charset="0"/>
                <a:cs typeface="Arial" panose="020B0604020202020204" pitchFamily="34" charset="0"/>
              </a:rPr>
              <a:t>Arabidopsis thaliana</a:t>
            </a:r>
            <a:r>
              <a:rPr lang="en-GB" dirty="0">
                <a:latin typeface="Arial" panose="020B0604020202020204" pitchFamily="34" charset="0"/>
                <a:cs typeface="Arial" panose="020B0604020202020204" pitchFamily="34" charset="0"/>
              </a:rPr>
              <a:t>) and ~one cross-over per bivalent, the total number of segments is 2 times 5 = </a:t>
            </a:r>
            <a:r>
              <a:rPr lang="en-GB" dirty="0">
                <a:solidFill>
                  <a:srgbClr val="C00000"/>
                </a:solidFill>
                <a:latin typeface="Arial" panose="020B0604020202020204" pitchFamily="34" charset="0"/>
                <a:cs typeface="Arial" panose="020B0604020202020204" pitchFamily="34" charset="0"/>
              </a:rPr>
              <a:t>10</a:t>
            </a:r>
            <a:r>
              <a:rPr lang="en-GB" dirty="0">
                <a:latin typeface="Arial" panose="020B0604020202020204" pitchFamily="34" charset="0"/>
                <a:cs typeface="Arial" panose="020B0604020202020204" pitchFamily="34" charset="0"/>
              </a:rPr>
              <a:t>.</a:t>
            </a:r>
          </a:p>
        </p:txBody>
      </p:sp>
      <p:sp>
        <p:nvSpPr>
          <p:cNvPr id="9" name="Textfeld 1"/>
          <p:cNvSpPr txBox="1"/>
          <p:nvPr/>
        </p:nvSpPr>
        <p:spPr>
          <a:xfrm>
            <a:off x="11574443" y="6336175"/>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14</a:t>
            </a:fld>
            <a:endParaRPr lang="en-GB" sz="2400" dirty="0">
              <a:latin typeface="Arial" panose="020B0604020202020204" pitchFamily="34" charset="0"/>
              <a:cs typeface="Arial" panose="020B0604020202020204" pitchFamily="34" charset="0"/>
            </a:endParaRPr>
          </a:p>
        </p:txBody>
      </p:sp>
      <p:grpSp>
        <p:nvGrpSpPr>
          <p:cNvPr id="12" name="Group 11"/>
          <p:cNvGrpSpPr/>
          <p:nvPr/>
        </p:nvGrpSpPr>
        <p:grpSpPr>
          <a:xfrm>
            <a:off x="129348" y="1577258"/>
            <a:ext cx="6858000" cy="5229226"/>
            <a:chOff x="172278" y="1628774"/>
            <a:chExt cx="6858000" cy="5229226"/>
          </a:xfrm>
        </p:grpSpPr>
        <p:pic>
          <p:nvPicPr>
            <p:cNvPr id="3" name="Picture 2"/>
            <p:cNvPicPr>
              <a:picLocks noChangeAspect="1" noChangeArrowheads="1"/>
            </p:cNvPicPr>
            <p:nvPr/>
          </p:nvPicPr>
          <p:blipFill>
            <a:blip r:embed="rId2"/>
            <a:srcRect/>
            <a:stretch>
              <a:fillRect/>
            </a:stretch>
          </p:blipFill>
          <p:spPr bwMode="auto">
            <a:xfrm>
              <a:off x="172278" y="1628774"/>
              <a:ext cx="6858000" cy="5229226"/>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2" name="Freeform 1"/>
            <p:cNvSpPr/>
            <p:nvPr/>
          </p:nvSpPr>
          <p:spPr>
            <a:xfrm>
              <a:off x="759981" y="4066355"/>
              <a:ext cx="5846710" cy="1044596"/>
            </a:xfrm>
            <a:custGeom>
              <a:avLst/>
              <a:gdLst>
                <a:gd name="connsiteX0" fmla="*/ 0 w 5846710"/>
                <a:gd name="connsiteY0" fmla="*/ 1041568 h 1044596"/>
                <a:gd name="connsiteX1" fmla="*/ 578313 w 5846710"/>
                <a:gd name="connsiteY1" fmla="*/ 990095 h 1044596"/>
                <a:gd name="connsiteX2" fmla="*/ 1189932 w 5846710"/>
                <a:gd name="connsiteY2" fmla="*/ 820538 h 1044596"/>
                <a:gd name="connsiteX3" fmla="*/ 1780355 w 5846710"/>
                <a:gd name="connsiteY3" fmla="*/ 514728 h 1044596"/>
                <a:gd name="connsiteX4" fmla="*/ 2340501 w 5846710"/>
                <a:gd name="connsiteY4" fmla="*/ 178641 h 1044596"/>
                <a:gd name="connsiteX5" fmla="*/ 2625116 w 5846710"/>
                <a:gd name="connsiteY5" fmla="*/ 57528 h 1044596"/>
                <a:gd name="connsiteX6" fmla="*/ 2894591 w 5846710"/>
                <a:gd name="connsiteY6" fmla="*/ 0 h 1044596"/>
                <a:gd name="connsiteX7" fmla="*/ 3242790 w 5846710"/>
                <a:gd name="connsiteY7" fmla="*/ 57528 h 1044596"/>
                <a:gd name="connsiteX8" fmla="*/ 3584933 w 5846710"/>
                <a:gd name="connsiteY8" fmla="*/ 202864 h 1044596"/>
                <a:gd name="connsiteX9" fmla="*/ 4093606 w 5846710"/>
                <a:gd name="connsiteY9" fmla="*/ 508673 h 1044596"/>
                <a:gd name="connsiteX10" fmla="*/ 4662835 w 5846710"/>
                <a:gd name="connsiteY10" fmla="*/ 820538 h 1044596"/>
                <a:gd name="connsiteX11" fmla="*/ 5286565 w 5846710"/>
                <a:gd name="connsiteY11" fmla="*/ 990095 h 1044596"/>
                <a:gd name="connsiteX12" fmla="*/ 5722570 w 5846710"/>
                <a:gd name="connsiteY12" fmla="*/ 1044596 h 1044596"/>
                <a:gd name="connsiteX13" fmla="*/ 5846710 w 5846710"/>
                <a:gd name="connsiteY13" fmla="*/ 1044596 h 1044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846710" h="1044596">
                  <a:moveTo>
                    <a:pt x="0" y="1041568"/>
                  </a:moveTo>
                  <a:lnTo>
                    <a:pt x="578313" y="990095"/>
                  </a:lnTo>
                  <a:lnTo>
                    <a:pt x="1189932" y="820538"/>
                  </a:lnTo>
                  <a:lnTo>
                    <a:pt x="1780355" y="514728"/>
                  </a:lnTo>
                  <a:lnTo>
                    <a:pt x="2340501" y="178641"/>
                  </a:lnTo>
                  <a:lnTo>
                    <a:pt x="2625116" y="57528"/>
                  </a:lnTo>
                  <a:lnTo>
                    <a:pt x="2894591" y="0"/>
                  </a:lnTo>
                  <a:lnTo>
                    <a:pt x="3242790" y="57528"/>
                  </a:lnTo>
                  <a:lnTo>
                    <a:pt x="3584933" y="202864"/>
                  </a:lnTo>
                  <a:lnTo>
                    <a:pt x="4093606" y="508673"/>
                  </a:lnTo>
                  <a:lnTo>
                    <a:pt x="4662835" y="820538"/>
                  </a:lnTo>
                  <a:lnTo>
                    <a:pt x="5286565" y="990095"/>
                  </a:lnTo>
                  <a:lnTo>
                    <a:pt x="5722570" y="1044596"/>
                  </a:lnTo>
                  <a:lnTo>
                    <a:pt x="5846710" y="1044596"/>
                  </a:lnTo>
                </a:path>
              </a:pathLst>
            </a:custGeom>
            <a:noFill/>
            <a:ln w="28575">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3260001" y="4210855"/>
              <a:ext cx="880533"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solidFill>
                    <a:srgbClr val="C00000"/>
                  </a:solidFill>
                  <a:latin typeface="Arial" panose="020B0604020202020204" pitchFamily="34" charset="0"/>
                  <a:cs typeface="Arial" panose="020B0604020202020204" pitchFamily="34" charset="0"/>
                </a:rPr>
                <a:t>2N=10</a:t>
              </a:r>
              <a:endParaRPr lang="en-GB" dirty="0">
                <a:solidFill>
                  <a:srgbClr val="C00000"/>
                </a:solidFill>
                <a:latin typeface="Arial" panose="020B0604020202020204" pitchFamily="34" charset="0"/>
                <a:cs typeface="Arial" panose="020B0604020202020204" pitchFamily="34" charset="0"/>
              </a:endParaRPr>
            </a:p>
          </p:txBody>
        </p:sp>
        <p:sp>
          <p:nvSpPr>
            <p:cNvPr id="10" name="Rectangle 9"/>
            <p:cNvSpPr/>
            <p:nvPr/>
          </p:nvSpPr>
          <p:spPr>
            <a:xfrm>
              <a:off x="3889420" y="6207617"/>
              <a:ext cx="3039414" cy="2618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223234" y="6469487"/>
              <a:ext cx="6756322" cy="2618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5" name="Picture 11"/>
          <p:cNvPicPr>
            <a:picLocks noChangeAspect="1" noChangeArrowheads="1"/>
          </p:cNvPicPr>
          <p:nvPr/>
        </p:nvPicPr>
        <p:blipFill>
          <a:blip r:embed="rId3"/>
          <a:srcRect/>
          <a:stretch>
            <a:fillRect/>
          </a:stretch>
        </p:blipFill>
        <p:spPr bwMode="auto">
          <a:xfrm>
            <a:off x="4480346" y="1311726"/>
            <a:ext cx="7642356" cy="1935057"/>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6" name="Picture 5"/>
          <p:cNvPicPr>
            <a:picLocks noChangeAspect="1"/>
          </p:cNvPicPr>
          <p:nvPr/>
        </p:nvPicPr>
        <p:blipFill>
          <a:blip r:embed="rId4"/>
          <a:stretch>
            <a:fillRect/>
          </a:stretch>
        </p:blipFill>
        <p:spPr>
          <a:xfrm>
            <a:off x="5914172" y="3341508"/>
            <a:ext cx="6241976" cy="1837995"/>
          </a:xfrm>
          <a:prstGeom prst="rect">
            <a:avLst/>
          </a:prstGeom>
          <a:effectLst>
            <a:outerShdw blurRad="50800" dist="38100" dir="2700000" algn="tl" rotWithShape="0">
              <a:prstClr val="black">
                <a:alpha val="40000"/>
              </a:prstClr>
            </a:outerShdw>
          </a:effectLst>
        </p:spPr>
      </p:pic>
      <p:sp>
        <p:nvSpPr>
          <p:cNvPr id="13" name="Right Triangle 4">
            <a:extLst>
              <a:ext uri="{FF2B5EF4-FFF2-40B4-BE49-F238E27FC236}">
                <a16:creationId xmlns:a16="http://schemas.microsoft.com/office/drawing/2014/main" id="{05B7C192-CAAF-46C5-BE2F-CAAC8128A320}"/>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4674628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TextBox 109"/>
          <p:cNvSpPr txBox="1"/>
          <p:nvPr/>
        </p:nvSpPr>
        <p:spPr>
          <a:xfrm>
            <a:off x="72000" y="72000"/>
            <a:ext cx="12084148"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The </a:t>
            </a:r>
            <a:r>
              <a:rPr lang="en-GB" sz="2400" dirty="0">
                <a:solidFill>
                  <a:srgbClr val="0000FF"/>
                </a:solidFill>
                <a:latin typeface="Arial" panose="020B0604020202020204" pitchFamily="34" charset="0"/>
                <a:cs typeface="Arial" panose="020B0604020202020204" pitchFamily="34" charset="0"/>
              </a:rPr>
              <a:t>same</a:t>
            </a:r>
            <a:r>
              <a:rPr lang="en-GB" sz="2400" dirty="0">
                <a:latin typeface="Arial" panose="020B0604020202020204" pitchFamily="34" charset="0"/>
                <a:cs typeface="Arial" panose="020B0604020202020204" pitchFamily="34" charset="0"/>
              </a:rPr>
              <a:t> basic reasoning applies to the </a:t>
            </a:r>
            <a:r>
              <a:rPr lang="en-GB" sz="2400"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Backross</a:t>
            </a:r>
            <a:r>
              <a:rPr lang="en-GB" sz="2400" dirty="0">
                <a:solidFill>
                  <a:srgbClr val="0000FF"/>
                </a:solidFill>
                <a:latin typeface="Arial" panose="020B0604020202020204" pitchFamily="34" charset="0"/>
                <a:cs typeface="Arial" panose="020B0604020202020204" pitchFamily="34" charset="0"/>
              </a:rPr>
              <a:t>-generations</a:t>
            </a:r>
            <a:r>
              <a:rPr lang="en-GB" sz="2400" dirty="0">
                <a:latin typeface="Arial" panose="020B0604020202020204" pitchFamily="34" charset="0"/>
                <a:cs typeface="Arial" panose="020B0604020202020204" pitchFamily="34" charset="0"/>
              </a:rPr>
              <a:t>. The individuals differ from each other for their elite-parent genetic dose, and the higher that dose is,... </a:t>
            </a:r>
            <a:endParaRPr lang="en-GB" sz="24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6" name="TextBox 5"/>
          <p:cNvSpPr txBox="1"/>
          <p:nvPr/>
        </p:nvSpPr>
        <p:spPr>
          <a:xfrm>
            <a:off x="8317370" y="1349653"/>
            <a:ext cx="3780678" cy="507831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 the better it is, well, as long as the focal gene (the ‘reason’ to start the back-cross scheme) is still available in the selected BC-individuals.</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Strict marker-based selection bet-ween F2-plants in favour of  high dose of elite-parent genome should detect individuals with elite dose of nearly 75% - which is the expected value one generation later (BC1).</a:t>
            </a:r>
          </a:p>
          <a:p>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Marker-based selection allows to save more or less one generation. This here is the so-called </a:t>
            </a:r>
            <a:r>
              <a:rPr lang="en-GB" dirty="0">
                <a:solidFill>
                  <a:srgbClr val="0000FF"/>
                </a:solidFill>
                <a:latin typeface="Arial" panose="020B0604020202020204" pitchFamily="34" charset="0"/>
                <a:cs typeface="Arial" panose="020B0604020202020204" pitchFamily="34" charset="0"/>
              </a:rPr>
              <a:t>Back-ground-selection</a:t>
            </a:r>
            <a:r>
              <a:rPr lang="en-GB" dirty="0">
                <a:latin typeface="Arial" panose="020B0604020202020204" pitchFamily="34" charset="0"/>
                <a:cs typeface="Arial" panose="020B0604020202020204" pitchFamily="34" charset="0"/>
              </a:rPr>
              <a:t> in Backcross schemes.</a:t>
            </a:r>
          </a:p>
        </p:txBody>
      </p:sp>
      <p:sp>
        <p:nvSpPr>
          <p:cNvPr id="2" name="Textfeld 1"/>
          <p:cNvSpPr txBox="1"/>
          <p:nvPr/>
        </p:nvSpPr>
        <p:spPr>
          <a:xfrm>
            <a:off x="11574443" y="6336175"/>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15</a:t>
            </a:fld>
            <a:endParaRPr lang="en-GB" sz="2400" dirty="0">
              <a:latin typeface="Arial" panose="020B0604020202020204" pitchFamily="34" charset="0"/>
              <a:cs typeface="Arial" panose="020B0604020202020204" pitchFamily="34" charset="0"/>
            </a:endParaRPr>
          </a:p>
        </p:txBody>
      </p:sp>
      <p:grpSp>
        <p:nvGrpSpPr>
          <p:cNvPr id="7" name="Group 6"/>
          <p:cNvGrpSpPr/>
          <p:nvPr/>
        </p:nvGrpSpPr>
        <p:grpSpPr>
          <a:xfrm>
            <a:off x="72000" y="961103"/>
            <a:ext cx="8187271" cy="5738670"/>
            <a:chOff x="72000" y="701888"/>
            <a:chExt cx="8187271" cy="5738670"/>
          </a:xfrm>
        </p:grpSpPr>
        <p:pic>
          <p:nvPicPr>
            <p:cNvPr id="108" name="Picture 2"/>
            <p:cNvPicPr>
              <a:picLocks noChangeAspect="1" noChangeArrowheads="1"/>
            </p:cNvPicPr>
            <p:nvPr/>
          </p:nvPicPr>
          <p:blipFill>
            <a:blip r:embed="rId2"/>
            <a:srcRect/>
            <a:stretch>
              <a:fillRect/>
            </a:stretch>
          </p:blipFill>
          <p:spPr bwMode="auto">
            <a:xfrm>
              <a:off x="72000" y="701888"/>
              <a:ext cx="8187271" cy="5738670"/>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10" name="Rectangle 9"/>
            <p:cNvSpPr/>
            <p:nvPr/>
          </p:nvSpPr>
          <p:spPr>
            <a:xfrm>
              <a:off x="274621" y="5060149"/>
              <a:ext cx="1678608" cy="2738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TextBox 10"/>
            <p:cNvSpPr txBox="1"/>
            <p:nvPr/>
          </p:nvSpPr>
          <p:spPr>
            <a:xfrm>
              <a:off x="967409" y="1303135"/>
              <a:ext cx="2570349"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Hillel et al., 1989</a:t>
              </a:r>
            </a:p>
            <a:p>
              <a:r>
                <a:rPr lang="en-GB" dirty="0">
                  <a:latin typeface="Arial" panose="020B0604020202020204" pitchFamily="34" charset="0"/>
                  <a:cs typeface="Arial" panose="020B0604020202020204" pitchFamily="34" charset="0"/>
                </a:rPr>
                <a:t>Frisch and </a:t>
              </a:r>
              <a:r>
                <a:rPr lang="en-GB" dirty="0" err="1">
                  <a:latin typeface="Arial" panose="020B0604020202020204" pitchFamily="34" charset="0"/>
                  <a:cs typeface="Arial" panose="020B0604020202020204" pitchFamily="34" charset="0"/>
                </a:rPr>
                <a:t>Melchinger</a:t>
              </a:r>
              <a:r>
                <a:rPr lang="en-GB" dirty="0">
                  <a:latin typeface="Arial" panose="020B0604020202020204" pitchFamily="34" charset="0"/>
                  <a:cs typeface="Arial" panose="020B0604020202020204" pitchFamily="34" charset="0"/>
                </a:rPr>
                <a:t>, 2007</a:t>
              </a:r>
            </a:p>
          </p:txBody>
        </p:sp>
        <p:sp>
          <p:nvSpPr>
            <p:cNvPr id="12" name="Down Arrow 11"/>
            <p:cNvSpPr/>
            <p:nvPr/>
          </p:nvSpPr>
          <p:spPr>
            <a:xfrm>
              <a:off x="4342299" y="3068838"/>
              <a:ext cx="172591" cy="1242536"/>
            </a:xfrm>
            <a:prstGeom prst="downArrow">
              <a:avLst>
                <a:gd name="adj1" fmla="val 50000"/>
                <a:gd name="adj2" fmla="val 206127"/>
              </a:avLst>
            </a:prstGeom>
            <a:solidFill>
              <a:schemeClr val="bg1"/>
            </a:solid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1" name="Down Arrow 120"/>
            <p:cNvSpPr/>
            <p:nvPr/>
          </p:nvSpPr>
          <p:spPr>
            <a:xfrm>
              <a:off x="6107054" y="2598799"/>
              <a:ext cx="172591" cy="1728000"/>
            </a:xfrm>
            <a:prstGeom prst="downArrow">
              <a:avLst>
                <a:gd name="adj1" fmla="val 50000"/>
                <a:gd name="adj2" fmla="val 206127"/>
              </a:avLst>
            </a:prstGeom>
            <a:solidFill>
              <a:schemeClr val="bg1"/>
            </a:solid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2" name="Down Arrow 121"/>
            <p:cNvSpPr/>
            <p:nvPr/>
          </p:nvSpPr>
          <p:spPr>
            <a:xfrm>
              <a:off x="6982469" y="1985654"/>
              <a:ext cx="172591" cy="2304000"/>
            </a:xfrm>
            <a:prstGeom prst="downArrow">
              <a:avLst>
                <a:gd name="adj1" fmla="val 50000"/>
                <a:gd name="adj2" fmla="val 206127"/>
              </a:avLst>
            </a:prstGeom>
            <a:solidFill>
              <a:schemeClr val="bg1"/>
            </a:solid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p:cNvSpPr/>
            <p:nvPr/>
          </p:nvSpPr>
          <p:spPr>
            <a:xfrm>
              <a:off x="3924600" y="5628600"/>
              <a:ext cx="4204415" cy="4293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Rectangle 22"/>
            <p:cNvSpPr/>
            <p:nvPr/>
          </p:nvSpPr>
          <p:spPr>
            <a:xfrm>
              <a:off x="137884" y="5994195"/>
              <a:ext cx="4204415" cy="3168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4" name="Right Triangle 4">
            <a:extLst>
              <a:ext uri="{FF2B5EF4-FFF2-40B4-BE49-F238E27FC236}">
                <a16:creationId xmlns:a16="http://schemas.microsoft.com/office/drawing/2014/main" id="{66074C4B-1D92-47AA-9C12-ECE9C20599C3}"/>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9BCBB684-119F-4764-B8EF-02E5C354F176}"/>
              </a:ext>
            </a:extLst>
          </p:cNvPr>
          <p:cNvPicPr>
            <a:picLocks noChangeAspect="1"/>
          </p:cNvPicPr>
          <p:nvPr/>
        </p:nvPicPr>
        <p:blipFill>
          <a:blip r:embed="rId3"/>
          <a:stretch>
            <a:fillRect/>
          </a:stretch>
        </p:blipFill>
        <p:spPr>
          <a:xfrm>
            <a:off x="978088" y="2557903"/>
            <a:ext cx="2550792" cy="212016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6696657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2"/>
          <p:cNvSpPr txBox="1"/>
          <p:nvPr/>
        </p:nvSpPr>
        <p:spPr>
          <a:xfrm>
            <a:off x="52397" y="0"/>
            <a:ext cx="12089984" cy="830997"/>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Histogram for percent of P1 genome as realized in 380 bi-parental (Mendelian) F2-individuals. Percent P1 dose estimated from RFLP marker analyses (Schön, 1993).</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303275"/>
            <a:ext cx="6932422" cy="5336758"/>
          </a:xfrm>
          <a:prstGeom prst="rect">
            <a:avLst/>
          </a:prstGeom>
          <a:effectLst>
            <a:outerShdw blurRad="50800" dist="38100" dir="2700000" algn="tl" rotWithShape="0">
              <a:prstClr val="black">
                <a:alpha val="40000"/>
              </a:prstClr>
            </a:outerShdw>
          </a:effectLst>
        </p:spPr>
      </p:pic>
      <p:sp>
        <p:nvSpPr>
          <p:cNvPr id="4" name="Rectangle 3"/>
          <p:cNvSpPr/>
          <p:nvPr/>
        </p:nvSpPr>
        <p:spPr>
          <a:xfrm>
            <a:off x="366823" y="6023344"/>
            <a:ext cx="728330" cy="4093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p:cNvSpPr txBox="1"/>
          <p:nvPr/>
        </p:nvSpPr>
        <p:spPr>
          <a:xfrm>
            <a:off x="7036397" y="1284721"/>
            <a:ext cx="5039827" cy="535531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00"/>
                </a:solidFill>
                <a:latin typeface="Arial" panose="020B0604020202020204" pitchFamily="34" charset="0"/>
                <a:cs typeface="Arial" panose="020B0604020202020204" pitchFamily="34" charset="0"/>
              </a:rPr>
              <a:t>From our earlier, simple and rough reasoning, we had </a:t>
            </a:r>
            <a:r>
              <a:rPr lang="en-GB" altLang="en-US" dirty="0">
                <a:solidFill>
                  <a:srgbClr val="000000"/>
                </a:solidFill>
                <a:latin typeface="Arial" panose="020B0604020202020204" pitchFamily="34" charset="0"/>
                <a:cs typeface="Arial" panose="020B0604020202020204" pitchFamily="34" charset="0"/>
              </a:rPr>
              <a:t>σ²</a:t>
            </a:r>
            <a:r>
              <a:rPr lang="en-GB" altLang="en-US" baseline="-25000" dirty="0">
                <a:solidFill>
                  <a:srgbClr val="000000"/>
                </a:solidFill>
                <a:latin typeface="Arial" panose="020B0604020202020204" pitchFamily="34" charset="0"/>
                <a:cs typeface="Arial" panose="020B0604020202020204" pitchFamily="34" charset="0"/>
              </a:rPr>
              <a:t>P1</a:t>
            </a:r>
            <a:r>
              <a:rPr lang="en-GB" altLang="en-US" dirty="0">
                <a:solidFill>
                  <a:srgbClr val="000000"/>
                </a:solidFill>
                <a:latin typeface="Arial" panose="020B0604020202020204" pitchFamily="34" charset="0"/>
                <a:cs typeface="Arial" panose="020B0604020202020204" pitchFamily="34" charset="0"/>
              </a:rPr>
              <a:t> =1/(8N).</a:t>
            </a:r>
          </a:p>
          <a:p>
            <a:r>
              <a:rPr lang="en-GB" altLang="en-US" dirty="0">
                <a:solidFill>
                  <a:srgbClr val="000000"/>
                </a:solidFill>
                <a:latin typeface="Arial" panose="020B0604020202020204" pitchFamily="34" charset="0"/>
                <a:cs typeface="Arial" panose="020B0604020202020204" pitchFamily="34" charset="0"/>
              </a:rPr>
              <a:t>Eva Bauer, TUM 27.09.2012 10:52: ‘Our maize showed </a:t>
            </a:r>
            <a:r>
              <a:rPr lang="en-GB" altLang="en-US" dirty="0">
                <a:solidFill>
                  <a:srgbClr val="0000FF"/>
                </a:solidFill>
                <a:latin typeface="Arial" panose="020B0604020202020204" pitchFamily="34" charset="0"/>
                <a:cs typeface="Arial" panose="020B0604020202020204" pitchFamily="34" charset="0"/>
              </a:rPr>
              <a:t>N = 23.8</a:t>
            </a:r>
            <a:r>
              <a:rPr lang="en-GB" altLang="en-US" dirty="0">
                <a:latin typeface="Arial" panose="020B0604020202020204" pitchFamily="34" charset="0"/>
                <a:cs typeface="Arial" panose="020B0604020202020204" pitchFamily="34" charset="0"/>
              </a:rPr>
              <a:t> as mean </a:t>
            </a:r>
            <a:r>
              <a:rPr lang="en-GB" altLang="en-US" dirty="0">
                <a:solidFill>
                  <a:srgbClr val="000000"/>
                </a:solidFill>
                <a:latin typeface="Arial" panose="020B0604020202020204" pitchFamily="34" charset="0"/>
                <a:cs typeface="Arial" panose="020B0604020202020204" pitchFamily="34" charset="0"/>
              </a:rPr>
              <a:t>number of ‚haploid chromosomal segments‘. Hence, σ²</a:t>
            </a:r>
            <a:r>
              <a:rPr lang="en-GB" altLang="en-US" baseline="-25000" dirty="0">
                <a:solidFill>
                  <a:srgbClr val="000000"/>
                </a:solidFill>
                <a:latin typeface="Arial" panose="020B0604020202020204" pitchFamily="34" charset="0"/>
                <a:cs typeface="Arial" panose="020B0604020202020204" pitchFamily="34" charset="0"/>
              </a:rPr>
              <a:t>P1</a:t>
            </a:r>
            <a:r>
              <a:rPr lang="en-GB" altLang="en-US" dirty="0">
                <a:solidFill>
                  <a:srgbClr val="000000"/>
                </a:solidFill>
                <a:latin typeface="Arial" panose="020B0604020202020204" pitchFamily="34" charset="0"/>
                <a:cs typeface="Arial" panose="020B0604020202020204" pitchFamily="34" charset="0"/>
              </a:rPr>
              <a:t> =1/</a:t>
            </a:r>
            <a:r>
              <a:rPr lang="en-GB" altLang="en-US" dirty="0">
                <a:solidFill>
                  <a:srgbClr val="0000FF"/>
                </a:solidFill>
                <a:latin typeface="Arial" panose="020B0604020202020204" pitchFamily="34" charset="0"/>
                <a:cs typeface="Arial" panose="020B0604020202020204" pitchFamily="34" charset="0"/>
              </a:rPr>
              <a:t>8N</a:t>
            </a:r>
            <a:r>
              <a:rPr lang="en-GB" altLang="en-US" dirty="0">
                <a:solidFill>
                  <a:srgbClr val="000000"/>
                </a:solidFill>
                <a:latin typeface="Arial" panose="020B0604020202020204" pitchFamily="34" charset="0"/>
                <a:cs typeface="Arial" panose="020B0604020202020204" pitchFamily="34" charset="0"/>
              </a:rPr>
              <a:t>= =0.00525; hence </a:t>
            </a:r>
            <a:r>
              <a:rPr lang="en-GB" altLang="en-US" dirty="0">
                <a:solidFill>
                  <a:srgbClr val="0000FF"/>
                </a:solidFill>
                <a:latin typeface="Arial" panose="020B0604020202020204" pitchFamily="34" charset="0"/>
                <a:cs typeface="Arial" panose="020B0604020202020204" pitchFamily="34" charset="0"/>
              </a:rPr>
              <a:t>SD = σ</a:t>
            </a:r>
            <a:r>
              <a:rPr lang="en-GB" altLang="en-US" baseline="-25000" dirty="0">
                <a:solidFill>
                  <a:srgbClr val="0000FF"/>
                </a:solidFill>
                <a:latin typeface="Arial" panose="020B0604020202020204" pitchFamily="34" charset="0"/>
                <a:cs typeface="Arial" panose="020B0604020202020204" pitchFamily="34" charset="0"/>
              </a:rPr>
              <a:t>P1</a:t>
            </a:r>
            <a:r>
              <a:rPr lang="en-GB" altLang="en-US" dirty="0">
                <a:solidFill>
                  <a:srgbClr val="0000FF"/>
                </a:solidFill>
                <a:latin typeface="Arial" panose="020B0604020202020204" pitchFamily="34" charset="0"/>
                <a:cs typeface="Arial" panose="020B0604020202020204" pitchFamily="34" charset="0"/>
              </a:rPr>
              <a:t> =0.0725</a:t>
            </a:r>
          </a:p>
          <a:p>
            <a:r>
              <a:rPr lang="en-GB" altLang="en-US" dirty="0">
                <a:solidFill>
                  <a:srgbClr val="000000"/>
                </a:solidFill>
                <a:latin typeface="Arial" panose="020B0604020202020204" pitchFamily="34" charset="0"/>
                <a:cs typeface="Arial" panose="020B0604020202020204" pitchFamily="34" charset="0"/>
              </a:rPr>
              <a:t>On a percent scale as used in this diagram (maize data from Schön, 1993), this is</a:t>
            </a:r>
            <a:br>
              <a:rPr lang="en-GB" altLang="en-US" dirty="0">
                <a:solidFill>
                  <a:srgbClr val="000000"/>
                </a:solidFill>
                <a:latin typeface="Arial" panose="020B0604020202020204" pitchFamily="34" charset="0"/>
                <a:cs typeface="Arial" panose="020B0604020202020204" pitchFamily="34" charset="0"/>
              </a:rPr>
            </a:br>
            <a:r>
              <a:rPr lang="en-GB" altLang="en-US" dirty="0">
                <a:solidFill>
                  <a:srgbClr val="0000FF"/>
                </a:solidFill>
                <a:latin typeface="Arial" panose="020B0604020202020204" pitchFamily="34" charset="0"/>
                <a:cs typeface="Arial" panose="020B0604020202020204" pitchFamily="34" charset="0"/>
              </a:rPr>
              <a:t>SD = 7.25%</a:t>
            </a:r>
            <a:r>
              <a:rPr lang="en-GB" altLang="en-US" dirty="0">
                <a:solidFill>
                  <a:srgbClr val="000000"/>
                </a:solidFill>
                <a:latin typeface="Arial" panose="020B0604020202020204" pitchFamily="34" charset="0"/>
                <a:cs typeface="Arial" panose="020B0604020202020204" pitchFamily="34" charset="0"/>
              </a:rPr>
              <a:t>; our rough reasoning is barely different from the experimental result: </a:t>
            </a:r>
            <a:br>
              <a:rPr lang="en-GB" altLang="en-US" dirty="0">
                <a:solidFill>
                  <a:srgbClr val="000000"/>
                </a:solidFill>
                <a:latin typeface="Arial" panose="020B0604020202020204" pitchFamily="34" charset="0"/>
                <a:cs typeface="Arial" panose="020B0604020202020204" pitchFamily="34" charset="0"/>
              </a:rPr>
            </a:br>
            <a:r>
              <a:rPr lang="en-GB" altLang="en-US" dirty="0">
                <a:solidFill>
                  <a:srgbClr val="0000FF"/>
                </a:solidFill>
                <a:latin typeface="Arial" panose="020B0604020202020204" pitchFamily="34" charset="0"/>
                <a:cs typeface="Arial" panose="020B0604020202020204" pitchFamily="34" charset="0"/>
              </a:rPr>
              <a:t>SD = 7.8%</a:t>
            </a:r>
            <a:r>
              <a:rPr lang="en-GB" altLang="en-US" dirty="0">
                <a:solidFill>
                  <a:srgbClr val="000000"/>
                </a:solidFill>
                <a:latin typeface="Arial" panose="020B0604020202020204" pitchFamily="34" charset="0"/>
                <a:cs typeface="Arial" panose="020B0604020202020204" pitchFamily="34" charset="0"/>
              </a:rPr>
              <a:t>.</a:t>
            </a:r>
          </a:p>
          <a:p>
            <a:endParaRPr lang="en-GB" altLang="en-US" dirty="0">
              <a:solidFill>
                <a:srgbClr val="000000"/>
              </a:solidFill>
              <a:latin typeface="Arial" panose="020B0604020202020204" pitchFamily="34" charset="0"/>
              <a:cs typeface="Arial" panose="020B0604020202020204" pitchFamily="34" charset="0"/>
            </a:endParaRPr>
          </a:p>
          <a:p>
            <a:r>
              <a:rPr lang="en-GB" altLang="en-US" dirty="0">
                <a:solidFill>
                  <a:srgbClr val="000000"/>
                </a:solidFill>
                <a:latin typeface="Arial" panose="020B0604020202020204" pitchFamily="34" charset="0"/>
                <a:cs typeface="Arial" panose="020B0604020202020204" pitchFamily="34" charset="0"/>
              </a:rPr>
              <a:t>Indeed, a marker-based strict selection would have resulted in one F2 individual that has &gt; 70% P1 genome; nearly as if it was a BC1 individual (backcross towards P1). And in one F2 individual that has only about 25% P1 genome just as if it was a typical member of BC1 (backcross towards P2).</a:t>
            </a:r>
            <a:endParaRPr lang="en-GB" dirty="0"/>
          </a:p>
        </p:txBody>
      </p:sp>
      <p:sp>
        <p:nvSpPr>
          <p:cNvPr id="6" name="Rectangle 5"/>
          <p:cNvSpPr/>
          <p:nvPr/>
        </p:nvSpPr>
        <p:spPr>
          <a:xfrm>
            <a:off x="5415699" y="2309567"/>
            <a:ext cx="1051089" cy="377072"/>
          </a:xfrm>
          <a:prstGeom prst="rect">
            <a:avLst/>
          </a:prstGeom>
          <a:noFill/>
          <a:ln w="3810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Arrow Connector 7"/>
          <p:cNvCxnSpPr>
            <a:stCxn id="5" idx="1"/>
            <a:endCxn id="6" idx="2"/>
          </p:cNvCxnSpPr>
          <p:nvPr/>
        </p:nvCxnSpPr>
        <p:spPr>
          <a:xfrm flipH="1" flipV="1">
            <a:off x="5941244" y="2686639"/>
            <a:ext cx="1095153" cy="1275738"/>
          </a:xfrm>
          <a:prstGeom prst="straightConnector1">
            <a:avLst/>
          </a:prstGeom>
          <a:ln w="28575">
            <a:solidFill>
              <a:srgbClr val="0000FF"/>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52B9D68F-3F35-42FE-9888-48FD670301DF}"/>
              </a:ext>
            </a:extLst>
          </p:cNvPr>
          <p:cNvSpPr txBox="1"/>
          <p:nvPr/>
        </p:nvSpPr>
        <p:spPr>
          <a:xfrm>
            <a:off x="2376377" y="903767"/>
            <a:ext cx="4556045" cy="830997"/>
          </a:xfrm>
          <a:prstGeom prst="rect">
            <a:avLst/>
          </a:prstGeom>
          <a:solidFill>
            <a:schemeClr val="bg1"/>
          </a:solidFill>
          <a:effectLst>
            <a:outerShdw blurRad="50800" dist="38100" dir="13500000" algn="br" rotWithShape="0">
              <a:prstClr val="black">
                <a:alpha val="40000"/>
              </a:prstClr>
            </a:outerShdw>
          </a:effectLst>
        </p:spPr>
        <p:txBody>
          <a:bodyPr wrap="square" rtlCol="0">
            <a:spAutoFit/>
          </a:bodyPr>
          <a:lstStyle/>
          <a:p>
            <a:r>
              <a:rPr lang="en-GB" sz="1600" dirty="0">
                <a:latin typeface="Arial" panose="020B0604020202020204" pitchFamily="34" charset="0"/>
                <a:cs typeface="Arial" panose="020B0604020202020204" pitchFamily="34" charset="0"/>
              </a:rPr>
              <a:t>This is, you guess it, one of the things I like very much :-)  ... tinkered by ourselves (no AI), just rough, but still not too bad as a proxy. </a:t>
            </a:r>
          </a:p>
        </p:txBody>
      </p:sp>
    </p:spTree>
    <p:extLst>
      <p:ext uri="{BB962C8B-B14F-4D97-AF65-F5344CB8AC3E}">
        <p14:creationId xmlns:p14="http://schemas.microsoft.com/office/powerpoint/2010/main" val="3094826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right)">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2"/>
          <p:cNvSpPr txBox="1">
            <a:spLocks noChangeArrowheads="1"/>
          </p:cNvSpPr>
          <p:nvPr/>
        </p:nvSpPr>
        <p:spPr bwMode="auto">
          <a:xfrm>
            <a:off x="72000" y="1017932"/>
            <a:ext cx="5081717" cy="1477328"/>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r>
              <a:rPr lang="en-GB" altLang="de-DE" dirty="0">
                <a:latin typeface="Arial" panose="020B0604020202020204" pitchFamily="34" charset="0"/>
                <a:cs typeface="Arial" panose="020B0604020202020204" pitchFamily="34" charset="0"/>
              </a:rPr>
              <a:t>Genotypes‘ segregation such as </a:t>
            </a:r>
            <a:br>
              <a:rPr lang="en-GB" altLang="de-DE" dirty="0">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AA, Aa, aa;  with genotype ratios of 1 : 2 : 1.    </a:t>
            </a:r>
            <a:br>
              <a:rPr lang="en-GB" altLang="de-DE" dirty="0">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Genetic variance: </a:t>
            </a:r>
            <a:r>
              <a:rPr lang="en-GB" alt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altLang="de-DE" baseline="-25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a:t>
            </a:r>
            <a:r>
              <a:rPr lang="en-GB" alt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altLang="de-DE" baseline="-25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alt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altLang="de-DE" baseline="-25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a:t>
            </a:r>
            <a:br>
              <a:rPr lang="en-GB" alt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GB" altLang="de-DE" dirty="0">
                <a:latin typeface="Arial" panose="020B0604020202020204" pitchFamily="34" charset="0"/>
                <a:cs typeface="Arial" panose="020B0604020202020204" pitchFamily="34" charset="0"/>
              </a:rPr>
              <a:t>Phenotypes‘ segregation such as </a:t>
            </a:r>
          </a:p>
          <a:p>
            <a:r>
              <a:rPr lang="en-GB" altLang="de-DE" dirty="0">
                <a:latin typeface="Arial" panose="020B0604020202020204" pitchFamily="34" charset="0"/>
                <a:cs typeface="Arial" panose="020B0604020202020204" pitchFamily="34" charset="0"/>
              </a:rPr>
              <a:t>resistant vs. susceptible: </a:t>
            </a:r>
            <a:r>
              <a:rPr lang="en-GB" alt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altLang="de-DE" baseline="-25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a:t>
            </a:r>
            <a:r>
              <a:rPr lang="en-GB" alt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altLang="de-DE" baseline="-25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a:t>
            </a:r>
            <a:r>
              <a:rPr lang="en-GB" altLang="de-DE"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+σ²</a:t>
            </a:r>
            <a:r>
              <a:rPr lang="en-GB" altLang="de-DE" baseline="-25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GE</a:t>
            </a:r>
          </a:p>
        </p:txBody>
      </p:sp>
      <p:grpSp>
        <p:nvGrpSpPr>
          <p:cNvPr id="10" name="Group 9">
            <a:extLst>
              <a:ext uri="{FF2B5EF4-FFF2-40B4-BE49-F238E27FC236}">
                <a16:creationId xmlns:a16="http://schemas.microsoft.com/office/drawing/2014/main" id="{CDADAF2E-A4C6-434A-8FF2-9EEE88634038}"/>
              </a:ext>
            </a:extLst>
          </p:cNvPr>
          <p:cNvGrpSpPr/>
          <p:nvPr/>
        </p:nvGrpSpPr>
        <p:grpSpPr>
          <a:xfrm>
            <a:off x="5235388" y="0"/>
            <a:ext cx="6956612" cy="6858000"/>
            <a:chOff x="5235388" y="0"/>
            <a:chExt cx="6956612" cy="6858000"/>
          </a:xfrm>
        </p:grpSpPr>
        <p:grpSp>
          <p:nvGrpSpPr>
            <p:cNvPr id="45" name="Group 44">
              <a:extLst>
                <a:ext uri="{FF2B5EF4-FFF2-40B4-BE49-F238E27FC236}">
                  <a16:creationId xmlns:a16="http://schemas.microsoft.com/office/drawing/2014/main" id="{A516327F-5686-4517-BEF8-9F5906270948}"/>
                </a:ext>
              </a:extLst>
            </p:cNvPr>
            <p:cNvGrpSpPr/>
            <p:nvPr/>
          </p:nvGrpSpPr>
          <p:grpSpPr>
            <a:xfrm>
              <a:off x="5235388" y="0"/>
              <a:ext cx="6956612" cy="6858000"/>
              <a:chOff x="5235388" y="0"/>
              <a:chExt cx="6956612" cy="6858000"/>
            </a:xfrm>
          </p:grpSpPr>
          <p:sp>
            <p:nvSpPr>
              <p:cNvPr id="47" name="Rectangle 46">
                <a:extLst>
                  <a:ext uri="{FF2B5EF4-FFF2-40B4-BE49-F238E27FC236}">
                    <a16:creationId xmlns:a16="http://schemas.microsoft.com/office/drawing/2014/main" id="{55AA1CFF-157F-4B96-8BC4-34E9990D7167}"/>
                  </a:ext>
                </a:extLst>
              </p:cNvPr>
              <p:cNvSpPr/>
              <p:nvPr/>
            </p:nvSpPr>
            <p:spPr>
              <a:xfrm>
                <a:off x="5235388" y="0"/>
                <a:ext cx="6956612"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48" name="Group 47">
                <a:extLst>
                  <a:ext uri="{FF2B5EF4-FFF2-40B4-BE49-F238E27FC236}">
                    <a16:creationId xmlns:a16="http://schemas.microsoft.com/office/drawing/2014/main" id="{DF39D0D5-0839-4C05-81ED-5FEE95FC9C29}"/>
                  </a:ext>
                </a:extLst>
              </p:cNvPr>
              <p:cNvGrpSpPr>
                <a:grpSpLocks noChangeAspect="1"/>
              </p:cNvGrpSpPr>
              <p:nvPr/>
            </p:nvGrpSpPr>
            <p:grpSpPr>
              <a:xfrm>
                <a:off x="5313835" y="90074"/>
                <a:ext cx="6742337" cy="6617885"/>
                <a:chOff x="4172329" y="64088"/>
                <a:chExt cx="7097197" cy="6966194"/>
              </a:xfrm>
            </p:grpSpPr>
            <p:pic>
              <p:nvPicPr>
                <p:cNvPr id="49" name="Picture 48">
                  <a:extLst>
                    <a:ext uri="{FF2B5EF4-FFF2-40B4-BE49-F238E27FC236}">
                      <a16:creationId xmlns:a16="http://schemas.microsoft.com/office/drawing/2014/main" id="{0B7B6C73-E7C5-4CA8-9FB7-07E543AB6CED}"/>
                    </a:ext>
                  </a:extLst>
                </p:cNvPr>
                <p:cNvPicPr>
                  <a:picLocks noChangeAspect="1"/>
                </p:cNvPicPr>
                <p:nvPr/>
              </p:nvPicPr>
              <p:blipFill>
                <a:blip r:embed="rId2"/>
                <a:stretch>
                  <a:fillRect/>
                </a:stretch>
              </p:blipFill>
              <p:spPr>
                <a:xfrm>
                  <a:off x="4172329" y="64088"/>
                  <a:ext cx="2318800" cy="2318800"/>
                </a:xfrm>
                <a:prstGeom prst="rect">
                  <a:avLst/>
                </a:prstGeom>
              </p:spPr>
            </p:pic>
            <p:pic>
              <p:nvPicPr>
                <p:cNvPr id="50" name="Picture 49">
                  <a:extLst>
                    <a:ext uri="{FF2B5EF4-FFF2-40B4-BE49-F238E27FC236}">
                      <a16:creationId xmlns:a16="http://schemas.microsoft.com/office/drawing/2014/main" id="{83BDFCF9-54A6-40E3-AFCA-0AF0AA69D203}"/>
                    </a:ext>
                  </a:extLst>
                </p:cNvPr>
                <p:cNvPicPr>
                  <a:picLocks noChangeAspect="1"/>
                </p:cNvPicPr>
                <p:nvPr/>
              </p:nvPicPr>
              <p:blipFill>
                <a:blip r:embed="rId3"/>
                <a:stretch>
                  <a:fillRect/>
                </a:stretch>
              </p:blipFill>
              <p:spPr>
                <a:xfrm>
                  <a:off x="6571297" y="64088"/>
                  <a:ext cx="2275977" cy="2317892"/>
                </a:xfrm>
                <a:prstGeom prst="rect">
                  <a:avLst/>
                </a:prstGeom>
              </p:spPr>
            </p:pic>
            <p:pic>
              <p:nvPicPr>
                <p:cNvPr id="51" name="Picture 50">
                  <a:extLst>
                    <a:ext uri="{FF2B5EF4-FFF2-40B4-BE49-F238E27FC236}">
                      <a16:creationId xmlns:a16="http://schemas.microsoft.com/office/drawing/2014/main" id="{7A15AD87-B3D5-4E8C-BADB-15F142A8DF99}"/>
                    </a:ext>
                  </a:extLst>
                </p:cNvPr>
                <p:cNvPicPr>
                  <a:picLocks noChangeAspect="1"/>
                </p:cNvPicPr>
                <p:nvPr/>
              </p:nvPicPr>
              <p:blipFill>
                <a:blip r:embed="rId4"/>
                <a:stretch>
                  <a:fillRect/>
                </a:stretch>
              </p:blipFill>
              <p:spPr>
                <a:xfrm>
                  <a:off x="8927442" y="64088"/>
                  <a:ext cx="2342084" cy="2300129"/>
                </a:xfrm>
                <a:prstGeom prst="rect">
                  <a:avLst/>
                </a:prstGeom>
              </p:spPr>
            </p:pic>
            <p:pic>
              <p:nvPicPr>
                <p:cNvPr id="52" name="Picture 51">
                  <a:extLst>
                    <a:ext uri="{FF2B5EF4-FFF2-40B4-BE49-F238E27FC236}">
                      <a16:creationId xmlns:a16="http://schemas.microsoft.com/office/drawing/2014/main" id="{17271984-DF53-4385-B77E-5076E2CFC3EE}"/>
                    </a:ext>
                  </a:extLst>
                </p:cNvPr>
                <p:cNvPicPr>
                  <a:picLocks noChangeAspect="1"/>
                </p:cNvPicPr>
                <p:nvPr/>
              </p:nvPicPr>
              <p:blipFill>
                <a:blip r:embed="rId5"/>
                <a:stretch>
                  <a:fillRect/>
                </a:stretch>
              </p:blipFill>
              <p:spPr>
                <a:xfrm>
                  <a:off x="4172329" y="2470695"/>
                  <a:ext cx="2318800" cy="2255405"/>
                </a:xfrm>
                <a:prstGeom prst="rect">
                  <a:avLst/>
                </a:prstGeom>
              </p:spPr>
            </p:pic>
            <p:pic>
              <p:nvPicPr>
                <p:cNvPr id="53" name="Picture 52">
                  <a:extLst>
                    <a:ext uri="{FF2B5EF4-FFF2-40B4-BE49-F238E27FC236}">
                      <a16:creationId xmlns:a16="http://schemas.microsoft.com/office/drawing/2014/main" id="{57736F7F-FA44-4211-8848-399FB56FC34A}"/>
                    </a:ext>
                  </a:extLst>
                </p:cNvPr>
                <p:cNvPicPr>
                  <a:picLocks noChangeAspect="1"/>
                </p:cNvPicPr>
                <p:nvPr/>
              </p:nvPicPr>
              <p:blipFill>
                <a:blip r:embed="rId6"/>
                <a:stretch>
                  <a:fillRect/>
                </a:stretch>
              </p:blipFill>
              <p:spPr>
                <a:xfrm>
                  <a:off x="6593492" y="2471796"/>
                  <a:ext cx="2177699" cy="2215614"/>
                </a:xfrm>
                <a:prstGeom prst="rect">
                  <a:avLst/>
                </a:prstGeom>
              </p:spPr>
            </p:pic>
            <p:pic>
              <p:nvPicPr>
                <p:cNvPr id="54" name="Picture 53">
                  <a:extLst>
                    <a:ext uri="{FF2B5EF4-FFF2-40B4-BE49-F238E27FC236}">
                      <a16:creationId xmlns:a16="http://schemas.microsoft.com/office/drawing/2014/main" id="{34A3B47B-D80B-4316-B166-8837BF2BE1F2}"/>
                    </a:ext>
                  </a:extLst>
                </p:cNvPr>
                <p:cNvPicPr>
                  <a:picLocks noChangeAspect="1"/>
                </p:cNvPicPr>
                <p:nvPr/>
              </p:nvPicPr>
              <p:blipFill>
                <a:blip r:embed="rId7"/>
                <a:stretch>
                  <a:fillRect/>
                </a:stretch>
              </p:blipFill>
              <p:spPr>
                <a:xfrm>
                  <a:off x="8939736" y="2470695"/>
                  <a:ext cx="2210618" cy="2186918"/>
                </a:xfrm>
                <a:prstGeom prst="rect">
                  <a:avLst/>
                </a:prstGeom>
              </p:spPr>
            </p:pic>
            <p:pic>
              <p:nvPicPr>
                <p:cNvPr id="55" name="Picture 54">
                  <a:extLst>
                    <a:ext uri="{FF2B5EF4-FFF2-40B4-BE49-F238E27FC236}">
                      <a16:creationId xmlns:a16="http://schemas.microsoft.com/office/drawing/2014/main" id="{9C7EEC2F-20B7-4887-824C-0ADA912EDC8B}"/>
                    </a:ext>
                  </a:extLst>
                </p:cNvPr>
                <p:cNvPicPr>
                  <a:picLocks noChangeAspect="1"/>
                </p:cNvPicPr>
                <p:nvPr/>
              </p:nvPicPr>
              <p:blipFill>
                <a:blip r:embed="rId8"/>
                <a:stretch>
                  <a:fillRect/>
                </a:stretch>
              </p:blipFill>
              <p:spPr>
                <a:xfrm>
                  <a:off x="4258923" y="4813907"/>
                  <a:ext cx="2213334" cy="2175819"/>
                </a:xfrm>
                <a:prstGeom prst="rect">
                  <a:avLst/>
                </a:prstGeom>
              </p:spPr>
            </p:pic>
            <p:pic>
              <p:nvPicPr>
                <p:cNvPr id="56" name="Picture 55">
                  <a:extLst>
                    <a:ext uri="{FF2B5EF4-FFF2-40B4-BE49-F238E27FC236}">
                      <a16:creationId xmlns:a16="http://schemas.microsoft.com/office/drawing/2014/main" id="{F8D28131-FDC8-4DA9-BA6E-2487ECF644AE}"/>
                    </a:ext>
                  </a:extLst>
                </p:cNvPr>
                <p:cNvPicPr>
                  <a:picLocks noChangeAspect="1"/>
                </p:cNvPicPr>
                <p:nvPr/>
              </p:nvPicPr>
              <p:blipFill>
                <a:blip r:embed="rId9"/>
                <a:stretch>
                  <a:fillRect/>
                </a:stretch>
              </p:blipFill>
              <p:spPr>
                <a:xfrm>
                  <a:off x="6571297" y="4812031"/>
                  <a:ext cx="2177698" cy="2218251"/>
                </a:xfrm>
                <a:prstGeom prst="rect">
                  <a:avLst/>
                </a:prstGeom>
              </p:spPr>
            </p:pic>
            <p:pic>
              <p:nvPicPr>
                <p:cNvPr id="57" name="Picture 56">
                  <a:extLst>
                    <a:ext uri="{FF2B5EF4-FFF2-40B4-BE49-F238E27FC236}">
                      <a16:creationId xmlns:a16="http://schemas.microsoft.com/office/drawing/2014/main" id="{D8AFDE6C-48AB-49BD-A5DF-2C25F1B554A0}"/>
                    </a:ext>
                  </a:extLst>
                </p:cNvPr>
                <p:cNvPicPr>
                  <a:picLocks noChangeAspect="1"/>
                </p:cNvPicPr>
                <p:nvPr/>
              </p:nvPicPr>
              <p:blipFill>
                <a:blip r:embed="rId10"/>
                <a:stretch>
                  <a:fillRect/>
                </a:stretch>
              </p:blipFill>
              <p:spPr>
                <a:xfrm>
                  <a:off x="8939735" y="4812030"/>
                  <a:ext cx="2177697" cy="2177697"/>
                </a:xfrm>
                <a:prstGeom prst="rect">
                  <a:avLst/>
                </a:prstGeom>
              </p:spPr>
            </p:pic>
          </p:grpSp>
        </p:grpSp>
        <p:grpSp>
          <p:nvGrpSpPr>
            <p:cNvPr id="77" name="Group 76"/>
            <p:cNvGrpSpPr>
              <a:grpSpLocks noChangeAspect="1"/>
            </p:cNvGrpSpPr>
            <p:nvPr/>
          </p:nvGrpSpPr>
          <p:grpSpPr>
            <a:xfrm>
              <a:off x="6689467" y="1077201"/>
              <a:ext cx="1865855" cy="1382400"/>
              <a:chOff x="915988" y="1108075"/>
              <a:chExt cx="6537325" cy="4843463"/>
            </a:xfrm>
          </p:grpSpPr>
          <p:sp>
            <p:nvSpPr>
              <p:cNvPr id="78" name="Line 6"/>
              <p:cNvSpPr>
                <a:spLocks noChangeShapeType="1"/>
              </p:cNvSpPr>
              <p:nvPr/>
            </p:nvSpPr>
            <p:spPr bwMode="auto">
              <a:xfrm flipV="1">
                <a:off x="1015471" y="1108075"/>
                <a:ext cx="0" cy="4741863"/>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79" name="Line 7"/>
              <p:cNvSpPr>
                <a:spLocks noChangeShapeType="1"/>
              </p:cNvSpPr>
              <p:nvPr/>
            </p:nvSpPr>
            <p:spPr bwMode="auto">
              <a:xfrm flipH="1">
                <a:off x="915988" y="5849938"/>
                <a:ext cx="101600" cy="0"/>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80" name="Line 25"/>
              <p:cNvSpPr>
                <a:spLocks noChangeShapeType="1"/>
              </p:cNvSpPr>
              <p:nvPr/>
            </p:nvSpPr>
            <p:spPr bwMode="auto">
              <a:xfrm>
                <a:off x="1017588" y="5849938"/>
                <a:ext cx="6435725" cy="0"/>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81" name="Line 26"/>
              <p:cNvSpPr>
                <a:spLocks noChangeShapeType="1"/>
              </p:cNvSpPr>
              <p:nvPr/>
            </p:nvSpPr>
            <p:spPr bwMode="auto">
              <a:xfrm>
                <a:off x="1017588" y="5849938"/>
                <a:ext cx="0" cy="101600"/>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82" name="Freeform 80"/>
              <p:cNvSpPr>
                <a:spLocks/>
              </p:cNvSpPr>
              <p:nvPr/>
            </p:nvSpPr>
            <p:spPr bwMode="auto">
              <a:xfrm>
                <a:off x="1030288" y="1122363"/>
                <a:ext cx="6346825" cy="4724400"/>
              </a:xfrm>
              <a:custGeom>
                <a:avLst/>
                <a:gdLst>
                  <a:gd name="T0" fmla="*/ 2147483647 w 7996"/>
                  <a:gd name="T1" fmla="*/ 2147483647 h 5952"/>
                  <a:gd name="T2" fmla="*/ 2147483647 w 7996"/>
                  <a:gd name="T3" fmla="*/ 2147483647 h 5952"/>
                  <a:gd name="T4" fmla="*/ 2147483647 w 7996"/>
                  <a:gd name="T5" fmla="*/ 2147483647 h 5952"/>
                  <a:gd name="T6" fmla="*/ 2147483647 w 7996"/>
                  <a:gd name="T7" fmla="*/ 2147483647 h 5952"/>
                  <a:gd name="T8" fmla="*/ 2147483647 w 7996"/>
                  <a:gd name="T9" fmla="*/ 2147483647 h 5952"/>
                  <a:gd name="T10" fmla="*/ 2147483647 w 7996"/>
                  <a:gd name="T11" fmla="*/ 2147483647 h 5952"/>
                  <a:gd name="T12" fmla="*/ 2147483647 w 7996"/>
                  <a:gd name="T13" fmla="*/ 2147483647 h 5952"/>
                  <a:gd name="T14" fmla="*/ 2147483647 w 7996"/>
                  <a:gd name="T15" fmla="*/ 2147483647 h 5952"/>
                  <a:gd name="T16" fmla="*/ 2147483647 w 7996"/>
                  <a:gd name="T17" fmla="*/ 2147483647 h 5952"/>
                  <a:gd name="T18" fmla="*/ 2147483647 w 7996"/>
                  <a:gd name="T19" fmla="*/ 2147483647 h 5952"/>
                  <a:gd name="T20" fmla="*/ 2147483647 w 7996"/>
                  <a:gd name="T21" fmla="*/ 2147483647 h 5952"/>
                  <a:gd name="T22" fmla="*/ 2147483647 w 7996"/>
                  <a:gd name="T23" fmla="*/ 2147483647 h 5952"/>
                  <a:gd name="T24" fmla="*/ 2147483647 w 7996"/>
                  <a:gd name="T25" fmla="*/ 2147483647 h 5952"/>
                  <a:gd name="T26" fmla="*/ 2147483647 w 7996"/>
                  <a:gd name="T27" fmla="*/ 2147483647 h 5952"/>
                  <a:gd name="T28" fmla="*/ 2147483647 w 7996"/>
                  <a:gd name="T29" fmla="*/ 2147483647 h 5952"/>
                  <a:gd name="T30" fmla="*/ 2147483647 w 7996"/>
                  <a:gd name="T31" fmla="*/ 2147483647 h 5952"/>
                  <a:gd name="T32" fmla="*/ 2147483647 w 7996"/>
                  <a:gd name="T33" fmla="*/ 2147483647 h 5952"/>
                  <a:gd name="T34" fmla="*/ 2147483647 w 7996"/>
                  <a:gd name="T35" fmla="*/ 2147483647 h 5952"/>
                  <a:gd name="T36" fmla="*/ 2147483647 w 7996"/>
                  <a:gd name="T37" fmla="*/ 2147483647 h 5952"/>
                  <a:gd name="T38" fmla="*/ 2147483647 w 7996"/>
                  <a:gd name="T39" fmla="*/ 2147483647 h 5952"/>
                  <a:gd name="T40" fmla="*/ 2147483647 w 7996"/>
                  <a:gd name="T41" fmla="*/ 2147483647 h 5952"/>
                  <a:gd name="T42" fmla="*/ 2147483647 w 7996"/>
                  <a:gd name="T43" fmla="*/ 2147483647 h 5952"/>
                  <a:gd name="T44" fmla="*/ 2147483647 w 7996"/>
                  <a:gd name="T45" fmla="*/ 2147483647 h 5952"/>
                  <a:gd name="T46" fmla="*/ 2147483647 w 7996"/>
                  <a:gd name="T47" fmla="*/ 2147483647 h 5952"/>
                  <a:gd name="T48" fmla="*/ 2147483647 w 7996"/>
                  <a:gd name="T49" fmla="*/ 2147483647 h 5952"/>
                  <a:gd name="T50" fmla="*/ 2147483647 w 7996"/>
                  <a:gd name="T51" fmla="*/ 2147483647 h 5952"/>
                  <a:gd name="T52" fmla="*/ 2147483647 w 7996"/>
                  <a:gd name="T53" fmla="*/ 2147483647 h 5952"/>
                  <a:gd name="T54" fmla="*/ 2147483647 w 7996"/>
                  <a:gd name="T55" fmla="*/ 2147483647 h 5952"/>
                  <a:gd name="T56" fmla="*/ 2147483647 w 7996"/>
                  <a:gd name="T57" fmla="*/ 2147483647 h 5952"/>
                  <a:gd name="T58" fmla="*/ 2147483647 w 7996"/>
                  <a:gd name="T59" fmla="*/ 2147483647 h 5952"/>
                  <a:gd name="T60" fmla="*/ 2147483647 w 7996"/>
                  <a:gd name="T61" fmla="*/ 2147483647 h 5952"/>
                  <a:gd name="T62" fmla="*/ 2147483647 w 7996"/>
                  <a:gd name="T63" fmla="*/ 2147483647 h 5952"/>
                  <a:gd name="T64" fmla="*/ 2147483647 w 7996"/>
                  <a:gd name="T65" fmla="*/ 2147483647 h 5952"/>
                  <a:gd name="T66" fmla="*/ 2147483647 w 7996"/>
                  <a:gd name="T67" fmla="*/ 2147483647 h 5952"/>
                  <a:gd name="T68" fmla="*/ 2147483647 w 7996"/>
                  <a:gd name="T69" fmla="*/ 2147483647 h 5952"/>
                  <a:gd name="T70" fmla="*/ 2147483647 w 7996"/>
                  <a:gd name="T71" fmla="*/ 2147483647 h 5952"/>
                  <a:gd name="T72" fmla="*/ 2147483647 w 7996"/>
                  <a:gd name="T73" fmla="*/ 2147483647 h 5952"/>
                  <a:gd name="T74" fmla="*/ 2147483647 w 7996"/>
                  <a:gd name="T75" fmla="*/ 2147483647 h 5952"/>
                  <a:gd name="T76" fmla="*/ 2147483647 w 7996"/>
                  <a:gd name="T77" fmla="*/ 2147483647 h 5952"/>
                  <a:gd name="T78" fmla="*/ 2147483647 w 7996"/>
                  <a:gd name="T79" fmla="*/ 2147483647 h 5952"/>
                  <a:gd name="T80" fmla="*/ 2147483647 w 7996"/>
                  <a:gd name="T81" fmla="*/ 2147483647 h 5952"/>
                  <a:gd name="T82" fmla="*/ 2147483647 w 7996"/>
                  <a:gd name="T83" fmla="*/ 2147483647 h 5952"/>
                  <a:gd name="T84" fmla="*/ 2147483647 w 7996"/>
                  <a:gd name="T85" fmla="*/ 2147483647 h 5952"/>
                  <a:gd name="T86" fmla="*/ 2147483647 w 7996"/>
                  <a:gd name="T87" fmla="*/ 2147483647 h 5952"/>
                  <a:gd name="T88" fmla="*/ 2147483647 w 7996"/>
                  <a:gd name="T89" fmla="*/ 2147483647 h 5952"/>
                  <a:gd name="T90" fmla="*/ 2147483647 w 7996"/>
                  <a:gd name="T91" fmla="*/ 2147483647 h 5952"/>
                  <a:gd name="T92" fmla="*/ 2147483647 w 7996"/>
                  <a:gd name="T93" fmla="*/ 2147483647 h 5952"/>
                  <a:gd name="T94" fmla="*/ 2147483647 w 7996"/>
                  <a:gd name="T95" fmla="*/ 2147483647 h 5952"/>
                  <a:gd name="T96" fmla="*/ 2147483647 w 7996"/>
                  <a:gd name="T97" fmla="*/ 2147483647 h 5952"/>
                  <a:gd name="T98" fmla="*/ 2147483647 w 7996"/>
                  <a:gd name="T99" fmla="*/ 2147483647 h 5952"/>
                  <a:gd name="T100" fmla="*/ 2147483647 w 7996"/>
                  <a:gd name="T101" fmla="*/ 2147483647 h 5952"/>
                  <a:gd name="T102" fmla="*/ 2147483647 w 7996"/>
                  <a:gd name="T103" fmla="*/ 2147483647 h 5952"/>
                  <a:gd name="T104" fmla="*/ 2147483647 w 7996"/>
                  <a:gd name="T105" fmla="*/ 2147483647 h 5952"/>
                  <a:gd name="T106" fmla="*/ 2147483647 w 7996"/>
                  <a:gd name="T107" fmla="*/ 2147483647 h 5952"/>
                  <a:gd name="T108" fmla="*/ 2147483647 w 7996"/>
                  <a:gd name="T109" fmla="*/ 2147483647 h 5952"/>
                  <a:gd name="T110" fmla="*/ 2147483647 w 7996"/>
                  <a:gd name="T111" fmla="*/ 2147483647 h 5952"/>
                  <a:gd name="T112" fmla="*/ 2147483647 w 7996"/>
                  <a:gd name="T113" fmla="*/ 2147483647 h 5952"/>
                  <a:gd name="T114" fmla="*/ 2147483647 w 7996"/>
                  <a:gd name="T115" fmla="*/ 2147483647 h 5952"/>
                  <a:gd name="T116" fmla="*/ 2147483647 w 7996"/>
                  <a:gd name="T117" fmla="*/ 2147483647 h 5952"/>
                  <a:gd name="T118" fmla="*/ 2147483647 w 7996"/>
                  <a:gd name="T119" fmla="*/ 2147483647 h 5952"/>
                  <a:gd name="T120" fmla="*/ 2147483647 w 7996"/>
                  <a:gd name="T121" fmla="*/ 2147483647 h 5952"/>
                  <a:gd name="T122" fmla="*/ 2147483647 w 7996"/>
                  <a:gd name="T123" fmla="*/ 2147483647 h 595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996"/>
                  <a:gd name="T187" fmla="*/ 0 h 5952"/>
                  <a:gd name="T188" fmla="*/ 7996 w 7996"/>
                  <a:gd name="T189" fmla="*/ 5952 h 595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996" h="5952">
                    <a:moveTo>
                      <a:pt x="0" y="5952"/>
                    </a:moveTo>
                    <a:lnTo>
                      <a:pt x="17" y="5952"/>
                    </a:lnTo>
                    <a:lnTo>
                      <a:pt x="32" y="5952"/>
                    </a:lnTo>
                    <a:lnTo>
                      <a:pt x="48" y="5952"/>
                    </a:lnTo>
                    <a:lnTo>
                      <a:pt x="65" y="5950"/>
                    </a:lnTo>
                    <a:lnTo>
                      <a:pt x="80" y="5950"/>
                    </a:lnTo>
                    <a:lnTo>
                      <a:pt x="97" y="5950"/>
                    </a:lnTo>
                    <a:lnTo>
                      <a:pt x="114" y="5950"/>
                    </a:lnTo>
                    <a:lnTo>
                      <a:pt x="129" y="5949"/>
                    </a:lnTo>
                    <a:lnTo>
                      <a:pt x="145" y="5949"/>
                    </a:lnTo>
                    <a:lnTo>
                      <a:pt x="162" y="5949"/>
                    </a:lnTo>
                    <a:lnTo>
                      <a:pt x="177" y="5949"/>
                    </a:lnTo>
                    <a:lnTo>
                      <a:pt x="194" y="5947"/>
                    </a:lnTo>
                    <a:lnTo>
                      <a:pt x="210" y="5947"/>
                    </a:lnTo>
                    <a:lnTo>
                      <a:pt x="225" y="5947"/>
                    </a:lnTo>
                    <a:lnTo>
                      <a:pt x="242" y="5945"/>
                    </a:lnTo>
                    <a:lnTo>
                      <a:pt x="259" y="5945"/>
                    </a:lnTo>
                    <a:lnTo>
                      <a:pt x="274" y="5944"/>
                    </a:lnTo>
                    <a:lnTo>
                      <a:pt x="290" y="5944"/>
                    </a:lnTo>
                    <a:lnTo>
                      <a:pt x="307" y="5944"/>
                    </a:lnTo>
                    <a:lnTo>
                      <a:pt x="322" y="5942"/>
                    </a:lnTo>
                    <a:lnTo>
                      <a:pt x="339" y="5942"/>
                    </a:lnTo>
                    <a:lnTo>
                      <a:pt x="354" y="5940"/>
                    </a:lnTo>
                    <a:lnTo>
                      <a:pt x="370" y="5940"/>
                    </a:lnTo>
                    <a:lnTo>
                      <a:pt x="387" y="5939"/>
                    </a:lnTo>
                    <a:lnTo>
                      <a:pt x="402" y="5937"/>
                    </a:lnTo>
                    <a:lnTo>
                      <a:pt x="419" y="5937"/>
                    </a:lnTo>
                    <a:lnTo>
                      <a:pt x="435" y="5935"/>
                    </a:lnTo>
                    <a:lnTo>
                      <a:pt x="450" y="5934"/>
                    </a:lnTo>
                    <a:lnTo>
                      <a:pt x="467" y="5934"/>
                    </a:lnTo>
                    <a:lnTo>
                      <a:pt x="484" y="5932"/>
                    </a:lnTo>
                    <a:lnTo>
                      <a:pt x="499" y="5930"/>
                    </a:lnTo>
                    <a:lnTo>
                      <a:pt x="515" y="5929"/>
                    </a:lnTo>
                    <a:lnTo>
                      <a:pt x="532" y="5929"/>
                    </a:lnTo>
                    <a:lnTo>
                      <a:pt x="547" y="5927"/>
                    </a:lnTo>
                    <a:lnTo>
                      <a:pt x="564" y="5925"/>
                    </a:lnTo>
                    <a:lnTo>
                      <a:pt x="580" y="5924"/>
                    </a:lnTo>
                    <a:lnTo>
                      <a:pt x="595" y="5922"/>
                    </a:lnTo>
                    <a:lnTo>
                      <a:pt x="612" y="5920"/>
                    </a:lnTo>
                    <a:lnTo>
                      <a:pt x="629" y="5919"/>
                    </a:lnTo>
                    <a:lnTo>
                      <a:pt x="644" y="5917"/>
                    </a:lnTo>
                    <a:lnTo>
                      <a:pt x="660" y="5914"/>
                    </a:lnTo>
                    <a:lnTo>
                      <a:pt x="675" y="5912"/>
                    </a:lnTo>
                    <a:lnTo>
                      <a:pt x="692" y="5910"/>
                    </a:lnTo>
                    <a:lnTo>
                      <a:pt x="709" y="5907"/>
                    </a:lnTo>
                    <a:lnTo>
                      <a:pt x="724" y="5905"/>
                    </a:lnTo>
                    <a:lnTo>
                      <a:pt x="740" y="5904"/>
                    </a:lnTo>
                    <a:lnTo>
                      <a:pt x="757" y="5900"/>
                    </a:lnTo>
                    <a:lnTo>
                      <a:pt x="772" y="5897"/>
                    </a:lnTo>
                    <a:lnTo>
                      <a:pt x="789" y="5895"/>
                    </a:lnTo>
                    <a:lnTo>
                      <a:pt x="805" y="5892"/>
                    </a:lnTo>
                    <a:lnTo>
                      <a:pt x="820" y="5889"/>
                    </a:lnTo>
                    <a:lnTo>
                      <a:pt x="837" y="5885"/>
                    </a:lnTo>
                    <a:lnTo>
                      <a:pt x="854" y="5884"/>
                    </a:lnTo>
                    <a:lnTo>
                      <a:pt x="869" y="5880"/>
                    </a:lnTo>
                    <a:lnTo>
                      <a:pt x="885" y="5875"/>
                    </a:lnTo>
                    <a:lnTo>
                      <a:pt x="902" y="5872"/>
                    </a:lnTo>
                    <a:lnTo>
                      <a:pt x="917" y="5869"/>
                    </a:lnTo>
                    <a:lnTo>
                      <a:pt x="934" y="5865"/>
                    </a:lnTo>
                    <a:lnTo>
                      <a:pt x="950" y="5860"/>
                    </a:lnTo>
                    <a:lnTo>
                      <a:pt x="965" y="5857"/>
                    </a:lnTo>
                    <a:lnTo>
                      <a:pt x="982" y="5852"/>
                    </a:lnTo>
                    <a:lnTo>
                      <a:pt x="999" y="5847"/>
                    </a:lnTo>
                    <a:lnTo>
                      <a:pt x="1014" y="5842"/>
                    </a:lnTo>
                    <a:lnTo>
                      <a:pt x="1030" y="5839"/>
                    </a:lnTo>
                    <a:lnTo>
                      <a:pt x="1045" y="5832"/>
                    </a:lnTo>
                    <a:lnTo>
                      <a:pt x="1062" y="5827"/>
                    </a:lnTo>
                    <a:lnTo>
                      <a:pt x="1079" y="5822"/>
                    </a:lnTo>
                    <a:lnTo>
                      <a:pt x="1094" y="5817"/>
                    </a:lnTo>
                    <a:lnTo>
                      <a:pt x="1110" y="5810"/>
                    </a:lnTo>
                    <a:lnTo>
                      <a:pt x="1127" y="5804"/>
                    </a:lnTo>
                    <a:lnTo>
                      <a:pt x="1142" y="5799"/>
                    </a:lnTo>
                    <a:lnTo>
                      <a:pt x="1159" y="5792"/>
                    </a:lnTo>
                    <a:lnTo>
                      <a:pt x="1175" y="5785"/>
                    </a:lnTo>
                    <a:lnTo>
                      <a:pt x="1190" y="5779"/>
                    </a:lnTo>
                    <a:lnTo>
                      <a:pt x="1207" y="5770"/>
                    </a:lnTo>
                    <a:lnTo>
                      <a:pt x="1224" y="5764"/>
                    </a:lnTo>
                    <a:lnTo>
                      <a:pt x="1239" y="5755"/>
                    </a:lnTo>
                    <a:lnTo>
                      <a:pt x="1255" y="5747"/>
                    </a:lnTo>
                    <a:lnTo>
                      <a:pt x="1272" y="5739"/>
                    </a:lnTo>
                    <a:lnTo>
                      <a:pt x="1287" y="5730"/>
                    </a:lnTo>
                    <a:lnTo>
                      <a:pt x="1304" y="5722"/>
                    </a:lnTo>
                    <a:lnTo>
                      <a:pt x="1320" y="5714"/>
                    </a:lnTo>
                    <a:lnTo>
                      <a:pt x="1335" y="5704"/>
                    </a:lnTo>
                    <a:lnTo>
                      <a:pt x="1352" y="5694"/>
                    </a:lnTo>
                    <a:lnTo>
                      <a:pt x="1367" y="5684"/>
                    </a:lnTo>
                    <a:lnTo>
                      <a:pt x="1384" y="5674"/>
                    </a:lnTo>
                    <a:lnTo>
                      <a:pt x="1400" y="5664"/>
                    </a:lnTo>
                    <a:lnTo>
                      <a:pt x="1415" y="5652"/>
                    </a:lnTo>
                    <a:lnTo>
                      <a:pt x="1432" y="5640"/>
                    </a:lnTo>
                    <a:lnTo>
                      <a:pt x="1449" y="5629"/>
                    </a:lnTo>
                    <a:lnTo>
                      <a:pt x="1464" y="5617"/>
                    </a:lnTo>
                    <a:lnTo>
                      <a:pt x="1480" y="5605"/>
                    </a:lnTo>
                    <a:lnTo>
                      <a:pt x="1497" y="5592"/>
                    </a:lnTo>
                    <a:lnTo>
                      <a:pt x="1512" y="5579"/>
                    </a:lnTo>
                    <a:lnTo>
                      <a:pt x="1529" y="5565"/>
                    </a:lnTo>
                    <a:lnTo>
                      <a:pt x="1545" y="5552"/>
                    </a:lnTo>
                    <a:lnTo>
                      <a:pt x="1560" y="5539"/>
                    </a:lnTo>
                    <a:lnTo>
                      <a:pt x="1577" y="5524"/>
                    </a:lnTo>
                    <a:lnTo>
                      <a:pt x="1594" y="5509"/>
                    </a:lnTo>
                    <a:lnTo>
                      <a:pt x="1609" y="5494"/>
                    </a:lnTo>
                    <a:lnTo>
                      <a:pt x="1625" y="5477"/>
                    </a:lnTo>
                    <a:lnTo>
                      <a:pt x="1642" y="5460"/>
                    </a:lnTo>
                    <a:lnTo>
                      <a:pt x="1657" y="5444"/>
                    </a:lnTo>
                    <a:lnTo>
                      <a:pt x="1674" y="5427"/>
                    </a:lnTo>
                    <a:lnTo>
                      <a:pt x="1689" y="5409"/>
                    </a:lnTo>
                    <a:lnTo>
                      <a:pt x="1705" y="5392"/>
                    </a:lnTo>
                    <a:lnTo>
                      <a:pt x="1722" y="5372"/>
                    </a:lnTo>
                    <a:lnTo>
                      <a:pt x="1737" y="5354"/>
                    </a:lnTo>
                    <a:lnTo>
                      <a:pt x="1754" y="5334"/>
                    </a:lnTo>
                    <a:lnTo>
                      <a:pt x="1770" y="5314"/>
                    </a:lnTo>
                    <a:lnTo>
                      <a:pt x="1785" y="5294"/>
                    </a:lnTo>
                    <a:lnTo>
                      <a:pt x="1802" y="5272"/>
                    </a:lnTo>
                    <a:lnTo>
                      <a:pt x="1819" y="5252"/>
                    </a:lnTo>
                    <a:lnTo>
                      <a:pt x="1834" y="5229"/>
                    </a:lnTo>
                    <a:lnTo>
                      <a:pt x="1850" y="5207"/>
                    </a:lnTo>
                    <a:lnTo>
                      <a:pt x="1867" y="5184"/>
                    </a:lnTo>
                    <a:lnTo>
                      <a:pt x="1882" y="5160"/>
                    </a:lnTo>
                    <a:lnTo>
                      <a:pt x="1899" y="5135"/>
                    </a:lnTo>
                    <a:lnTo>
                      <a:pt x="1915" y="5112"/>
                    </a:lnTo>
                    <a:lnTo>
                      <a:pt x="1930" y="5085"/>
                    </a:lnTo>
                    <a:lnTo>
                      <a:pt x="1947" y="5060"/>
                    </a:lnTo>
                    <a:lnTo>
                      <a:pt x="1964" y="5034"/>
                    </a:lnTo>
                    <a:lnTo>
                      <a:pt x="1979" y="5007"/>
                    </a:lnTo>
                    <a:lnTo>
                      <a:pt x="1995" y="4980"/>
                    </a:lnTo>
                    <a:lnTo>
                      <a:pt x="2012" y="4952"/>
                    </a:lnTo>
                    <a:lnTo>
                      <a:pt x="2027" y="4924"/>
                    </a:lnTo>
                    <a:lnTo>
                      <a:pt x="2044" y="4894"/>
                    </a:lnTo>
                    <a:lnTo>
                      <a:pt x="2059" y="4864"/>
                    </a:lnTo>
                    <a:lnTo>
                      <a:pt x="2075" y="4834"/>
                    </a:lnTo>
                    <a:lnTo>
                      <a:pt x="2092" y="4804"/>
                    </a:lnTo>
                    <a:lnTo>
                      <a:pt x="2107" y="4772"/>
                    </a:lnTo>
                    <a:lnTo>
                      <a:pt x="2124" y="4739"/>
                    </a:lnTo>
                    <a:lnTo>
                      <a:pt x="2140" y="4707"/>
                    </a:lnTo>
                    <a:lnTo>
                      <a:pt x="2155" y="4674"/>
                    </a:lnTo>
                    <a:lnTo>
                      <a:pt x="2172" y="4640"/>
                    </a:lnTo>
                    <a:lnTo>
                      <a:pt x="2189" y="4605"/>
                    </a:lnTo>
                    <a:lnTo>
                      <a:pt x="2204" y="4570"/>
                    </a:lnTo>
                    <a:lnTo>
                      <a:pt x="2220" y="4535"/>
                    </a:lnTo>
                    <a:lnTo>
                      <a:pt x="2237" y="4499"/>
                    </a:lnTo>
                    <a:lnTo>
                      <a:pt x="2252" y="4462"/>
                    </a:lnTo>
                    <a:lnTo>
                      <a:pt x="2269" y="4424"/>
                    </a:lnTo>
                    <a:lnTo>
                      <a:pt x="2285" y="4387"/>
                    </a:lnTo>
                    <a:lnTo>
                      <a:pt x="2300" y="4347"/>
                    </a:lnTo>
                    <a:lnTo>
                      <a:pt x="2317" y="4309"/>
                    </a:lnTo>
                    <a:lnTo>
                      <a:pt x="2334" y="4269"/>
                    </a:lnTo>
                    <a:lnTo>
                      <a:pt x="2349" y="4229"/>
                    </a:lnTo>
                    <a:lnTo>
                      <a:pt x="2365" y="4189"/>
                    </a:lnTo>
                    <a:lnTo>
                      <a:pt x="2380" y="4147"/>
                    </a:lnTo>
                    <a:lnTo>
                      <a:pt x="2397" y="4105"/>
                    </a:lnTo>
                    <a:lnTo>
                      <a:pt x="2414" y="4062"/>
                    </a:lnTo>
                    <a:lnTo>
                      <a:pt x="2429" y="4019"/>
                    </a:lnTo>
                    <a:lnTo>
                      <a:pt x="2445" y="3975"/>
                    </a:lnTo>
                    <a:lnTo>
                      <a:pt x="2462" y="3932"/>
                    </a:lnTo>
                    <a:lnTo>
                      <a:pt x="2477" y="3887"/>
                    </a:lnTo>
                    <a:lnTo>
                      <a:pt x="2494" y="3842"/>
                    </a:lnTo>
                    <a:lnTo>
                      <a:pt x="2510" y="3795"/>
                    </a:lnTo>
                    <a:lnTo>
                      <a:pt x="2525" y="3750"/>
                    </a:lnTo>
                    <a:lnTo>
                      <a:pt x="2542" y="3704"/>
                    </a:lnTo>
                    <a:lnTo>
                      <a:pt x="2559" y="3655"/>
                    </a:lnTo>
                    <a:lnTo>
                      <a:pt x="2574" y="3609"/>
                    </a:lnTo>
                    <a:lnTo>
                      <a:pt x="2590" y="3560"/>
                    </a:lnTo>
                    <a:lnTo>
                      <a:pt x="2607" y="3512"/>
                    </a:lnTo>
                    <a:lnTo>
                      <a:pt x="2622" y="3464"/>
                    </a:lnTo>
                    <a:lnTo>
                      <a:pt x="2639" y="3414"/>
                    </a:lnTo>
                    <a:lnTo>
                      <a:pt x="2655" y="3364"/>
                    </a:lnTo>
                    <a:lnTo>
                      <a:pt x="2670" y="3314"/>
                    </a:lnTo>
                    <a:lnTo>
                      <a:pt x="2687" y="3264"/>
                    </a:lnTo>
                    <a:lnTo>
                      <a:pt x="2702" y="3214"/>
                    </a:lnTo>
                    <a:lnTo>
                      <a:pt x="2719" y="3162"/>
                    </a:lnTo>
                    <a:lnTo>
                      <a:pt x="2735" y="3110"/>
                    </a:lnTo>
                    <a:lnTo>
                      <a:pt x="2750" y="3059"/>
                    </a:lnTo>
                    <a:lnTo>
                      <a:pt x="2767" y="3007"/>
                    </a:lnTo>
                    <a:lnTo>
                      <a:pt x="2784" y="2954"/>
                    </a:lnTo>
                    <a:lnTo>
                      <a:pt x="2799" y="2902"/>
                    </a:lnTo>
                    <a:lnTo>
                      <a:pt x="2816" y="2849"/>
                    </a:lnTo>
                    <a:lnTo>
                      <a:pt x="2832" y="2795"/>
                    </a:lnTo>
                    <a:lnTo>
                      <a:pt x="2847" y="2744"/>
                    </a:lnTo>
                    <a:lnTo>
                      <a:pt x="2864" y="2690"/>
                    </a:lnTo>
                    <a:lnTo>
                      <a:pt x="2881" y="2637"/>
                    </a:lnTo>
                    <a:lnTo>
                      <a:pt x="2896" y="2582"/>
                    </a:lnTo>
                    <a:lnTo>
                      <a:pt x="2912" y="2529"/>
                    </a:lnTo>
                    <a:lnTo>
                      <a:pt x="2929" y="2475"/>
                    </a:lnTo>
                    <a:lnTo>
                      <a:pt x="2944" y="2422"/>
                    </a:lnTo>
                    <a:lnTo>
                      <a:pt x="2961" y="2367"/>
                    </a:lnTo>
                    <a:lnTo>
                      <a:pt x="2977" y="2314"/>
                    </a:lnTo>
                    <a:lnTo>
                      <a:pt x="2992" y="2260"/>
                    </a:lnTo>
                    <a:lnTo>
                      <a:pt x="3009" y="2205"/>
                    </a:lnTo>
                    <a:lnTo>
                      <a:pt x="3026" y="2152"/>
                    </a:lnTo>
                    <a:lnTo>
                      <a:pt x="3041" y="2099"/>
                    </a:lnTo>
                    <a:lnTo>
                      <a:pt x="3057" y="2045"/>
                    </a:lnTo>
                    <a:lnTo>
                      <a:pt x="3072" y="1992"/>
                    </a:lnTo>
                    <a:lnTo>
                      <a:pt x="3089" y="1939"/>
                    </a:lnTo>
                    <a:lnTo>
                      <a:pt x="3106" y="1885"/>
                    </a:lnTo>
                    <a:lnTo>
                      <a:pt x="3121" y="1832"/>
                    </a:lnTo>
                    <a:lnTo>
                      <a:pt x="3137" y="1780"/>
                    </a:lnTo>
                    <a:lnTo>
                      <a:pt x="3154" y="1727"/>
                    </a:lnTo>
                    <a:lnTo>
                      <a:pt x="3169" y="1675"/>
                    </a:lnTo>
                    <a:lnTo>
                      <a:pt x="3186" y="1624"/>
                    </a:lnTo>
                    <a:lnTo>
                      <a:pt x="3202" y="1572"/>
                    </a:lnTo>
                    <a:lnTo>
                      <a:pt x="3217" y="1522"/>
                    </a:lnTo>
                    <a:lnTo>
                      <a:pt x="3234" y="1470"/>
                    </a:lnTo>
                    <a:lnTo>
                      <a:pt x="3251" y="1420"/>
                    </a:lnTo>
                    <a:lnTo>
                      <a:pt x="3266" y="1370"/>
                    </a:lnTo>
                    <a:lnTo>
                      <a:pt x="3282" y="1322"/>
                    </a:lnTo>
                    <a:lnTo>
                      <a:pt x="3299" y="1272"/>
                    </a:lnTo>
                    <a:lnTo>
                      <a:pt x="3314" y="1225"/>
                    </a:lnTo>
                    <a:lnTo>
                      <a:pt x="3331" y="1177"/>
                    </a:lnTo>
                    <a:lnTo>
                      <a:pt x="3347" y="1130"/>
                    </a:lnTo>
                    <a:lnTo>
                      <a:pt x="3362" y="1084"/>
                    </a:lnTo>
                    <a:lnTo>
                      <a:pt x="3379" y="1039"/>
                    </a:lnTo>
                    <a:lnTo>
                      <a:pt x="3394" y="994"/>
                    </a:lnTo>
                    <a:lnTo>
                      <a:pt x="3411" y="949"/>
                    </a:lnTo>
                    <a:lnTo>
                      <a:pt x="3427" y="905"/>
                    </a:lnTo>
                    <a:lnTo>
                      <a:pt x="3442" y="862"/>
                    </a:lnTo>
                    <a:lnTo>
                      <a:pt x="3459" y="820"/>
                    </a:lnTo>
                    <a:lnTo>
                      <a:pt x="3476" y="779"/>
                    </a:lnTo>
                    <a:lnTo>
                      <a:pt x="3491" y="739"/>
                    </a:lnTo>
                    <a:lnTo>
                      <a:pt x="3507" y="699"/>
                    </a:lnTo>
                    <a:lnTo>
                      <a:pt x="3524" y="660"/>
                    </a:lnTo>
                    <a:lnTo>
                      <a:pt x="3539" y="622"/>
                    </a:lnTo>
                    <a:lnTo>
                      <a:pt x="3556" y="585"/>
                    </a:lnTo>
                    <a:lnTo>
                      <a:pt x="3572" y="549"/>
                    </a:lnTo>
                    <a:lnTo>
                      <a:pt x="3587" y="514"/>
                    </a:lnTo>
                    <a:lnTo>
                      <a:pt x="3604" y="480"/>
                    </a:lnTo>
                    <a:lnTo>
                      <a:pt x="3621" y="447"/>
                    </a:lnTo>
                    <a:lnTo>
                      <a:pt x="3636" y="415"/>
                    </a:lnTo>
                    <a:lnTo>
                      <a:pt x="3652" y="385"/>
                    </a:lnTo>
                    <a:lnTo>
                      <a:pt x="3669" y="355"/>
                    </a:lnTo>
                    <a:lnTo>
                      <a:pt x="3684" y="325"/>
                    </a:lnTo>
                    <a:lnTo>
                      <a:pt x="3701" y="299"/>
                    </a:lnTo>
                    <a:lnTo>
                      <a:pt x="3716" y="272"/>
                    </a:lnTo>
                    <a:lnTo>
                      <a:pt x="3732" y="247"/>
                    </a:lnTo>
                    <a:lnTo>
                      <a:pt x="3749" y="222"/>
                    </a:lnTo>
                    <a:lnTo>
                      <a:pt x="3764" y="199"/>
                    </a:lnTo>
                    <a:lnTo>
                      <a:pt x="3781" y="177"/>
                    </a:lnTo>
                    <a:lnTo>
                      <a:pt x="3797" y="157"/>
                    </a:lnTo>
                    <a:lnTo>
                      <a:pt x="3812" y="137"/>
                    </a:lnTo>
                    <a:lnTo>
                      <a:pt x="3829" y="119"/>
                    </a:lnTo>
                    <a:lnTo>
                      <a:pt x="3846" y="102"/>
                    </a:lnTo>
                    <a:lnTo>
                      <a:pt x="3861" y="87"/>
                    </a:lnTo>
                    <a:lnTo>
                      <a:pt x="3877" y="72"/>
                    </a:lnTo>
                    <a:lnTo>
                      <a:pt x="3894" y="59"/>
                    </a:lnTo>
                    <a:lnTo>
                      <a:pt x="3909" y="47"/>
                    </a:lnTo>
                    <a:lnTo>
                      <a:pt x="3926" y="37"/>
                    </a:lnTo>
                    <a:lnTo>
                      <a:pt x="3942" y="29"/>
                    </a:lnTo>
                    <a:lnTo>
                      <a:pt x="3957" y="20"/>
                    </a:lnTo>
                    <a:lnTo>
                      <a:pt x="3974" y="14"/>
                    </a:lnTo>
                    <a:lnTo>
                      <a:pt x="3991" y="9"/>
                    </a:lnTo>
                    <a:lnTo>
                      <a:pt x="4006" y="4"/>
                    </a:lnTo>
                    <a:lnTo>
                      <a:pt x="4022" y="2"/>
                    </a:lnTo>
                    <a:lnTo>
                      <a:pt x="4039" y="0"/>
                    </a:lnTo>
                    <a:lnTo>
                      <a:pt x="4054" y="0"/>
                    </a:lnTo>
                    <a:lnTo>
                      <a:pt x="4071" y="2"/>
                    </a:lnTo>
                    <a:lnTo>
                      <a:pt x="4086" y="4"/>
                    </a:lnTo>
                    <a:lnTo>
                      <a:pt x="4102" y="9"/>
                    </a:lnTo>
                    <a:lnTo>
                      <a:pt x="4119" y="14"/>
                    </a:lnTo>
                    <a:lnTo>
                      <a:pt x="4134" y="20"/>
                    </a:lnTo>
                    <a:lnTo>
                      <a:pt x="4151" y="29"/>
                    </a:lnTo>
                    <a:lnTo>
                      <a:pt x="4167" y="37"/>
                    </a:lnTo>
                    <a:lnTo>
                      <a:pt x="4182" y="47"/>
                    </a:lnTo>
                    <a:lnTo>
                      <a:pt x="4199" y="59"/>
                    </a:lnTo>
                    <a:lnTo>
                      <a:pt x="4216" y="72"/>
                    </a:lnTo>
                    <a:lnTo>
                      <a:pt x="4231" y="87"/>
                    </a:lnTo>
                    <a:lnTo>
                      <a:pt x="4247" y="102"/>
                    </a:lnTo>
                    <a:lnTo>
                      <a:pt x="4264" y="119"/>
                    </a:lnTo>
                    <a:lnTo>
                      <a:pt x="4279" y="137"/>
                    </a:lnTo>
                    <a:lnTo>
                      <a:pt x="4296" y="157"/>
                    </a:lnTo>
                    <a:lnTo>
                      <a:pt x="4312" y="177"/>
                    </a:lnTo>
                    <a:lnTo>
                      <a:pt x="4327" y="199"/>
                    </a:lnTo>
                    <a:lnTo>
                      <a:pt x="4344" y="222"/>
                    </a:lnTo>
                    <a:lnTo>
                      <a:pt x="4361" y="247"/>
                    </a:lnTo>
                    <a:lnTo>
                      <a:pt x="4376" y="272"/>
                    </a:lnTo>
                    <a:lnTo>
                      <a:pt x="4392" y="299"/>
                    </a:lnTo>
                    <a:lnTo>
                      <a:pt x="4407" y="325"/>
                    </a:lnTo>
                    <a:lnTo>
                      <a:pt x="4424" y="355"/>
                    </a:lnTo>
                    <a:lnTo>
                      <a:pt x="4441" y="385"/>
                    </a:lnTo>
                    <a:lnTo>
                      <a:pt x="4456" y="415"/>
                    </a:lnTo>
                    <a:lnTo>
                      <a:pt x="4472" y="447"/>
                    </a:lnTo>
                    <a:lnTo>
                      <a:pt x="4489" y="480"/>
                    </a:lnTo>
                    <a:lnTo>
                      <a:pt x="4504" y="514"/>
                    </a:lnTo>
                    <a:lnTo>
                      <a:pt x="4521" y="549"/>
                    </a:lnTo>
                    <a:lnTo>
                      <a:pt x="4537" y="585"/>
                    </a:lnTo>
                    <a:lnTo>
                      <a:pt x="4552" y="622"/>
                    </a:lnTo>
                    <a:lnTo>
                      <a:pt x="4569" y="660"/>
                    </a:lnTo>
                    <a:lnTo>
                      <a:pt x="4586" y="699"/>
                    </a:lnTo>
                    <a:lnTo>
                      <a:pt x="4601" y="739"/>
                    </a:lnTo>
                    <a:lnTo>
                      <a:pt x="4617" y="779"/>
                    </a:lnTo>
                    <a:lnTo>
                      <a:pt x="4634" y="820"/>
                    </a:lnTo>
                    <a:lnTo>
                      <a:pt x="4649" y="862"/>
                    </a:lnTo>
                    <a:lnTo>
                      <a:pt x="4666" y="905"/>
                    </a:lnTo>
                    <a:lnTo>
                      <a:pt x="4682" y="949"/>
                    </a:lnTo>
                    <a:lnTo>
                      <a:pt x="4697" y="994"/>
                    </a:lnTo>
                    <a:lnTo>
                      <a:pt x="4714" y="1039"/>
                    </a:lnTo>
                    <a:lnTo>
                      <a:pt x="4729" y="1084"/>
                    </a:lnTo>
                    <a:lnTo>
                      <a:pt x="4746" y="1130"/>
                    </a:lnTo>
                    <a:lnTo>
                      <a:pt x="4762" y="1177"/>
                    </a:lnTo>
                    <a:lnTo>
                      <a:pt x="4777" y="1225"/>
                    </a:lnTo>
                    <a:lnTo>
                      <a:pt x="4794" y="1272"/>
                    </a:lnTo>
                    <a:lnTo>
                      <a:pt x="4811" y="1322"/>
                    </a:lnTo>
                    <a:lnTo>
                      <a:pt x="4826" y="1370"/>
                    </a:lnTo>
                    <a:lnTo>
                      <a:pt x="4842" y="1420"/>
                    </a:lnTo>
                    <a:lnTo>
                      <a:pt x="4859" y="1470"/>
                    </a:lnTo>
                    <a:lnTo>
                      <a:pt x="4874" y="1522"/>
                    </a:lnTo>
                    <a:lnTo>
                      <a:pt x="4891" y="1572"/>
                    </a:lnTo>
                    <a:lnTo>
                      <a:pt x="4907" y="1624"/>
                    </a:lnTo>
                    <a:lnTo>
                      <a:pt x="4922" y="1675"/>
                    </a:lnTo>
                    <a:lnTo>
                      <a:pt x="4939" y="1727"/>
                    </a:lnTo>
                    <a:lnTo>
                      <a:pt x="4956" y="1780"/>
                    </a:lnTo>
                    <a:lnTo>
                      <a:pt x="4971" y="1832"/>
                    </a:lnTo>
                    <a:lnTo>
                      <a:pt x="4987" y="1885"/>
                    </a:lnTo>
                    <a:lnTo>
                      <a:pt x="5004" y="1939"/>
                    </a:lnTo>
                    <a:lnTo>
                      <a:pt x="5019" y="1992"/>
                    </a:lnTo>
                    <a:lnTo>
                      <a:pt x="5036" y="2045"/>
                    </a:lnTo>
                    <a:lnTo>
                      <a:pt x="5052" y="2099"/>
                    </a:lnTo>
                    <a:lnTo>
                      <a:pt x="5067" y="2152"/>
                    </a:lnTo>
                    <a:lnTo>
                      <a:pt x="5084" y="2205"/>
                    </a:lnTo>
                    <a:lnTo>
                      <a:pt x="5099" y="2260"/>
                    </a:lnTo>
                    <a:lnTo>
                      <a:pt x="5116" y="2314"/>
                    </a:lnTo>
                    <a:lnTo>
                      <a:pt x="5132" y="2367"/>
                    </a:lnTo>
                    <a:lnTo>
                      <a:pt x="5147" y="2422"/>
                    </a:lnTo>
                    <a:lnTo>
                      <a:pt x="5164" y="2475"/>
                    </a:lnTo>
                    <a:lnTo>
                      <a:pt x="5181" y="2529"/>
                    </a:lnTo>
                    <a:lnTo>
                      <a:pt x="5196" y="2582"/>
                    </a:lnTo>
                    <a:lnTo>
                      <a:pt x="5212" y="2637"/>
                    </a:lnTo>
                    <a:lnTo>
                      <a:pt x="5229" y="2690"/>
                    </a:lnTo>
                    <a:lnTo>
                      <a:pt x="5244" y="2744"/>
                    </a:lnTo>
                    <a:lnTo>
                      <a:pt x="5261" y="2795"/>
                    </a:lnTo>
                    <a:lnTo>
                      <a:pt x="5277" y="2849"/>
                    </a:lnTo>
                    <a:lnTo>
                      <a:pt x="5292" y="2902"/>
                    </a:lnTo>
                    <a:lnTo>
                      <a:pt x="5309" y="2954"/>
                    </a:lnTo>
                    <a:lnTo>
                      <a:pt x="5326" y="3007"/>
                    </a:lnTo>
                    <a:lnTo>
                      <a:pt x="5341" y="3059"/>
                    </a:lnTo>
                    <a:lnTo>
                      <a:pt x="5357" y="3110"/>
                    </a:lnTo>
                    <a:lnTo>
                      <a:pt x="5374" y="3162"/>
                    </a:lnTo>
                    <a:lnTo>
                      <a:pt x="5389" y="3214"/>
                    </a:lnTo>
                    <a:lnTo>
                      <a:pt x="5406" y="3264"/>
                    </a:lnTo>
                    <a:lnTo>
                      <a:pt x="5421" y="3314"/>
                    </a:lnTo>
                    <a:lnTo>
                      <a:pt x="5437" y="3364"/>
                    </a:lnTo>
                    <a:lnTo>
                      <a:pt x="5454" y="3414"/>
                    </a:lnTo>
                    <a:lnTo>
                      <a:pt x="5469" y="3464"/>
                    </a:lnTo>
                    <a:lnTo>
                      <a:pt x="5486" y="3512"/>
                    </a:lnTo>
                    <a:lnTo>
                      <a:pt x="5503" y="3560"/>
                    </a:lnTo>
                    <a:lnTo>
                      <a:pt x="5518" y="3609"/>
                    </a:lnTo>
                    <a:lnTo>
                      <a:pt x="5534" y="3655"/>
                    </a:lnTo>
                    <a:lnTo>
                      <a:pt x="5551" y="3704"/>
                    </a:lnTo>
                    <a:lnTo>
                      <a:pt x="5566" y="3750"/>
                    </a:lnTo>
                    <a:lnTo>
                      <a:pt x="5583" y="3795"/>
                    </a:lnTo>
                    <a:lnTo>
                      <a:pt x="5599" y="3842"/>
                    </a:lnTo>
                    <a:lnTo>
                      <a:pt x="5614" y="3887"/>
                    </a:lnTo>
                    <a:lnTo>
                      <a:pt x="5631" y="3932"/>
                    </a:lnTo>
                    <a:lnTo>
                      <a:pt x="5648" y="3975"/>
                    </a:lnTo>
                    <a:lnTo>
                      <a:pt x="5663" y="4019"/>
                    </a:lnTo>
                    <a:lnTo>
                      <a:pt x="5679" y="4062"/>
                    </a:lnTo>
                    <a:lnTo>
                      <a:pt x="5696" y="4105"/>
                    </a:lnTo>
                    <a:lnTo>
                      <a:pt x="5711" y="4147"/>
                    </a:lnTo>
                    <a:lnTo>
                      <a:pt x="5728" y="4189"/>
                    </a:lnTo>
                    <a:lnTo>
                      <a:pt x="5743" y="4229"/>
                    </a:lnTo>
                    <a:lnTo>
                      <a:pt x="5759" y="4269"/>
                    </a:lnTo>
                    <a:lnTo>
                      <a:pt x="5776" y="4309"/>
                    </a:lnTo>
                    <a:lnTo>
                      <a:pt x="5791" y="4347"/>
                    </a:lnTo>
                    <a:lnTo>
                      <a:pt x="5808" y="4387"/>
                    </a:lnTo>
                    <a:lnTo>
                      <a:pt x="5824" y="4424"/>
                    </a:lnTo>
                    <a:lnTo>
                      <a:pt x="5839" y="4462"/>
                    </a:lnTo>
                    <a:lnTo>
                      <a:pt x="5856" y="4499"/>
                    </a:lnTo>
                    <a:lnTo>
                      <a:pt x="5873" y="4535"/>
                    </a:lnTo>
                    <a:lnTo>
                      <a:pt x="5888" y="4570"/>
                    </a:lnTo>
                    <a:lnTo>
                      <a:pt x="5904" y="4605"/>
                    </a:lnTo>
                    <a:lnTo>
                      <a:pt x="5921" y="4640"/>
                    </a:lnTo>
                    <a:lnTo>
                      <a:pt x="5936" y="4674"/>
                    </a:lnTo>
                    <a:lnTo>
                      <a:pt x="5953" y="4707"/>
                    </a:lnTo>
                    <a:lnTo>
                      <a:pt x="5969" y="4739"/>
                    </a:lnTo>
                    <a:lnTo>
                      <a:pt x="5984" y="4772"/>
                    </a:lnTo>
                    <a:lnTo>
                      <a:pt x="6001" y="4804"/>
                    </a:lnTo>
                    <a:lnTo>
                      <a:pt x="6018" y="4834"/>
                    </a:lnTo>
                    <a:lnTo>
                      <a:pt x="6033" y="4864"/>
                    </a:lnTo>
                    <a:lnTo>
                      <a:pt x="6049" y="4894"/>
                    </a:lnTo>
                    <a:lnTo>
                      <a:pt x="6066" y="4924"/>
                    </a:lnTo>
                    <a:lnTo>
                      <a:pt x="6081" y="4952"/>
                    </a:lnTo>
                    <a:lnTo>
                      <a:pt x="6098" y="4980"/>
                    </a:lnTo>
                    <a:lnTo>
                      <a:pt x="6113" y="5007"/>
                    </a:lnTo>
                    <a:lnTo>
                      <a:pt x="6129" y="5034"/>
                    </a:lnTo>
                    <a:lnTo>
                      <a:pt x="6146" y="5060"/>
                    </a:lnTo>
                    <a:lnTo>
                      <a:pt x="6161" y="5085"/>
                    </a:lnTo>
                    <a:lnTo>
                      <a:pt x="6178" y="5112"/>
                    </a:lnTo>
                    <a:lnTo>
                      <a:pt x="6194" y="5135"/>
                    </a:lnTo>
                    <a:lnTo>
                      <a:pt x="6209" y="5160"/>
                    </a:lnTo>
                    <a:lnTo>
                      <a:pt x="6226" y="5184"/>
                    </a:lnTo>
                    <a:lnTo>
                      <a:pt x="6243" y="5207"/>
                    </a:lnTo>
                    <a:lnTo>
                      <a:pt x="6258" y="5229"/>
                    </a:lnTo>
                    <a:lnTo>
                      <a:pt x="6274" y="5252"/>
                    </a:lnTo>
                    <a:lnTo>
                      <a:pt x="6291" y="5272"/>
                    </a:lnTo>
                    <a:lnTo>
                      <a:pt x="6306" y="5294"/>
                    </a:lnTo>
                    <a:lnTo>
                      <a:pt x="6323" y="5314"/>
                    </a:lnTo>
                    <a:lnTo>
                      <a:pt x="6339" y="5334"/>
                    </a:lnTo>
                    <a:lnTo>
                      <a:pt x="6354" y="5354"/>
                    </a:lnTo>
                    <a:lnTo>
                      <a:pt x="6371" y="5372"/>
                    </a:lnTo>
                    <a:lnTo>
                      <a:pt x="6388" y="5392"/>
                    </a:lnTo>
                    <a:lnTo>
                      <a:pt x="6403" y="5409"/>
                    </a:lnTo>
                    <a:lnTo>
                      <a:pt x="6419" y="5427"/>
                    </a:lnTo>
                    <a:lnTo>
                      <a:pt x="6434" y="5444"/>
                    </a:lnTo>
                    <a:lnTo>
                      <a:pt x="6451" y="5460"/>
                    </a:lnTo>
                    <a:lnTo>
                      <a:pt x="6468" y="5477"/>
                    </a:lnTo>
                    <a:lnTo>
                      <a:pt x="6483" y="5494"/>
                    </a:lnTo>
                    <a:lnTo>
                      <a:pt x="6499" y="5509"/>
                    </a:lnTo>
                    <a:lnTo>
                      <a:pt x="6516" y="5524"/>
                    </a:lnTo>
                    <a:lnTo>
                      <a:pt x="6531" y="5539"/>
                    </a:lnTo>
                    <a:lnTo>
                      <a:pt x="6548" y="5552"/>
                    </a:lnTo>
                    <a:lnTo>
                      <a:pt x="6564" y="5565"/>
                    </a:lnTo>
                    <a:lnTo>
                      <a:pt x="6579" y="5579"/>
                    </a:lnTo>
                    <a:lnTo>
                      <a:pt x="6596" y="5592"/>
                    </a:lnTo>
                    <a:lnTo>
                      <a:pt x="6613" y="5605"/>
                    </a:lnTo>
                    <a:lnTo>
                      <a:pt x="6628" y="5617"/>
                    </a:lnTo>
                    <a:lnTo>
                      <a:pt x="6644" y="5629"/>
                    </a:lnTo>
                    <a:lnTo>
                      <a:pt x="6661" y="5640"/>
                    </a:lnTo>
                    <a:lnTo>
                      <a:pt x="6676" y="5652"/>
                    </a:lnTo>
                    <a:lnTo>
                      <a:pt x="6693" y="5664"/>
                    </a:lnTo>
                    <a:lnTo>
                      <a:pt x="6709" y="5674"/>
                    </a:lnTo>
                    <a:lnTo>
                      <a:pt x="6724" y="5684"/>
                    </a:lnTo>
                    <a:lnTo>
                      <a:pt x="6741" y="5694"/>
                    </a:lnTo>
                    <a:lnTo>
                      <a:pt x="6756" y="5704"/>
                    </a:lnTo>
                    <a:lnTo>
                      <a:pt x="6773" y="5714"/>
                    </a:lnTo>
                    <a:lnTo>
                      <a:pt x="6789" y="5722"/>
                    </a:lnTo>
                    <a:lnTo>
                      <a:pt x="6804" y="5730"/>
                    </a:lnTo>
                    <a:lnTo>
                      <a:pt x="6821" y="5739"/>
                    </a:lnTo>
                    <a:lnTo>
                      <a:pt x="6838" y="5747"/>
                    </a:lnTo>
                    <a:lnTo>
                      <a:pt x="6853" y="5755"/>
                    </a:lnTo>
                    <a:lnTo>
                      <a:pt x="6869" y="5764"/>
                    </a:lnTo>
                    <a:lnTo>
                      <a:pt x="6886" y="5770"/>
                    </a:lnTo>
                    <a:lnTo>
                      <a:pt x="6901" y="5779"/>
                    </a:lnTo>
                    <a:lnTo>
                      <a:pt x="6918" y="5785"/>
                    </a:lnTo>
                    <a:lnTo>
                      <a:pt x="6934" y="5792"/>
                    </a:lnTo>
                    <a:lnTo>
                      <a:pt x="6949" y="5799"/>
                    </a:lnTo>
                    <a:lnTo>
                      <a:pt x="6966" y="5804"/>
                    </a:lnTo>
                    <a:lnTo>
                      <a:pt x="6983" y="5810"/>
                    </a:lnTo>
                    <a:lnTo>
                      <a:pt x="6998" y="5817"/>
                    </a:lnTo>
                    <a:lnTo>
                      <a:pt x="7014" y="5822"/>
                    </a:lnTo>
                    <a:lnTo>
                      <a:pt x="7031" y="5827"/>
                    </a:lnTo>
                    <a:lnTo>
                      <a:pt x="7046" y="5832"/>
                    </a:lnTo>
                    <a:lnTo>
                      <a:pt x="7063" y="5839"/>
                    </a:lnTo>
                    <a:lnTo>
                      <a:pt x="7079" y="5842"/>
                    </a:lnTo>
                    <a:lnTo>
                      <a:pt x="7094" y="5847"/>
                    </a:lnTo>
                    <a:lnTo>
                      <a:pt x="7111" y="5852"/>
                    </a:lnTo>
                    <a:lnTo>
                      <a:pt x="7126" y="5857"/>
                    </a:lnTo>
                    <a:lnTo>
                      <a:pt x="7143" y="5860"/>
                    </a:lnTo>
                    <a:lnTo>
                      <a:pt x="7159" y="5865"/>
                    </a:lnTo>
                    <a:lnTo>
                      <a:pt x="7174" y="5869"/>
                    </a:lnTo>
                    <a:lnTo>
                      <a:pt x="7191" y="5872"/>
                    </a:lnTo>
                    <a:lnTo>
                      <a:pt x="7208" y="5875"/>
                    </a:lnTo>
                    <a:lnTo>
                      <a:pt x="7223" y="5880"/>
                    </a:lnTo>
                    <a:lnTo>
                      <a:pt x="7239" y="5884"/>
                    </a:lnTo>
                    <a:lnTo>
                      <a:pt x="7256" y="5885"/>
                    </a:lnTo>
                    <a:lnTo>
                      <a:pt x="7271" y="5889"/>
                    </a:lnTo>
                    <a:lnTo>
                      <a:pt x="7288" y="5892"/>
                    </a:lnTo>
                    <a:lnTo>
                      <a:pt x="7304" y="5895"/>
                    </a:lnTo>
                    <a:lnTo>
                      <a:pt x="7319" y="5897"/>
                    </a:lnTo>
                    <a:lnTo>
                      <a:pt x="7336" y="5900"/>
                    </a:lnTo>
                    <a:lnTo>
                      <a:pt x="7353" y="5904"/>
                    </a:lnTo>
                    <a:lnTo>
                      <a:pt x="7368" y="5905"/>
                    </a:lnTo>
                    <a:lnTo>
                      <a:pt x="7384" y="5907"/>
                    </a:lnTo>
                    <a:lnTo>
                      <a:pt x="7401" y="5910"/>
                    </a:lnTo>
                    <a:lnTo>
                      <a:pt x="7416" y="5912"/>
                    </a:lnTo>
                    <a:lnTo>
                      <a:pt x="7433" y="5914"/>
                    </a:lnTo>
                    <a:lnTo>
                      <a:pt x="7448" y="5917"/>
                    </a:lnTo>
                    <a:lnTo>
                      <a:pt x="7464" y="5919"/>
                    </a:lnTo>
                    <a:lnTo>
                      <a:pt x="7481" y="5920"/>
                    </a:lnTo>
                    <a:lnTo>
                      <a:pt x="7496" y="5922"/>
                    </a:lnTo>
                    <a:lnTo>
                      <a:pt x="7513" y="5924"/>
                    </a:lnTo>
                    <a:lnTo>
                      <a:pt x="7529" y="5925"/>
                    </a:lnTo>
                    <a:lnTo>
                      <a:pt x="7544" y="5927"/>
                    </a:lnTo>
                    <a:lnTo>
                      <a:pt x="7561" y="5929"/>
                    </a:lnTo>
                    <a:lnTo>
                      <a:pt x="7578" y="5929"/>
                    </a:lnTo>
                    <a:lnTo>
                      <a:pt x="7593" y="5930"/>
                    </a:lnTo>
                    <a:lnTo>
                      <a:pt x="7609" y="5932"/>
                    </a:lnTo>
                    <a:lnTo>
                      <a:pt x="7626" y="5934"/>
                    </a:lnTo>
                    <a:lnTo>
                      <a:pt x="7641" y="5934"/>
                    </a:lnTo>
                    <a:lnTo>
                      <a:pt x="7658" y="5935"/>
                    </a:lnTo>
                    <a:lnTo>
                      <a:pt x="7674" y="5937"/>
                    </a:lnTo>
                    <a:lnTo>
                      <a:pt x="7689" y="5937"/>
                    </a:lnTo>
                    <a:lnTo>
                      <a:pt x="7706" y="5939"/>
                    </a:lnTo>
                    <a:lnTo>
                      <a:pt x="7723" y="5940"/>
                    </a:lnTo>
                    <a:lnTo>
                      <a:pt x="7738" y="5940"/>
                    </a:lnTo>
                    <a:lnTo>
                      <a:pt x="7754" y="5942"/>
                    </a:lnTo>
                    <a:lnTo>
                      <a:pt x="7769" y="5942"/>
                    </a:lnTo>
                    <a:lnTo>
                      <a:pt x="7786" y="5944"/>
                    </a:lnTo>
                    <a:lnTo>
                      <a:pt x="7803" y="5944"/>
                    </a:lnTo>
                    <a:lnTo>
                      <a:pt x="7818" y="5944"/>
                    </a:lnTo>
                    <a:lnTo>
                      <a:pt x="7834" y="5945"/>
                    </a:lnTo>
                    <a:lnTo>
                      <a:pt x="7851" y="5945"/>
                    </a:lnTo>
                    <a:lnTo>
                      <a:pt x="7866" y="5947"/>
                    </a:lnTo>
                    <a:lnTo>
                      <a:pt x="7883" y="5947"/>
                    </a:lnTo>
                    <a:lnTo>
                      <a:pt x="7899" y="5947"/>
                    </a:lnTo>
                    <a:lnTo>
                      <a:pt x="7914" y="5949"/>
                    </a:lnTo>
                    <a:lnTo>
                      <a:pt x="7931" y="5949"/>
                    </a:lnTo>
                    <a:lnTo>
                      <a:pt x="7948" y="5949"/>
                    </a:lnTo>
                    <a:lnTo>
                      <a:pt x="7963" y="5949"/>
                    </a:lnTo>
                    <a:lnTo>
                      <a:pt x="7979" y="5950"/>
                    </a:lnTo>
                    <a:lnTo>
                      <a:pt x="7996" y="5950"/>
                    </a:lnTo>
                  </a:path>
                </a:pathLst>
              </a:custGeom>
              <a:solidFill>
                <a:srgbClr val="FFFFFF"/>
              </a:solidFill>
              <a:ln w="33338">
                <a:solidFill>
                  <a:schemeClr val="tx1"/>
                </a:solidFill>
                <a:prstDash val="solid"/>
                <a:round/>
                <a:headEnd/>
                <a:tailEnd/>
              </a:ln>
            </p:spPr>
            <p:txBody>
              <a:bodyPr/>
              <a:lstStyle/>
              <a:p>
                <a:endParaRPr lang="en-GB" dirty="0"/>
              </a:p>
            </p:txBody>
          </p:sp>
          <p:sp>
            <p:nvSpPr>
              <p:cNvPr id="83" name="Line 86"/>
              <p:cNvSpPr>
                <a:spLocks noChangeShapeType="1"/>
              </p:cNvSpPr>
              <p:nvPr/>
            </p:nvSpPr>
            <p:spPr bwMode="auto">
              <a:xfrm>
                <a:off x="4235450" y="1108075"/>
                <a:ext cx="0" cy="4741863"/>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84" name="Ellipse 4"/>
              <p:cNvSpPr/>
              <p:nvPr/>
            </p:nvSpPr>
            <p:spPr>
              <a:xfrm>
                <a:off x="3189288" y="3198813"/>
                <a:ext cx="153987" cy="153987"/>
              </a:xfrm>
              <a:prstGeom prst="ellipse">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85" name="Ellipse 128"/>
              <p:cNvSpPr/>
              <p:nvPr/>
            </p:nvSpPr>
            <p:spPr>
              <a:xfrm>
                <a:off x="5110163" y="3198813"/>
                <a:ext cx="152400" cy="153987"/>
              </a:xfrm>
              <a:prstGeom prst="ellipse">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86" name="Rechteck 5"/>
              <p:cNvSpPr/>
              <p:nvPr/>
            </p:nvSpPr>
            <p:spPr>
              <a:xfrm>
                <a:off x="4111625" y="3275013"/>
                <a:ext cx="268288" cy="25733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cxnSp>
            <p:nvCxnSpPr>
              <p:cNvPr id="87" name="Gerade Verbindung mit Pfeil 3"/>
              <p:cNvCxnSpPr>
                <a:endCxn id="83" idx="1"/>
              </p:cNvCxnSpPr>
              <p:nvPr/>
            </p:nvCxnSpPr>
            <p:spPr>
              <a:xfrm>
                <a:off x="4225925" y="3275013"/>
                <a:ext cx="9525" cy="2574925"/>
              </a:xfrm>
              <a:prstGeom prst="straightConnector1">
                <a:avLst/>
              </a:prstGeom>
              <a:ln w="381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88" name="Line 79"/>
              <p:cNvSpPr>
                <a:spLocks noChangeShapeType="1"/>
              </p:cNvSpPr>
              <p:nvPr/>
            </p:nvSpPr>
            <p:spPr bwMode="auto">
              <a:xfrm>
                <a:off x="1008062" y="5832846"/>
                <a:ext cx="6435725"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grpSp>
        <p:grpSp>
          <p:nvGrpSpPr>
            <p:cNvPr id="90" name="Group 89"/>
            <p:cNvGrpSpPr>
              <a:grpSpLocks noChangeAspect="1"/>
            </p:cNvGrpSpPr>
            <p:nvPr/>
          </p:nvGrpSpPr>
          <p:grpSpPr>
            <a:xfrm>
              <a:off x="6694903" y="2900762"/>
              <a:ext cx="1865855" cy="1382400"/>
              <a:chOff x="915988" y="1108075"/>
              <a:chExt cx="6537325" cy="4843463"/>
            </a:xfrm>
          </p:grpSpPr>
          <p:sp>
            <p:nvSpPr>
              <p:cNvPr id="91" name="Line 6"/>
              <p:cNvSpPr>
                <a:spLocks noChangeShapeType="1"/>
              </p:cNvSpPr>
              <p:nvPr/>
            </p:nvSpPr>
            <p:spPr bwMode="auto">
              <a:xfrm flipV="1">
                <a:off x="1015471" y="1108075"/>
                <a:ext cx="0" cy="4741863"/>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92" name="Line 7"/>
              <p:cNvSpPr>
                <a:spLocks noChangeShapeType="1"/>
              </p:cNvSpPr>
              <p:nvPr/>
            </p:nvSpPr>
            <p:spPr bwMode="auto">
              <a:xfrm flipH="1">
                <a:off x="915988" y="5849938"/>
                <a:ext cx="101600" cy="0"/>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93" name="Line 25"/>
              <p:cNvSpPr>
                <a:spLocks noChangeShapeType="1"/>
              </p:cNvSpPr>
              <p:nvPr/>
            </p:nvSpPr>
            <p:spPr bwMode="auto">
              <a:xfrm>
                <a:off x="1017588" y="5849938"/>
                <a:ext cx="6435725" cy="0"/>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94" name="Line 26"/>
              <p:cNvSpPr>
                <a:spLocks noChangeShapeType="1"/>
              </p:cNvSpPr>
              <p:nvPr/>
            </p:nvSpPr>
            <p:spPr bwMode="auto">
              <a:xfrm>
                <a:off x="1017588" y="5849938"/>
                <a:ext cx="0" cy="101600"/>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01" name="Line 79"/>
              <p:cNvSpPr>
                <a:spLocks noChangeShapeType="1"/>
              </p:cNvSpPr>
              <p:nvPr/>
            </p:nvSpPr>
            <p:spPr bwMode="auto">
              <a:xfrm>
                <a:off x="1008062" y="5832846"/>
                <a:ext cx="6435725"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grpSp>
        <p:grpSp>
          <p:nvGrpSpPr>
            <p:cNvPr id="102" name="Group 101"/>
            <p:cNvGrpSpPr>
              <a:grpSpLocks noChangeAspect="1"/>
            </p:cNvGrpSpPr>
            <p:nvPr/>
          </p:nvGrpSpPr>
          <p:grpSpPr>
            <a:xfrm>
              <a:off x="6701216" y="5114689"/>
              <a:ext cx="1865855" cy="1382400"/>
              <a:chOff x="915988" y="1108075"/>
              <a:chExt cx="6537325" cy="4843463"/>
            </a:xfrm>
          </p:grpSpPr>
          <p:sp>
            <p:nvSpPr>
              <p:cNvPr id="103" name="Line 6"/>
              <p:cNvSpPr>
                <a:spLocks noChangeShapeType="1"/>
              </p:cNvSpPr>
              <p:nvPr/>
            </p:nvSpPr>
            <p:spPr bwMode="auto">
              <a:xfrm flipV="1">
                <a:off x="1015471" y="1108075"/>
                <a:ext cx="0" cy="4741863"/>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04" name="Line 7"/>
              <p:cNvSpPr>
                <a:spLocks noChangeShapeType="1"/>
              </p:cNvSpPr>
              <p:nvPr/>
            </p:nvSpPr>
            <p:spPr bwMode="auto">
              <a:xfrm flipH="1">
                <a:off x="915988" y="5849938"/>
                <a:ext cx="101600" cy="0"/>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05" name="Line 25"/>
              <p:cNvSpPr>
                <a:spLocks noChangeShapeType="1"/>
              </p:cNvSpPr>
              <p:nvPr/>
            </p:nvSpPr>
            <p:spPr bwMode="auto">
              <a:xfrm>
                <a:off x="1017588" y="5849938"/>
                <a:ext cx="6435725" cy="0"/>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06" name="Line 26"/>
              <p:cNvSpPr>
                <a:spLocks noChangeShapeType="1"/>
              </p:cNvSpPr>
              <p:nvPr/>
            </p:nvSpPr>
            <p:spPr bwMode="auto">
              <a:xfrm>
                <a:off x="1017588" y="5849938"/>
                <a:ext cx="0" cy="101600"/>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07" name="Freeform 80"/>
              <p:cNvSpPr>
                <a:spLocks/>
              </p:cNvSpPr>
              <p:nvPr/>
            </p:nvSpPr>
            <p:spPr bwMode="auto">
              <a:xfrm>
                <a:off x="1030288" y="1122363"/>
                <a:ext cx="6346825" cy="4724400"/>
              </a:xfrm>
              <a:custGeom>
                <a:avLst/>
                <a:gdLst>
                  <a:gd name="T0" fmla="*/ 2147483647 w 7996"/>
                  <a:gd name="T1" fmla="*/ 2147483647 h 5952"/>
                  <a:gd name="T2" fmla="*/ 2147483647 w 7996"/>
                  <a:gd name="T3" fmla="*/ 2147483647 h 5952"/>
                  <a:gd name="T4" fmla="*/ 2147483647 w 7996"/>
                  <a:gd name="T5" fmla="*/ 2147483647 h 5952"/>
                  <a:gd name="T6" fmla="*/ 2147483647 w 7996"/>
                  <a:gd name="T7" fmla="*/ 2147483647 h 5952"/>
                  <a:gd name="T8" fmla="*/ 2147483647 w 7996"/>
                  <a:gd name="T9" fmla="*/ 2147483647 h 5952"/>
                  <a:gd name="T10" fmla="*/ 2147483647 w 7996"/>
                  <a:gd name="T11" fmla="*/ 2147483647 h 5952"/>
                  <a:gd name="T12" fmla="*/ 2147483647 w 7996"/>
                  <a:gd name="T13" fmla="*/ 2147483647 h 5952"/>
                  <a:gd name="T14" fmla="*/ 2147483647 w 7996"/>
                  <a:gd name="T15" fmla="*/ 2147483647 h 5952"/>
                  <a:gd name="T16" fmla="*/ 2147483647 w 7996"/>
                  <a:gd name="T17" fmla="*/ 2147483647 h 5952"/>
                  <a:gd name="T18" fmla="*/ 2147483647 w 7996"/>
                  <a:gd name="T19" fmla="*/ 2147483647 h 5952"/>
                  <a:gd name="T20" fmla="*/ 2147483647 w 7996"/>
                  <a:gd name="T21" fmla="*/ 2147483647 h 5952"/>
                  <a:gd name="T22" fmla="*/ 2147483647 w 7996"/>
                  <a:gd name="T23" fmla="*/ 2147483647 h 5952"/>
                  <a:gd name="T24" fmla="*/ 2147483647 w 7996"/>
                  <a:gd name="T25" fmla="*/ 2147483647 h 5952"/>
                  <a:gd name="T26" fmla="*/ 2147483647 w 7996"/>
                  <a:gd name="T27" fmla="*/ 2147483647 h 5952"/>
                  <a:gd name="T28" fmla="*/ 2147483647 w 7996"/>
                  <a:gd name="T29" fmla="*/ 2147483647 h 5952"/>
                  <a:gd name="T30" fmla="*/ 2147483647 w 7996"/>
                  <a:gd name="T31" fmla="*/ 2147483647 h 5952"/>
                  <a:gd name="T32" fmla="*/ 2147483647 w 7996"/>
                  <a:gd name="T33" fmla="*/ 2147483647 h 5952"/>
                  <a:gd name="T34" fmla="*/ 2147483647 w 7996"/>
                  <a:gd name="T35" fmla="*/ 2147483647 h 5952"/>
                  <a:gd name="T36" fmla="*/ 2147483647 w 7996"/>
                  <a:gd name="T37" fmla="*/ 2147483647 h 5952"/>
                  <a:gd name="T38" fmla="*/ 2147483647 w 7996"/>
                  <a:gd name="T39" fmla="*/ 2147483647 h 5952"/>
                  <a:gd name="T40" fmla="*/ 2147483647 w 7996"/>
                  <a:gd name="T41" fmla="*/ 2147483647 h 5952"/>
                  <a:gd name="T42" fmla="*/ 2147483647 w 7996"/>
                  <a:gd name="T43" fmla="*/ 2147483647 h 5952"/>
                  <a:gd name="T44" fmla="*/ 2147483647 w 7996"/>
                  <a:gd name="T45" fmla="*/ 2147483647 h 5952"/>
                  <a:gd name="T46" fmla="*/ 2147483647 w 7996"/>
                  <a:gd name="T47" fmla="*/ 2147483647 h 5952"/>
                  <a:gd name="T48" fmla="*/ 2147483647 w 7996"/>
                  <a:gd name="T49" fmla="*/ 2147483647 h 5952"/>
                  <a:gd name="T50" fmla="*/ 2147483647 w 7996"/>
                  <a:gd name="T51" fmla="*/ 2147483647 h 5952"/>
                  <a:gd name="T52" fmla="*/ 2147483647 w 7996"/>
                  <a:gd name="T53" fmla="*/ 2147483647 h 5952"/>
                  <a:gd name="T54" fmla="*/ 2147483647 w 7996"/>
                  <a:gd name="T55" fmla="*/ 2147483647 h 5952"/>
                  <a:gd name="T56" fmla="*/ 2147483647 w 7996"/>
                  <a:gd name="T57" fmla="*/ 2147483647 h 5952"/>
                  <a:gd name="T58" fmla="*/ 2147483647 w 7996"/>
                  <a:gd name="T59" fmla="*/ 2147483647 h 5952"/>
                  <a:gd name="T60" fmla="*/ 2147483647 w 7996"/>
                  <a:gd name="T61" fmla="*/ 2147483647 h 5952"/>
                  <a:gd name="T62" fmla="*/ 2147483647 w 7996"/>
                  <a:gd name="T63" fmla="*/ 2147483647 h 5952"/>
                  <a:gd name="T64" fmla="*/ 2147483647 w 7996"/>
                  <a:gd name="T65" fmla="*/ 2147483647 h 5952"/>
                  <a:gd name="T66" fmla="*/ 2147483647 w 7996"/>
                  <a:gd name="T67" fmla="*/ 2147483647 h 5952"/>
                  <a:gd name="T68" fmla="*/ 2147483647 w 7996"/>
                  <a:gd name="T69" fmla="*/ 2147483647 h 5952"/>
                  <a:gd name="T70" fmla="*/ 2147483647 w 7996"/>
                  <a:gd name="T71" fmla="*/ 2147483647 h 5952"/>
                  <a:gd name="T72" fmla="*/ 2147483647 w 7996"/>
                  <a:gd name="T73" fmla="*/ 2147483647 h 5952"/>
                  <a:gd name="T74" fmla="*/ 2147483647 w 7996"/>
                  <a:gd name="T75" fmla="*/ 2147483647 h 5952"/>
                  <a:gd name="T76" fmla="*/ 2147483647 w 7996"/>
                  <a:gd name="T77" fmla="*/ 2147483647 h 5952"/>
                  <a:gd name="T78" fmla="*/ 2147483647 w 7996"/>
                  <a:gd name="T79" fmla="*/ 2147483647 h 5952"/>
                  <a:gd name="T80" fmla="*/ 2147483647 w 7996"/>
                  <a:gd name="T81" fmla="*/ 2147483647 h 5952"/>
                  <a:gd name="T82" fmla="*/ 2147483647 w 7996"/>
                  <a:gd name="T83" fmla="*/ 2147483647 h 5952"/>
                  <a:gd name="T84" fmla="*/ 2147483647 w 7996"/>
                  <a:gd name="T85" fmla="*/ 2147483647 h 5952"/>
                  <a:gd name="T86" fmla="*/ 2147483647 w 7996"/>
                  <a:gd name="T87" fmla="*/ 2147483647 h 5952"/>
                  <a:gd name="T88" fmla="*/ 2147483647 w 7996"/>
                  <a:gd name="T89" fmla="*/ 2147483647 h 5952"/>
                  <a:gd name="T90" fmla="*/ 2147483647 w 7996"/>
                  <a:gd name="T91" fmla="*/ 2147483647 h 5952"/>
                  <a:gd name="T92" fmla="*/ 2147483647 w 7996"/>
                  <a:gd name="T93" fmla="*/ 2147483647 h 5952"/>
                  <a:gd name="T94" fmla="*/ 2147483647 w 7996"/>
                  <a:gd name="T95" fmla="*/ 2147483647 h 5952"/>
                  <a:gd name="T96" fmla="*/ 2147483647 w 7996"/>
                  <a:gd name="T97" fmla="*/ 2147483647 h 5952"/>
                  <a:gd name="T98" fmla="*/ 2147483647 w 7996"/>
                  <a:gd name="T99" fmla="*/ 2147483647 h 5952"/>
                  <a:gd name="T100" fmla="*/ 2147483647 w 7996"/>
                  <a:gd name="T101" fmla="*/ 2147483647 h 5952"/>
                  <a:gd name="T102" fmla="*/ 2147483647 w 7996"/>
                  <a:gd name="T103" fmla="*/ 2147483647 h 5952"/>
                  <a:gd name="T104" fmla="*/ 2147483647 w 7996"/>
                  <a:gd name="T105" fmla="*/ 2147483647 h 5952"/>
                  <a:gd name="T106" fmla="*/ 2147483647 w 7996"/>
                  <a:gd name="T107" fmla="*/ 2147483647 h 5952"/>
                  <a:gd name="T108" fmla="*/ 2147483647 w 7996"/>
                  <a:gd name="T109" fmla="*/ 2147483647 h 5952"/>
                  <a:gd name="T110" fmla="*/ 2147483647 w 7996"/>
                  <a:gd name="T111" fmla="*/ 2147483647 h 5952"/>
                  <a:gd name="T112" fmla="*/ 2147483647 w 7996"/>
                  <a:gd name="T113" fmla="*/ 2147483647 h 5952"/>
                  <a:gd name="T114" fmla="*/ 2147483647 w 7996"/>
                  <a:gd name="T115" fmla="*/ 2147483647 h 5952"/>
                  <a:gd name="T116" fmla="*/ 2147483647 w 7996"/>
                  <a:gd name="T117" fmla="*/ 2147483647 h 5952"/>
                  <a:gd name="T118" fmla="*/ 2147483647 w 7996"/>
                  <a:gd name="T119" fmla="*/ 2147483647 h 5952"/>
                  <a:gd name="T120" fmla="*/ 2147483647 w 7996"/>
                  <a:gd name="T121" fmla="*/ 2147483647 h 5952"/>
                  <a:gd name="T122" fmla="*/ 2147483647 w 7996"/>
                  <a:gd name="T123" fmla="*/ 2147483647 h 595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996"/>
                  <a:gd name="T187" fmla="*/ 0 h 5952"/>
                  <a:gd name="T188" fmla="*/ 7996 w 7996"/>
                  <a:gd name="T189" fmla="*/ 5952 h 595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996" h="5952">
                    <a:moveTo>
                      <a:pt x="0" y="5952"/>
                    </a:moveTo>
                    <a:lnTo>
                      <a:pt x="17" y="5952"/>
                    </a:lnTo>
                    <a:lnTo>
                      <a:pt x="32" y="5952"/>
                    </a:lnTo>
                    <a:lnTo>
                      <a:pt x="48" y="5952"/>
                    </a:lnTo>
                    <a:lnTo>
                      <a:pt x="65" y="5950"/>
                    </a:lnTo>
                    <a:lnTo>
                      <a:pt x="80" y="5950"/>
                    </a:lnTo>
                    <a:lnTo>
                      <a:pt x="97" y="5950"/>
                    </a:lnTo>
                    <a:lnTo>
                      <a:pt x="114" y="5950"/>
                    </a:lnTo>
                    <a:lnTo>
                      <a:pt x="129" y="5949"/>
                    </a:lnTo>
                    <a:lnTo>
                      <a:pt x="145" y="5949"/>
                    </a:lnTo>
                    <a:lnTo>
                      <a:pt x="162" y="5949"/>
                    </a:lnTo>
                    <a:lnTo>
                      <a:pt x="177" y="5949"/>
                    </a:lnTo>
                    <a:lnTo>
                      <a:pt x="194" y="5947"/>
                    </a:lnTo>
                    <a:lnTo>
                      <a:pt x="210" y="5947"/>
                    </a:lnTo>
                    <a:lnTo>
                      <a:pt x="225" y="5947"/>
                    </a:lnTo>
                    <a:lnTo>
                      <a:pt x="242" y="5945"/>
                    </a:lnTo>
                    <a:lnTo>
                      <a:pt x="259" y="5945"/>
                    </a:lnTo>
                    <a:lnTo>
                      <a:pt x="274" y="5944"/>
                    </a:lnTo>
                    <a:lnTo>
                      <a:pt x="290" y="5944"/>
                    </a:lnTo>
                    <a:lnTo>
                      <a:pt x="307" y="5944"/>
                    </a:lnTo>
                    <a:lnTo>
                      <a:pt x="322" y="5942"/>
                    </a:lnTo>
                    <a:lnTo>
                      <a:pt x="339" y="5942"/>
                    </a:lnTo>
                    <a:lnTo>
                      <a:pt x="354" y="5940"/>
                    </a:lnTo>
                    <a:lnTo>
                      <a:pt x="370" y="5940"/>
                    </a:lnTo>
                    <a:lnTo>
                      <a:pt x="387" y="5939"/>
                    </a:lnTo>
                    <a:lnTo>
                      <a:pt x="402" y="5937"/>
                    </a:lnTo>
                    <a:lnTo>
                      <a:pt x="419" y="5937"/>
                    </a:lnTo>
                    <a:lnTo>
                      <a:pt x="435" y="5935"/>
                    </a:lnTo>
                    <a:lnTo>
                      <a:pt x="450" y="5934"/>
                    </a:lnTo>
                    <a:lnTo>
                      <a:pt x="467" y="5934"/>
                    </a:lnTo>
                    <a:lnTo>
                      <a:pt x="484" y="5932"/>
                    </a:lnTo>
                    <a:lnTo>
                      <a:pt x="499" y="5930"/>
                    </a:lnTo>
                    <a:lnTo>
                      <a:pt x="515" y="5929"/>
                    </a:lnTo>
                    <a:lnTo>
                      <a:pt x="532" y="5929"/>
                    </a:lnTo>
                    <a:lnTo>
                      <a:pt x="547" y="5927"/>
                    </a:lnTo>
                    <a:lnTo>
                      <a:pt x="564" y="5925"/>
                    </a:lnTo>
                    <a:lnTo>
                      <a:pt x="580" y="5924"/>
                    </a:lnTo>
                    <a:lnTo>
                      <a:pt x="595" y="5922"/>
                    </a:lnTo>
                    <a:lnTo>
                      <a:pt x="612" y="5920"/>
                    </a:lnTo>
                    <a:lnTo>
                      <a:pt x="629" y="5919"/>
                    </a:lnTo>
                    <a:lnTo>
                      <a:pt x="644" y="5917"/>
                    </a:lnTo>
                    <a:lnTo>
                      <a:pt x="660" y="5914"/>
                    </a:lnTo>
                    <a:lnTo>
                      <a:pt x="675" y="5912"/>
                    </a:lnTo>
                    <a:lnTo>
                      <a:pt x="692" y="5910"/>
                    </a:lnTo>
                    <a:lnTo>
                      <a:pt x="709" y="5907"/>
                    </a:lnTo>
                    <a:lnTo>
                      <a:pt x="724" y="5905"/>
                    </a:lnTo>
                    <a:lnTo>
                      <a:pt x="740" y="5904"/>
                    </a:lnTo>
                    <a:lnTo>
                      <a:pt x="757" y="5900"/>
                    </a:lnTo>
                    <a:lnTo>
                      <a:pt x="772" y="5897"/>
                    </a:lnTo>
                    <a:lnTo>
                      <a:pt x="789" y="5895"/>
                    </a:lnTo>
                    <a:lnTo>
                      <a:pt x="805" y="5892"/>
                    </a:lnTo>
                    <a:lnTo>
                      <a:pt x="820" y="5889"/>
                    </a:lnTo>
                    <a:lnTo>
                      <a:pt x="837" y="5885"/>
                    </a:lnTo>
                    <a:lnTo>
                      <a:pt x="854" y="5884"/>
                    </a:lnTo>
                    <a:lnTo>
                      <a:pt x="869" y="5880"/>
                    </a:lnTo>
                    <a:lnTo>
                      <a:pt x="885" y="5875"/>
                    </a:lnTo>
                    <a:lnTo>
                      <a:pt x="902" y="5872"/>
                    </a:lnTo>
                    <a:lnTo>
                      <a:pt x="917" y="5869"/>
                    </a:lnTo>
                    <a:lnTo>
                      <a:pt x="934" y="5865"/>
                    </a:lnTo>
                    <a:lnTo>
                      <a:pt x="950" y="5860"/>
                    </a:lnTo>
                    <a:lnTo>
                      <a:pt x="965" y="5857"/>
                    </a:lnTo>
                    <a:lnTo>
                      <a:pt x="982" y="5852"/>
                    </a:lnTo>
                    <a:lnTo>
                      <a:pt x="999" y="5847"/>
                    </a:lnTo>
                    <a:lnTo>
                      <a:pt x="1014" y="5842"/>
                    </a:lnTo>
                    <a:lnTo>
                      <a:pt x="1030" y="5839"/>
                    </a:lnTo>
                    <a:lnTo>
                      <a:pt x="1045" y="5832"/>
                    </a:lnTo>
                    <a:lnTo>
                      <a:pt x="1062" y="5827"/>
                    </a:lnTo>
                    <a:lnTo>
                      <a:pt x="1079" y="5822"/>
                    </a:lnTo>
                    <a:lnTo>
                      <a:pt x="1094" y="5817"/>
                    </a:lnTo>
                    <a:lnTo>
                      <a:pt x="1110" y="5810"/>
                    </a:lnTo>
                    <a:lnTo>
                      <a:pt x="1127" y="5804"/>
                    </a:lnTo>
                    <a:lnTo>
                      <a:pt x="1142" y="5799"/>
                    </a:lnTo>
                    <a:lnTo>
                      <a:pt x="1159" y="5792"/>
                    </a:lnTo>
                    <a:lnTo>
                      <a:pt x="1175" y="5785"/>
                    </a:lnTo>
                    <a:lnTo>
                      <a:pt x="1190" y="5779"/>
                    </a:lnTo>
                    <a:lnTo>
                      <a:pt x="1207" y="5770"/>
                    </a:lnTo>
                    <a:lnTo>
                      <a:pt x="1224" y="5764"/>
                    </a:lnTo>
                    <a:lnTo>
                      <a:pt x="1239" y="5755"/>
                    </a:lnTo>
                    <a:lnTo>
                      <a:pt x="1255" y="5747"/>
                    </a:lnTo>
                    <a:lnTo>
                      <a:pt x="1272" y="5739"/>
                    </a:lnTo>
                    <a:lnTo>
                      <a:pt x="1287" y="5730"/>
                    </a:lnTo>
                    <a:lnTo>
                      <a:pt x="1304" y="5722"/>
                    </a:lnTo>
                    <a:lnTo>
                      <a:pt x="1320" y="5714"/>
                    </a:lnTo>
                    <a:lnTo>
                      <a:pt x="1335" y="5704"/>
                    </a:lnTo>
                    <a:lnTo>
                      <a:pt x="1352" y="5694"/>
                    </a:lnTo>
                    <a:lnTo>
                      <a:pt x="1367" y="5684"/>
                    </a:lnTo>
                    <a:lnTo>
                      <a:pt x="1384" y="5674"/>
                    </a:lnTo>
                    <a:lnTo>
                      <a:pt x="1400" y="5664"/>
                    </a:lnTo>
                    <a:lnTo>
                      <a:pt x="1415" y="5652"/>
                    </a:lnTo>
                    <a:lnTo>
                      <a:pt x="1432" y="5640"/>
                    </a:lnTo>
                    <a:lnTo>
                      <a:pt x="1449" y="5629"/>
                    </a:lnTo>
                    <a:lnTo>
                      <a:pt x="1464" y="5617"/>
                    </a:lnTo>
                    <a:lnTo>
                      <a:pt x="1480" y="5605"/>
                    </a:lnTo>
                    <a:lnTo>
                      <a:pt x="1497" y="5592"/>
                    </a:lnTo>
                    <a:lnTo>
                      <a:pt x="1512" y="5579"/>
                    </a:lnTo>
                    <a:lnTo>
                      <a:pt x="1529" y="5565"/>
                    </a:lnTo>
                    <a:lnTo>
                      <a:pt x="1545" y="5552"/>
                    </a:lnTo>
                    <a:lnTo>
                      <a:pt x="1560" y="5539"/>
                    </a:lnTo>
                    <a:lnTo>
                      <a:pt x="1577" y="5524"/>
                    </a:lnTo>
                    <a:lnTo>
                      <a:pt x="1594" y="5509"/>
                    </a:lnTo>
                    <a:lnTo>
                      <a:pt x="1609" y="5494"/>
                    </a:lnTo>
                    <a:lnTo>
                      <a:pt x="1625" y="5477"/>
                    </a:lnTo>
                    <a:lnTo>
                      <a:pt x="1642" y="5460"/>
                    </a:lnTo>
                    <a:lnTo>
                      <a:pt x="1657" y="5444"/>
                    </a:lnTo>
                    <a:lnTo>
                      <a:pt x="1674" y="5427"/>
                    </a:lnTo>
                    <a:lnTo>
                      <a:pt x="1689" y="5409"/>
                    </a:lnTo>
                    <a:lnTo>
                      <a:pt x="1705" y="5392"/>
                    </a:lnTo>
                    <a:lnTo>
                      <a:pt x="1722" y="5372"/>
                    </a:lnTo>
                    <a:lnTo>
                      <a:pt x="1737" y="5354"/>
                    </a:lnTo>
                    <a:lnTo>
                      <a:pt x="1754" y="5334"/>
                    </a:lnTo>
                    <a:lnTo>
                      <a:pt x="1770" y="5314"/>
                    </a:lnTo>
                    <a:lnTo>
                      <a:pt x="1785" y="5294"/>
                    </a:lnTo>
                    <a:lnTo>
                      <a:pt x="1802" y="5272"/>
                    </a:lnTo>
                    <a:lnTo>
                      <a:pt x="1819" y="5252"/>
                    </a:lnTo>
                    <a:lnTo>
                      <a:pt x="1834" y="5229"/>
                    </a:lnTo>
                    <a:lnTo>
                      <a:pt x="1850" y="5207"/>
                    </a:lnTo>
                    <a:lnTo>
                      <a:pt x="1867" y="5184"/>
                    </a:lnTo>
                    <a:lnTo>
                      <a:pt x="1882" y="5160"/>
                    </a:lnTo>
                    <a:lnTo>
                      <a:pt x="1899" y="5135"/>
                    </a:lnTo>
                    <a:lnTo>
                      <a:pt x="1915" y="5112"/>
                    </a:lnTo>
                    <a:lnTo>
                      <a:pt x="1930" y="5085"/>
                    </a:lnTo>
                    <a:lnTo>
                      <a:pt x="1947" y="5060"/>
                    </a:lnTo>
                    <a:lnTo>
                      <a:pt x="1964" y="5034"/>
                    </a:lnTo>
                    <a:lnTo>
                      <a:pt x="1979" y="5007"/>
                    </a:lnTo>
                    <a:lnTo>
                      <a:pt x="1995" y="4980"/>
                    </a:lnTo>
                    <a:lnTo>
                      <a:pt x="2012" y="4952"/>
                    </a:lnTo>
                    <a:lnTo>
                      <a:pt x="2027" y="4924"/>
                    </a:lnTo>
                    <a:lnTo>
                      <a:pt x="2044" y="4894"/>
                    </a:lnTo>
                    <a:lnTo>
                      <a:pt x="2059" y="4864"/>
                    </a:lnTo>
                    <a:lnTo>
                      <a:pt x="2075" y="4834"/>
                    </a:lnTo>
                    <a:lnTo>
                      <a:pt x="2092" y="4804"/>
                    </a:lnTo>
                    <a:lnTo>
                      <a:pt x="2107" y="4772"/>
                    </a:lnTo>
                    <a:lnTo>
                      <a:pt x="2124" y="4739"/>
                    </a:lnTo>
                    <a:lnTo>
                      <a:pt x="2140" y="4707"/>
                    </a:lnTo>
                    <a:lnTo>
                      <a:pt x="2155" y="4674"/>
                    </a:lnTo>
                    <a:lnTo>
                      <a:pt x="2172" y="4640"/>
                    </a:lnTo>
                    <a:lnTo>
                      <a:pt x="2189" y="4605"/>
                    </a:lnTo>
                    <a:lnTo>
                      <a:pt x="2204" y="4570"/>
                    </a:lnTo>
                    <a:lnTo>
                      <a:pt x="2220" y="4535"/>
                    </a:lnTo>
                    <a:lnTo>
                      <a:pt x="2237" y="4499"/>
                    </a:lnTo>
                    <a:lnTo>
                      <a:pt x="2252" y="4462"/>
                    </a:lnTo>
                    <a:lnTo>
                      <a:pt x="2269" y="4424"/>
                    </a:lnTo>
                    <a:lnTo>
                      <a:pt x="2285" y="4387"/>
                    </a:lnTo>
                    <a:lnTo>
                      <a:pt x="2300" y="4347"/>
                    </a:lnTo>
                    <a:lnTo>
                      <a:pt x="2317" y="4309"/>
                    </a:lnTo>
                    <a:lnTo>
                      <a:pt x="2334" y="4269"/>
                    </a:lnTo>
                    <a:lnTo>
                      <a:pt x="2349" y="4229"/>
                    </a:lnTo>
                    <a:lnTo>
                      <a:pt x="2365" y="4189"/>
                    </a:lnTo>
                    <a:lnTo>
                      <a:pt x="2380" y="4147"/>
                    </a:lnTo>
                    <a:lnTo>
                      <a:pt x="2397" y="4105"/>
                    </a:lnTo>
                    <a:lnTo>
                      <a:pt x="2414" y="4062"/>
                    </a:lnTo>
                    <a:lnTo>
                      <a:pt x="2429" y="4019"/>
                    </a:lnTo>
                    <a:lnTo>
                      <a:pt x="2445" y="3975"/>
                    </a:lnTo>
                    <a:lnTo>
                      <a:pt x="2462" y="3932"/>
                    </a:lnTo>
                    <a:lnTo>
                      <a:pt x="2477" y="3887"/>
                    </a:lnTo>
                    <a:lnTo>
                      <a:pt x="2494" y="3842"/>
                    </a:lnTo>
                    <a:lnTo>
                      <a:pt x="2510" y="3795"/>
                    </a:lnTo>
                    <a:lnTo>
                      <a:pt x="2525" y="3750"/>
                    </a:lnTo>
                    <a:lnTo>
                      <a:pt x="2542" y="3704"/>
                    </a:lnTo>
                    <a:lnTo>
                      <a:pt x="2559" y="3655"/>
                    </a:lnTo>
                    <a:lnTo>
                      <a:pt x="2574" y="3609"/>
                    </a:lnTo>
                    <a:lnTo>
                      <a:pt x="2590" y="3560"/>
                    </a:lnTo>
                    <a:lnTo>
                      <a:pt x="2607" y="3512"/>
                    </a:lnTo>
                    <a:lnTo>
                      <a:pt x="2622" y="3464"/>
                    </a:lnTo>
                    <a:lnTo>
                      <a:pt x="2639" y="3414"/>
                    </a:lnTo>
                    <a:lnTo>
                      <a:pt x="2655" y="3364"/>
                    </a:lnTo>
                    <a:lnTo>
                      <a:pt x="2670" y="3314"/>
                    </a:lnTo>
                    <a:lnTo>
                      <a:pt x="2687" y="3264"/>
                    </a:lnTo>
                    <a:lnTo>
                      <a:pt x="2702" y="3214"/>
                    </a:lnTo>
                    <a:lnTo>
                      <a:pt x="2719" y="3162"/>
                    </a:lnTo>
                    <a:lnTo>
                      <a:pt x="2735" y="3110"/>
                    </a:lnTo>
                    <a:lnTo>
                      <a:pt x="2750" y="3059"/>
                    </a:lnTo>
                    <a:lnTo>
                      <a:pt x="2767" y="3007"/>
                    </a:lnTo>
                    <a:lnTo>
                      <a:pt x="2784" y="2954"/>
                    </a:lnTo>
                    <a:lnTo>
                      <a:pt x="2799" y="2902"/>
                    </a:lnTo>
                    <a:lnTo>
                      <a:pt x="2816" y="2849"/>
                    </a:lnTo>
                    <a:lnTo>
                      <a:pt x="2832" y="2795"/>
                    </a:lnTo>
                    <a:lnTo>
                      <a:pt x="2847" y="2744"/>
                    </a:lnTo>
                    <a:lnTo>
                      <a:pt x="2864" y="2690"/>
                    </a:lnTo>
                    <a:lnTo>
                      <a:pt x="2881" y="2637"/>
                    </a:lnTo>
                    <a:lnTo>
                      <a:pt x="2896" y="2582"/>
                    </a:lnTo>
                    <a:lnTo>
                      <a:pt x="2912" y="2529"/>
                    </a:lnTo>
                    <a:lnTo>
                      <a:pt x="2929" y="2475"/>
                    </a:lnTo>
                    <a:lnTo>
                      <a:pt x="2944" y="2422"/>
                    </a:lnTo>
                    <a:lnTo>
                      <a:pt x="2961" y="2367"/>
                    </a:lnTo>
                    <a:lnTo>
                      <a:pt x="2977" y="2314"/>
                    </a:lnTo>
                    <a:lnTo>
                      <a:pt x="2992" y="2260"/>
                    </a:lnTo>
                    <a:lnTo>
                      <a:pt x="3009" y="2205"/>
                    </a:lnTo>
                    <a:lnTo>
                      <a:pt x="3026" y="2152"/>
                    </a:lnTo>
                    <a:lnTo>
                      <a:pt x="3041" y="2099"/>
                    </a:lnTo>
                    <a:lnTo>
                      <a:pt x="3057" y="2045"/>
                    </a:lnTo>
                    <a:lnTo>
                      <a:pt x="3072" y="1992"/>
                    </a:lnTo>
                    <a:lnTo>
                      <a:pt x="3089" y="1939"/>
                    </a:lnTo>
                    <a:lnTo>
                      <a:pt x="3106" y="1885"/>
                    </a:lnTo>
                    <a:lnTo>
                      <a:pt x="3121" y="1832"/>
                    </a:lnTo>
                    <a:lnTo>
                      <a:pt x="3137" y="1780"/>
                    </a:lnTo>
                    <a:lnTo>
                      <a:pt x="3154" y="1727"/>
                    </a:lnTo>
                    <a:lnTo>
                      <a:pt x="3169" y="1675"/>
                    </a:lnTo>
                    <a:lnTo>
                      <a:pt x="3186" y="1624"/>
                    </a:lnTo>
                    <a:lnTo>
                      <a:pt x="3202" y="1572"/>
                    </a:lnTo>
                    <a:lnTo>
                      <a:pt x="3217" y="1522"/>
                    </a:lnTo>
                    <a:lnTo>
                      <a:pt x="3234" y="1470"/>
                    </a:lnTo>
                    <a:lnTo>
                      <a:pt x="3251" y="1420"/>
                    </a:lnTo>
                    <a:lnTo>
                      <a:pt x="3266" y="1370"/>
                    </a:lnTo>
                    <a:lnTo>
                      <a:pt x="3282" y="1322"/>
                    </a:lnTo>
                    <a:lnTo>
                      <a:pt x="3299" y="1272"/>
                    </a:lnTo>
                    <a:lnTo>
                      <a:pt x="3314" y="1225"/>
                    </a:lnTo>
                    <a:lnTo>
                      <a:pt x="3331" y="1177"/>
                    </a:lnTo>
                    <a:lnTo>
                      <a:pt x="3347" y="1130"/>
                    </a:lnTo>
                    <a:lnTo>
                      <a:pt x="3362" y="1084"/>
                    </a:lnTo>
                    <a:lnTo>
                      <a:pt x="3379" y="1039"/>
                    </a:lnTo>
                    <a:lnTo>
                      <a:pt x="3394" y="994"/>
                    </a:lnTo>
                    <a:lnTo>
                      <a:pt x="3411" y="949"/>
                    </a:lnTo>
                    <a:lnTo>
                      <a:pt x="3427" y="905"/>
                    </a:lnTo>
                    <a:lnTo>
                      <a:pt x="3442" y="862"/>
                    </a:lnTo>
                    <a:lnTo>
                      <a:pt x="3459" y="820"/>
                    </a:lnTo>
                    <a:lnTo>
                      <a:pt x="3476" y="779"/>
                    </a:lnTo>
                    <a:lnTo>
                      <a:pt x="3491" y="739"/>
                    </a:lnTo>
                    <a:lnTo>
                      <a:pt x="3507" y="699"/>
                    </a:lnTo>
                    <a:lnTo>
                      <a:pt x="3524" y="660"/>
                    </a:lnTo>
                    <a:lnTo>
                      <a:pt x="3539" y="622"/>
                    </a:lnTo>
                    <a:lnTo>
                      <a:pt x="3556" y="585"/>
                    </a:lnTo>
                    <a:lnTo>
                      <a:pt x="3572" y="549"/>
                    </a:lnTo>
                    <a:lnTo>
                      <a:pt x="3587" y="514"/>
                    </a:lnTo>
                    <a:lnTo>
                      <a:pt x="3604" y="480"/>
                    </a:lnTo>
                    <a:lnTo>
                      <a:pt x="3621" y="447"/>
                    </a:lnTo>
                    <a:lnTo>
                      <a:pt x="3636" y="415"/>
                    </a:lnTo>
                    <a:lnTo>
                      <a:pt x="3652" y="385"/>
                    </a:lnTo>
                    <a:lnTo>
                      <a:pt x="3669" y="355"/>
                    </a:lnTo>
                    <a:lnTo>
                      <a:pt x="3684" y="325"/>
                    </a:lnTo>
                    <a:lnTo>
                      <a:pt x="3701" y="299"/>
                    </a:lnTo>
                    <a:lnTo>
                      <a:pt x="3716" y="272"/>
                    </a:lnTo>
                    <a:lnTo>
                      <a:pt x="3732" y="247"/>
                    </a:lnTo>
                    <a:lnTo>
                      <a:pt x="3749" y="222"/>
                    </a:lnTo>
                    <a:lnTo>
                      <a:pt x="3764" y="199"/>
                    </a:lnTo>
                    <a:lnTo>
                      <a:pt x="3781" y="177"/>
                    </a:lnTo>
                    <a:lnTo>
                      <a:pt x="3797" y="157"/>
                    </a:lnTo>
                    <a:lnTo>
                      <a:pt x="3812" y="137"/>
                    </a:lnTo>
                    <a:lnTo>
                      <a:pt x="3829" y="119"/>
                    </a:lnTo>
                    <a:lnTo>
                      <a:pt x="3846" y="102"/>
                    </a:lnTo>
                    <a:lnTo>
                      <a:pt x="3861" y="87"/>
                    </a:lnTo>
                    <a:lnTo>
                      <a:pt x="3877" y="72"/>
                    </a:lnTo>
                    <a:lnTo>
                      <a:pt x="3894" y="59"/>
                    </a:lnTo>
                    <a:lnTo>
                      <a:pt x="3909" y="47"/>
                    </a:lnTo>
                    <a:lnTo>
                      <a:pt x="3926" y="37"/>
                    </a:lnTo>
                    <a:lnTo>
                      <a:pt x="3942" y="29"/>
                    </a:lnTo>
                    <a:lnTo>
                      <a:pt x="3957" y="20"/>
                    </a:lnTo>
                    <a:lnTo>
                      <a:pt x="3974" y="14"/>
                    </a:lnTo>
                    <a:lnTo>
                      <a:pt x="3991" y="9"/>
                    </a:lnTo>
                    <a:lnTo>
                      <a:pt x="4006" y="4"/>
                    </a:lnTo>
                    <a:lnTo>
                      <a:pt x="4022" y="2"/>
                    </a:lnTo>
                    <a:lnTo>
                      <a:pt x="4039" y="0"/>
                    </a:lnTo>
                    <a:lnTo>
                      <a:pt x="4054" y="0"/>
                    </a:lnTo>
                    <a:lnTo>
                      <a:pt x="4071" y="2"/>
                    </a:lnTo>
                    <a:lnTo>
                      <a:pt x="4086" y="4"/>
                    </a:lnTo>
                    <a:lnTo>
                      <a:pt x="4102" y="9"/>
                    </a:lnTo>
                    <a:lnTo>
                      <a:pt x="4119" y="14"/>
                    </a:lnTo>
                    <a:lnTo>
                      <a:pt x="4134" y="20"/>
                    </a:lnTo>
                    <a:lnTo>
                      <a:pt x="4151" y="29"/>
                    </a:lnTo>
                    <a:lnTo>
                      <a:pt x="4167" y="37"/>
                    </a:lnTo>
                    <a:lnTo>
                      <a:pt x="4182" y="47"/>
                    </a:lnTo>
                    <a:lnTo>
                      <a:pt x="4199" y="59"/>
                    </a:lnTo>
                    <a:lnTo>
                      <a:pt x="4216" y="72"/>
                    </a:lnTo>
                    <a:lnTo>
                      <a:pt x="4231" y="87"/>
                    </a:lnTo>
                    <a:lnTo>
                      <a:pt x="4247" y="102"/>
                    </a:lnTo>
                    <a:lnTo>
                      <a:pt x="4264" y="119"/>
                    </a:lnTo>
                    <a:lnTo>
                      <a:pt x="4279" y="137"/>
                    </a:lnTo>
                    <a:lnTo>
                      <a:pt x="4296" y="157"/>
                    </a:lnTo>
                    <a:lnTo>
                      <a:pt x="4312" y="177"/>
                    </a:lnTo>
                    <a:lnTo>
                      <a:pt x="4327" y="199"/>
                    </a:lnTo>
                    <a:lnTo>
                      <a:pt x="4344" y="222"/>
                    </a:lnTo>
                    <a:lnTo>
                      <a:pt x="4361" y="247"/>
                    </a:lnTo>
                    <a:lnTo>
                      <a:pt x="4376" y="272"/>
                    </a:lnTo>
                    <a:lnTo>
                      <a:pt x="4392" y="299"/>
                    </a:lnTo>
                    <a:lnTo>
                      <a:pt x="4407" y="325"/>
                    </a:lnTo>
                    <a:lnTo>
                      <a:pt x="4424" y="355"/>
                    </a:lnTo>
                    <a:lnTo>
                      <a:pt x="4441" y="385"/>
                    </a:lnTo>
                    <a:lnTo>
                      <a:pt x="4456" y="415"/>
                    </a:lnTo>
                    <a:lnTo>
                      <a:pt x="4472" y="447"/>
                    </a:lnTo>
                    <a:lnTo>
                      <a:pt x="4489" y="480"/>
                    </a:lnTo>
                    <a:lnTo>
                      <a:pt x="4504" y="514"/>
                    </a:lnTo>
                    <a:lnTo>
                      <a:pt x="4521" y="549"/>
                    </a:lnTo>
                    <a:lnTo>
                      <a:pt x="4537" y="585"/>
                    </a:lnTo>
                    <a:lnTo>
                      <a:pt x="4552" y="622"/>
                    </a:lnTo>
                    <a:lnTo>
                      <a:pt x="4569" y="660"/>
                    </a:lnTo>
                    <a:lnTo>
                      <a:pt x="4586" y="699"/>
                    </a:lnTo>
                    <a:lnTo>
                      <a:pt x="4601" y="739"/>
                    </a:lnTo>
                    <a:lnTo>
                      <a:pt x="4617" y="779"/>
                    </a:lnTo>
                    <a:lnTo>
                      <a:pt x="4634" y="820"/>
                    </a:lnTo>
                    <a:lnTo>
                      <a:pt x="4649" y="862"/>
                    </a:lnTo>
                    <a:lnTo>
                      <a:pt x="4666" y="905"/>
                    </a:lnTo>
                    <a:lnTo>
                      <a:pt x="4682" y="949"/>
                    </a:lnTo>
                    <a:lnTo>
                      <a:pt x="4697" y="994"/>
                    </a:lnTo>
                    <a:lnTo>
                      <a:pt x="4714" y="1039"/>
                    </a:lnTo>
                    <a:lnTo>
                      <a:pt x="4729" y="1084"/>
                    </a:lnTo>
                    <a:lnTo>
                      <a:pt x="4746" y="1130"/>
                    </a:lnTo>
                    <a:lnTo>
                      <a:pt x="4762" y="1177"/>
                    </a:lnTo>
                    <a:lnTo>
                      <a:pt x="4777" y="1225"/>
                    </a:lnTo>
                    <a:lnTo>
                      <a:pt x="4794" y="1272"/>
                    </a:lnTo>
                    <a:lnTo>
                      <a:pt x="4811" y="1322"/>
                    </a:lnTo>
                    <a:lnTo>
                      <a:pt x="4826" y="1370"/>
                    </a:lnTo>
                    <a:lnTo>
                      <a:pt x="4842" y="1420"/>
                    </a:lnTo>
                    <a:lnTo>
                      <a:pt x="4859" y="1470"/>
                    </a:lnTo>
                    <a:lnTo>
                      <a:pt x="4874" y="1522"/>
                    </a:lnTo>
                    <a:lnTo>
                      <a:pt x="4891" y="1572"/>
                    </a:lnTo>
                    <a:lnTo>
                      <a:pt x="4907" y="1624"/>
                    </a:lnTo>
                    <a:lnTo>
                      <a:pt x="4922" y="1675"/>
                    </a:lnTo>
                    <a:lnTo>
                      <a:pt x="4939" y="1727"/>
                    </a:lnTo>
                    <a:lnTo>
                      <a:pt x="4956" y="1780"/>
                    </a:lnTo>
                    <a:lnTo>
                      <a:pt x="4971" y="1832"/>
                    </a:lnTo>
                    <a:lnTo>
                      <a:pt x="4987" y="1885"/>
                    </a:lnTo>
                    <a:lnTo>
                      <a:pt x="5004" y="1939"/>
                    </a:lnTo>
                    <a:lnTo>
                      <a:pt x="5019" y="1992"/>
                    </a:lnTo>
                    <a:lnTo>
                      <a:pt x="5036" y="2045"/>
                    </a:lnTo>
                    <a:lnTo>
                      <a:pt x="5052" y="2099"/>
                    </a:lnTo>
                    <a:lnTo>
                      <a:pt x="5067" y="2152"/>
                    </a:lnTo>
                    <a:lnTo>
                      <a:pt x="5084" y="2205"/>
                    </a:lnTo>
                    <a:lnTo>
                      <a:pt x="5099" y="2260"/>
                    </a:lnTo>
                    <a:lnTo>
                      <a:pt x="5116" y="2314"/>
                    </a:lnTo>
                    <a:lnTo>
                      <a:pt x="5132" y="2367"/>
                    </a:lnTo>
                    <a:lnTo>
                      <a:pt x="5147" y="2422"/>
                    </a:lnTo>
                    <a:lnTo>
                      <a:pt x="5164" y="2475"/>
                    </a:lnTo>
                    <a:lnTo>
                      <a:pt x="5181" y="2529"/>
                    </a:lnTo>
                    <a:lnTo>
                      <a:pt x="5196" y="2582"/>
                    </a:lnTo>
                    <a:lnTo>
                      <a:pt x="5212" y="2637"/>
                    </a:lnTo>
                    <a:lnTo>
                      <a:pt x="5229" y="2690"/>
                    </a:lnTo>
                    <a:lnTo>
                      <a:pt x="5244" y="2744"/>
                    </a:lnTo>
                    <a:lnTo>
                      <a:pt x="5261" y="2795"/>
                    </a:lnTo>
                    <a:lnTo>
                      <a:pt x="5277" y="2849"/>
                    </a:lnTo>
                    <a:lnTo>
                      <a:pt x="5292" y="2902"/>
                    </a:lnTo>
                    <a:lnTo>
                      <a:pt x="5309" y="2954"/>
                    </a:lnTo>
                    <a:lnTo>
                      <a:pt x="5326" y="3007"/>
                    </a:lnTo>
                    <a:lnTo>
                      <a:pt x="5341" y="3059"/>
                    </a:lnTo>
                    <a:lnTo>
                      <a:pt x="5357" y="3110"/>
                    </a:lnTo>
                    <a:lnTo>
                      <a:pt x="5374" y="3162"/>
                    </a:lnTo>
                    <a:lnTo>
                      <a:pt x="5389" y="3214"/>
                    </a:lnTo>
                    <a:lnTo>
                      <a:pt x="5406" y="3264"/>
                    </a:lnTo>
                    <a:lnTo>
                      <a:pt x="5421" y="3314"/>
                    </a:lnTo>
                    <a:lnTo>
                      <a:pt x="5437" y="3364"/>
                    </a:lnTo>
                    <a:lnTo>
                      <a:pt x="5454" y="3414"/>
                    </a:lnTo>
                    <a:lnTo>
                      <a:pt x="5469" y="3464"/>
                    </a:lnTo>
                    <a:lnTo>
                      <a:pt x="5486" y="3512"/>
                    </a:lnTo>
                    <a:lnTo>
                      <a:pt x="5503" y="3560"/>
                    </a:lnTo>
                    <a:lnTo>
                      <a:pt x="5518" y="3609"/>
                    </a:lnTo>
                    <a:lnTo>
                      <a:pt x="5534" y="3655"/>
                    </a:lnTo>
                    <a:lnTo>
                      <a:pt x="5551" y="3704"/>
                    </a:lnTo>
                    <a:lnTo>
                      <a:pt x="5566" y="3750"/>
                    </a:lnTo>
                    <a:lnTo>
                      <a:pt x="5583" y="3795"/>
                    </a:lnTo>
                    <a:lnTo>
                      <a:pt x="5599" y="3842"/>
                    </a:lnTo>
                    <a:lnTo>
                      <a:pt x="5614" y="3887"/>
                    </a:lnTo>
                    <a:lnTo>
                      <a:pt x="5631" y="3932"/>
                    </a:lnTo>
                    <a:lnTo>
                      <a:pt x="5648" y="3975"/>
                    </a:lnTo>
                    <a:lnTo>
                      <a:pt x="5663" y="4019"/>
                    </a:lnTo>
                    <a:lnTo>
                      <a:pt x="5679" y="4062"/>
                    </a:lnTo>
                    <a:lnTo>
                      <a:pt x="5696" y="4105"/>
                    </a:lnTo>
                    <a:lnTo>
                      <a:pt x="5711" y="4147"/>
                    </a:lnTo>
                    <a:lnTo>
                      <a:pt x="5728" y="4189"/>
                    </a:lnTo>
                    <a:lnTo>
                      <a:pt x="5743" y="4229"/>
                    </a:lnTo>
                    <a:lnTo>
                      <a:pt x="5759" y="4269"/>
                    </a:lnTo>
                    <a:lnTo>
                      <a:pt x="5776" y="4309"/>
                    </a:lnTo>
                    <a:lnTo>
                      <a:pt x="5791" y="4347"/>
                    </a:lnTo>
                    <a:lnTo>
                      <a:pt x="5808" y="4387"/>
                    </a:lnTo>
                    <a:lnTo>
                      <a:pt x="5824" y="4424"/>
                    </a:lnTo>
                    <a:lnTo>
                      <a:pt x="5839" y="4462"/>
                    </a:lnTo>
                    <a:lnTo>
                      <a:pt x="5856" y="4499"/>
                    </a:lnTo>
                    <a:lnTo>
                      <a:pt x="5873" y="4535"/>
                    </a:lnTo>
                    <a:lnTo>
                      <a:pt x="5888" y="4570"/>
                    </a:lnTo>
                    <a:lnTo>
                      <a:pt x="5904" y="4605"/>
                    </a:lnTo>
                    <a:lnTo>
                      <a:pt x="5921" y="4640"/>
                    </a:lnTo>
                    <a:lnTo>
                      <a:pt x="5936" y="4674"/>
                    </a:lnTo>
                    <a:lnTo>
                      <a:pt x="5953" y="4707"/>
                    </a:lnTo>
                    <a:lnTo>
                      <a:pt x="5969" y="4739"/>
                    </a:lnTo>
                    <a:lnTo>
                      <a:pt x="5984" y="4772"/>
                    </a:lnTo>
                    <a:lnTo>
                      <a:pt x="6001" y="4804"/>
                    </a:lnTo>
                    <a:lnTo>
                      <a:pt x="6018" y="4834"/>
                    </a:lnTo>
                    <a:lnTo>
                      <a:pt x="6033" y="4864"/>
                    </a:lnTo>
                    <a:lnTo>
                      <a:pt x="6049" y="4894"/>
                    </a:lnTo>
                    <a:lnTo>
                      <a:pt x="6066" y="4924"/>
                    </a:lnTo>
                    <a:lnTo>
                      <a:pt x="6081" y="4952"/>
                    </a:lnTo>
                    <a:lnTo>
                      <a:pt x="6098" y="4980"/>
                    </a:lnTo>
                    <a:lnTo>
                      <a:pt x="6113" y="5007"/>
                    </a:lnTo>
                    <a:lnTo>
                      <a:pt x="6129" y="5034"/>
                    </a:lnTo>
                    <a:lnTo>
                      <a:pt x="6146" y="5060"/>
                    </a:lnTo>
                    <a:lnTo>
                      <a:pt x="6161" y="5085"/>
                    </a:lnTo>
                    <a:lnTo>
                      <a:pt x="6178" y="5112"/>
                    </a:lnTo>
                    <a:lnTo>
                      <a:pt x="6194" y="5135"/>
                    </a:lnTo>
                    <a:lnTo>
                      <a:pt x="6209" y="5160"/>
                    </a:lnTo>
                    <a:lnTo>
                      <a:pt x="6226" y="5184"/>
                    </a:lnTo>
                    <a:lnTo>
                      <a:pt x="6243" y="5207"/>
                    </a:lnTo>
                    <a:lnTo>
                      <a:pt x="6258" y="5229"/>
                    </a:lnTo>
                    <a:lnTo>
                      <a:pt x="6274" y="5252"/>
                    </a:lnTo>
                    <a:lnTo>
                      <a:pt x="6291" y="5272"/>
                    </a:lnTo>
                    <a:lnTo>
                      <a:pt x="6306" y="5294"/>
                    </a:lnTo>
                    <a:lnTo>
                      <a:pt x="6323" y="5314"/>
                    </a:lnTo>
                    <a:lnTo>
                      <a:pt x="6339" y="5334"/>
                    </a:lnTo>
                    <a:lnTo>
                      <a:pt x="6354" y="5354"/>
                    </a:lnTo>
                    <a:lnTo>
                      <a:pt x="6371" y="5372"/>
                    </a:lnTo>
                    <a:lnTo>
                      <a:pt x="6388" y="5392"/>
                    </a:lnTo>
                    <a:lnTo>
                      <a:pt x="6403" y="5409"/>
                    </a:lnTo>
                    <a:lnTo>
                      <a:pt x="6419" y="5427"/>
                    </a:lnTo>
                    <a:lnTo>
                      <a:pt x="6434" y="5444"/>
                    </a:lnTo>
                    <a:lnTo>
                      <a:pt x="6451" y="5460"/>
                    </a:lnTo>
                    <a:lnTo>
                      <a:pt x="6468" y="5477"/>
                    </a:lnTo>
                    <a:lnTo>
                      <a:pt x="6483" y="5494"/>
                    </a:lnTo>
                    <a:lnTo>
                      <a:pt x="6499" y="5509"/>
                    </a:lnTo>
                    <a:lnTo>
                      <a:pt x="6516" y="5524"/>
                    </a:lnTo>
                    <a:lnTo>
                      <a:pt x="6531" y="5539"/>
                    </a:lnTo>
                    <a:lnTo>
                      <a:pt x="6548" y="5552"/>
                    </a:lnTo>
                    <a:lnTo>
                      <a:pt x="6564" y="5565"/>
                    </a:lnTo>
                    <a:lnTo>
                      <a:pt x="6579" y="5579"/>
                    </a:lnTo>
                    <a:lnTo>
                      <a:pt x="6596" y="5592"/>
                    </a:lnTo>
                    <a:lnTo>
                      <a:pt x="6613" y="5605"/>
                    </a:lnTo>
                    <a:lnTo>
                      <a:pt x="6628" y="5617"/>
                    </a:lnTo>
                    <a:lnTo>
                      <a:pt x="6644" y="5629"/>
                    </a:lnTo>
                    <a:lnTo>
                      <a:pt x="6661" y="5640"/>
                    </a:lnTo>
                    <a:lnTo>
                      <a:pt x="6676" y="5652"/>
                    </a:lnTo>
                    <a:lnTo>
                      <a:pt x="6693" y="5664"/>
                    </a:lnTo>
                    <a:lnTo>
                      <a:pt x="6709" y="5674"/>
                    </a:lnTo>
                    <a:lnTo>
                      <a:pt x="6724" y="5684"/>
                    </a:lnTo>
                    <a:lnTo>
                      <a:pt x="6741" y="5694"/>
                    </a:lnTo>
                    <a:lnTo>
                      <a:pt x="6756" y="5704"/>
                    </a:lnTo>
                    <a:lnTo>
                      <a:pt x="6773" y="5714"/>
                    </a:lnTo>
                    <a:lnTo>
                      <a:pt x="6789" y="5722"/>
                    </a:lnTo>
                    <a:lnTo>
                      <a:pt x="6804" y="5730"/>
                    </a:lnTo>
                    <a:lnTo>
                      <a:pt x="6821" y="5739"/>
                    </a:lnTo>
                    <a:lnTo>
                      <a:pt x="6838" y="5747"/>
                    </a:lnTo>
                    <a:lnTo>
                      <a:pt x="6853" y="5755"/>
                    </a:lnTo>
                    <a:lnTo>
                      <a:pt x="6869" y="5764"/>
                    </a:lnTo>
                    <a:lnTo>
                      <a:pt x="6886" y="5770"/>
                    </a:lnTo>
                    <a:lnTo>
                      <a:pt x="6901" y="5779"/>
                    </a:lnTo>
                    <a:lnTo>
                      <a:pt x="6918" y="5785"/>
                    </a:lnTo>
                    <a:lnTo>
                      <a:pt x="6934" y="5792"/>
                    </a:lnTo>
                    <a:lnTo>
                      <a:pt x="6949" y="5799"/>
                    </a:lnTo>
                    <a:lnTo>
                      <a:pt x="6966" y="5804"/>
                    </a:lnTo>
                    <a:lnTo>
                      <a:pt x="6983" y="5810"/>
                    </a:lnTo>
                    <a:lnTo>
                      <a:pt x="6998" y="5817"/>
                    </a:lnTo>
                    <a:lnTo>
                      <a:pt x="7014" y="5822"/>
                    </a:lnTo>
                    <a:lnTo>
                      <a:pt x="7031" y="5827"/>
                    </a:lnTo>
                    <a:lnTo>
                      <a:pt x="7046" y="5832"/>
                    </a:lnTo>
                    <a:lnTo>
                      <a:pt x="7063" y="5839"/>
                    </a:lnTo>
                    <a:lnTo>
                      <a:pt x="7079" y="5842"/>
                    </a:lnTo>
                    <a:lnTo>
                      <a:pt x="7094" y="5847"/>
                    </a:lnTo>
                    <a:lnTo>
                      <a:pt x="7111" y="5852"/>
                    </a:lnTo>
                    <a:lnTo>
                      <a:pt x="7126" y="5857"/>
                    </a:lnTo>
                    <a:lnTo>
                      <a:pt x="7143" y="5860"/>
                    </a:lnTo>
                    <a:lnTo>
                      <a:pt x="7159" y="5865"/>
                    </a:lnTo>
                    <a:lnTo>
                      <a:pt x="7174" y="5869"/>
                    </a:lnTo>
                    <a:lnTo>
                      <a:pt x="7191" y="5872"/>
                    </a:lnTo>
                    <a:lnTo>
                      <a:pt x="7208" y="5875"/>
                    </a:lnTo>
                    <a:lnTo>
                      <a:pt x="7223" y="5880"/>
                    </a:lnTo>
                    <a:lnTo>
                      <a:pt x="7239" y="5884"/>
                    </a:lnTo>
                    <a:lnTo>
                      <a:pt x="7256" y="5885"/>
                    </a:lnTo>
                    <a:lnTo>
                      <a:pt x="7271" y="5889"/>
                    </a:lnTo>
                    <a:lnTo>
                      <a:pt x="7288" y="5892"/>
                    </a:lnTo>
                    <a:lnTo>
                      <a:pt x="7304" y="5895"/>
                    </a:lnTo>
                    <a:lnTo>
                      <a:pt x="7319" y="5897"/>
                    </a:lnTo>
                    <a:lnTo>
                      <a:pt x="7336" y="5900"/>
                    </a:lnTo>
                    <a:lnTo>
                      <a:pt x="7353" y="5904"/>
                    </a:lnTo>
                    <a:lnTo>
                      <a:pt x="7368" y="5905"/>
                    </a:lnTo>
                    <a:lnTo>
                      <a:pt x="7384" y="5907"/>
                    </a:lnTo>
                    <a:lnTo>
                      <a:pt x="7401" y="5910"/>
                    </a:lnTo>
                    <a:lnTo>
                      <a:pt x="7416" y="5912"/>
                    </a:lnTo>
                    <a:lnTo>
                      <a:pt x="7433" y="5914"/>
                    </a:lnTo>
                    <a:lnTo>
                      <a:pt x="7448" y="5917"/>
                    </a:lnTo>
                    <a:lnTo>
                      <a:pt x="7464" y="5919"/>
                    </a:lnTo>
                    <a:lnTo>
                      <a:pt x="7481" y="5920"/>
                    </a:lnTo>
                    <a:lnTo>
                      <a:pt x="7496" y="5922"/>
                    </a:lnTo>
                    <a:lnTo>
                      <a:pt x="7513" y="5924"/>
                    </a:lnTo>
                    <a:lnTo>
                      <a:pt x="7529" y="5925"/>
                    </a:lnTo>
                    <a:lnTo>
                      <a:pt x="7544" y="5927"/>
                    </a:lnTo>
                    <a:lnTo>
                      <a:pt x="7561" y="5929"/>
                    </a:lnTo>
                    <a:lnTo>
                      <a:pt x="7578" y="5929"/>
                    </a:lnTo>
                    <a:lnTo>
                      <a:pt x="7593" y="5930"/>
                    </a:lnTo>
                    <a:lnTo>
                      <a:pt x="7609" y="5932"/>
                    </a:lnTo>
                    <a:lnTo>
                      <a:pt x="7626" y="5934"/>
                    </a:lnTo>
                    <a:lnTo>
                      <a:pt x="7641" y="5934"/>
                    </a:lnTo>
                    <a:lnTo>
                      <a:pt x="7658" y="5935"/>
                    </a:lnTo>
                    <a:lnTo>
                      <a:pt x="7674" y="5937"/>
                    </a:lnTo>
                    <a:lnTo>
                      <a:pt x="7689" y="5937"/>
                    </a:lnTo>
                    <a:lnTo>
                      <a:pt x="7706" y="5939"/>
                    </a:lnTo>
                    <a:lnTo>
                      <a:pt x="7723" y="5940"/>
                    </a:lnTo>
                    <a:lnTo>
                      <a:pt x="7738" y="5940"/>
                    </a:lnTo>
                    <a:lnTo>
                      <a:pt x="7754" y="5942"/>
                    </a:lnTo>
                    <a:lnTo>
                      <a:pt x="7769" y="5942"/>
                    </a:lnTo>
                    <a:lnTo>
                      <a:pt x="7786" y="5944"/>
                    </a:lnTo>
                    <a:lnTo>
                      <a:pt x="7803" y="5944"/>
                    </a:lnTo>
                    <a:lnTo>
                      <a:pt x="7818" y="5944"/>
                    </a:lnTo>
                    <a:lnTo>
                      <a:pt x="7834" y="5945"/>
                    </a:lnTo>
                    <a:lnTo>
                      <a:pt x="7851" y="5945"/>
                    </a:lnTo>
                    <a:lnTo>
                      <a:pt x="7866" y="5947"/>
                    </a:lnTo>
                    <a:lnTo>
                      <a:pt x="7883" y="5947"/>
                    </a:lnTo>
                    <a:lnTo>
                      <a:pt x="7899" y="5947"/>
                    </a:lnTo>
                    <a:lnTo>
                      <a:pt x="7914" y="5949"/>
                    </a:lnTo>
                    <a:lnTo>
                      <a:pt x="7931" y="5949"/>
                    </a:lnTo>
                    <a:lnTo>
                      <a:pt x="7948" y="5949"/>
                    </a:lnTo>
                    <a:lnTo>
                      <a:pt x="7963" y="5949"/>
                    </a:lnTo>
                    <a:lnTo>
                      <a:pt x="7979" y="5950"/>
                    </a:lnTo>
                    <a:lnTo>
                      <a:pt x="7996" y="5950"/>
                    </a:lnTo>
                  </a:path>
                </a:pathLst>
              </a:custGeom>
              <a:solidFill>
                <a:srgbClr val="FFFFFF"/>
              </a:solidFill>
              <a:ln w="33338">
                <a:solidFill>
                  <a:schemeClr val="tx1"/>
                </a:solidFill>
                <a:prstDash val="solid"/>
                <a:round/>
                <a:headEnd/>
                <a:tailEnd/>
              </a:ln>
            </p:spPr>
            <p:txBody>
              <a:bodyPr/>
              <a:lstStyle/>
              <a:p>
                <a:endParaRPr lang="en-GB" dirty="0"/>
              </a:p>
            </p:txBody>
          </p:sp>
          <p:sp>
            <p:nvSpPr>
              <p:cNvPr id="108" name="Line 86"/>
              <p:cNvSpPr>
                <a:spLocks noChangeShapeType="1"/>
              </p:cNvSpPr>
              <p:nvPr/>
            </p:nvSpPr>
            <p:spPr bwMode="auto">
              <a:xfrm>
                <a:off x="4235450" y="1108075"/>
                <a:ext cx="0" cy="4741863"/>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09" name="Ellipse 4"/>
              <p:cNvSpPr/>
              <p:nvPr/>
            </p:nvSpPr>
            <p:spPr>
              <a:xfrm>
                <a:off x="3189288" y="3198813"/>
                <a:ext cx="153987" cy="153987"/>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10" name="Ellipse 128"/>
              <p:cNvSpPr/>
              <p:nvPr/>
            </p:nvSpPr>
            <p:spPr>
              <a:xfrm>
                <a:off x="5110163" y="3198813"/>
                <a:ext cx="152400" cy="153987"/>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11" name="Rechteck 5"/>
              <p:cNvSpPr/>
              <p:nvPr/>
            </p:nvSpPr>
            <p:spPr>
              <a:xfrm>
                <a:off x="4111625" y="3275013"/>
                <a:ext cx="268288" cy="25733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cxnSp>
            <p:nvCxnSpPr>
              <p:cNvPr id="112" name="Gerade Verbindung mit Pfeil 3"/>
              <p:cNvCxnSpPr>
                <a:endCxn id="108" idx="1"/>
              </p:cNvCxnSpPr>
              <p:nvPr/>
            </p:nvCxnSpPr>
            <p:spPr>
              <a:xfrm>
                <a:off x="4225925" y="3275013"/>
                <a:ext cx="9525" cy="257492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13" name="Line 79"/>
              <p:cNvSpPr>
                <a:spLocks noChangeShapeType="1"/>
              </p:cNvSpPr>
              <p:nvPr/>
            </p:nvSpPr>
            <p:spPr bwMode="auto">
              <a:xfrm>
                <a:off x="1008062" y="5832846"/>
                <a:ext cx="6435725"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GB" dirty="0"/>
              </a:p>
            </p:txBody>
          </p:sp>
        </p:grpSp>
        <p:sp>
          <p:nvSpPr>
            <p:cNvPr id="46" name="TextBox 45">
              <a:extLst>
                <a:ext uri="{FF2B5EF4-FFF2-40B4-BE49-F238E27FC236}">
                  <a16:creationId xmlns:a16="http://schemas.microsoft.com/office/drawing/2014/main" id="{17B73372-0A57-4874-9D37-A234B079D316}"/>
                </a:ext>
              </a:extLst>
            </p:cNvPr>
            <p:cNvSpPr txBox="1"/>
            <p:nvPr/>
          </p:nvSpPr>
          <p:spPr>
            <a:xfrm>
              <a:off x="6293218" y="6454582"/>
              <a:ext cx="5827059"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www.suscrop.eu/projects-first-call/profaba; © Windhorst</a:t>
              </a:r>
            </a:p>
          </p:txBody>
        </p:sp>
      </p:grpSp>
      <p:sp>
        <p:nvSpPr>
          <p:cNvPr id="2" name="Textfeld 1"/>
          <p:cNvSpPr txBox="1"/>
          <p:nvPr/>
        </p:nvSpPr>
        <p:spPr>
          <a:xfrm>
            <a:off x="11667615" y="-549698"/>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17</a:t>
            </a:fld>
            <a:endParaRPr lang="en-GB" sz="2400" dirty="0">
              <a:latin typeface="Arial" panose="020B0604020202020204" pitchFamily="34" charset="0"/>
              <a:cs typeface="Arial" panose="020B0604020202020204" pitchFamily="34" charset="0"/>
            </a:endParaRPr>
          </a:p>
        </p:txBody>
      </p:sp>
      <p:sp>
        <p:nvSpPr>
          <p:cNvPr id="4" name="TextBox 3"/>
          <p:cNvSpPr txBox="1"/>
          <p:nvPr/>
        </p:nvSpPr>
        <p:spPr>
          <a:xfrm>
            <a:off x="72000" y="40927"/>
            <a:ext cx="12084148"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i="1" dirty="0" err="1">
                <a:latin typeface="Arial" panose="020B0604020202020204" pitchFamily="34" charset="0"/>
                <a:cs typeface="Arial" panose="020B0604020202020204" pitchFamily="34" charset="0"/>
              </a:rPr>
              <a:t>En</a:t>
            </a:r>
            <a:r>
              <a:rPr lang="en-GB" sz="2400" i="1" dirty="0">
                <a:latin typeface="Arial" panose="020B0604020202020204" pitchFamily="34" charset="0"/>
                <a:cs typeface="Arial" panose="020B0604020202020204" pitchFamily="34" charset="0"/>
              </a:rPr>
              <a:t> passant </a:t>
            </a:r>
            <a:r>
              <a:rPr lang="en-GB" sz="2400" dirty="0">
                <a:latin typeface="Arial" panose="020B0604020202020204" pitchFamily="34" charset="0"/>
                <a:cs typeface="Arial" panose="020B0604020202020204" pitchFamily="34" charset="0"/>
              </a:rPr>
              <a:t>we detect here further scales of genetic diversity and segregation.</a:t>
            </a:r>
          </a:p>
          <a:p>
            <a:r>
              <a:rPr lang="en-GB" sz="2400" dirty="0">
                <a:latin typeface="Arial" panose="020B0604020202020204" pitchFamily="34" charset="0"/>
                <a:cs typeface="Arial" panose="020B0604020202020204" pitchFamily="34" charset="0"/>
              </a:rPr>
              <a:t>Les us again take the segregation of our Mendelian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F2</a:t>
            </a:r>
            <a:r>
              <a:rPr lang="en-GB" sz="2400" dirty="0">
                <a:latin typeface="Arial" panose="020B0604020202020204" pitchFamily="34" charset="0"/>
                <a:cs typeface="Arial" panose="020B0604020202020204" pitchFamily="34" charset="0"/>
              </a:rPr>
              <a:t>-generation as example.</a:t>
            </a:r>
          </a:p>
        </p:txBody>
      </p:sp>
      <p:sp>
        <p:nvSpPr>
          <p:cNvPr id="3" name="TextBox 2"/>
          <p:cNvSpPr txBox="1"/>
          <p:nvPr/>
        </p:nvSpPr>
        <p:spPr>
          <a:xfrm>
            <a:off x="114531" y="4550883"/>
            <a:ext cx="6472339" cy="212365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ltLang="de-DE" dirty="0">
                <a:solidFill>
                  <a:srgbClr val="C00000"/>
                </a:solidFill>
                <a:latin typeface="Arial" panose="020B0604020202020204" pitchFamily="34" charset="0"/>
                <a:cs typeface="Arial" panose="020B0604020202020204" pitchFamily="34" charset="0"/>
              </a:rPr>
              <a:t>Genotypes differ for their share of genes inherited from P1</a:t>
            </a:r>
          </a:p>
          <a:p>
            <a:pPr marL="285750" indent="-285750">
              <a:buFont typeface="Arial" panose="020B0604020202020204" pitchFamily="34" charset="0"/>
              <a:buChar char="•"/>
            </a:pPr>
            <a:r>
              <a:rPr lang="en-GB" altLang="de-DE" dirty="0">
                <a:solidFill>
                  <a:srgbClr val="C00000"/>
                </a:solidFill>
                <a:latin typeface="Arial" panose="020B0604020202020204" pitchFamily="34" charset="0"/>
                <a:cs typeface="Arial" panose="020B0604020202020204" pitchFamily="34" charset="0"/>
              </a:rPr>
              <a:t>All genes inherited from P1: AABB</a:t>
            </a:r>
          </a:p>
          <a:p>
            <a:pPr marL="285750" indent="-285750">
              <a:buFont typeface="Arial" panose="020B0604020202020204" pitchFamily="34" charset="0"/>
              <a:buChar char="•"/>
            </a:pPr>
            <a:r>
              <a:rPr lang="en-GB" altLang="de-DE" dirty="0">
                <a:solidFill>
                  <a:srgbClr val="C00000"/>
                </a:solidFill>
                <a:latin typeface="Arial" panose="020B0604020202020204" pitchFamily="34" charset="0"/>
                <a:cs typeface="Arial" panose="020B0604020202020204" pitchFamily="34" charset="0"/>
              </a:rPr>
              <a:t>Most genes inherited from P1: </a:t>
            </a:r>
            <a:r>
              <a:rPr lang="en-GB" altLang="de-DE" dirty="0" err="1">
                <a:solidFill>
                  <a:srgbClr val="C00000"/>
                </a:solidFill>
                <a:latin typeface="Arial" panose="020B0604020202020204" pitchFamily="34" charset="0"/>
                <a:cs typeface="Arial" panose="020B0604020202020204" pitchFamily="34" charset="0"/>
              </a:rPr>
              <a:t>AAB</a:t>
            </a:r>
            <a:r>
              <a:rPr lang="en-GB" altLang="de-DE" dirty="0" err="1">
                <a:latin typeface="Arial" panose="020B0604020202020204" pitchFamily="34" charset="0"/>
                <a:cs typeface="Arial" panose="020B0604020202020204" pitchFamily="34" charset="0"/>
              </a:rPr>
              <a:t>b</a:t>
            </a:r>
            <a:r>
              <a:rPr lang="en-GB" altLang="de-DE" dirty="0">
                <a:latin typeface="Arial" panose="020B0604020202020204" pitchFamily="34" charset="0"/>
                <a:cs typeface="Arial" panose="020B0604020202020204" pitchFamily="34" charset="0"/>
              </a:rPr>
              <a:t>; </a:t>
            </a:r>
            <a:r>
              <a:rPr lang="en-GB" altLang="de-DE" dirty="0" err="1">
                <a:solidFill>
                  <a:srgbClr val="C00000"/>
                </a:solidFill>
                <a:latin typeface="Arial" panose="020B0604020202020204" pitchFamily="34" charset="0"/>
                <a:cs typeface="Arial" panose="020B0604020202020204" pitchFamily="34" charset="0"/>
              </a:rPr>
              <a:t>A</a:t>
            </a:r>
            <a:r>
              <a:rPr lang="en-GB" altLang="de-DE" dirty="0" err="1">
                <a:latin typeface="Arial" panose="020B0604020202020204" pitchFamily="34" charset="0"/>
                <a:cs typeface="Arial" panose="020B0604020202020204" pitchFamily="34" charset="0"/>
              </a:rPr>
              <a:t>a</a:t>
            </a:r>
            <a:r>
              <a:rPr lang="en-GB" altLang="de-DE" dirty="0" err="1">
                <a:solidFill>
                  <a:srgbClr val="C00000"/>
                </a:solidFill>
                <a:latin typeface="Arial" panose="020B0604020202020204" pitchFamily="34" charset="0"/>
                <a:cs typeface="Arial" panose="020B0604020202020204" pitchFamily="34" charset="0"/>
              </a:rPr>
              <a:t>BB</a:t>
            </a:r>
            <a:endParaRPr lang="en-GB" altLang="de-DE" dirty="0">
              <a:solidFill>
                <a:srgbClr val="C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altLang="de-DE" dirty="0">
                <a:solidFill>
                  <a:srgbClr val="C00000"/>
                </a:solidFill>
                <a:latin typeface="Arial" panose="020B0604020202020204" pitchFamily="34" charset="0"/>
                <a:cs typeface="Arial" panose="020B0604020202020204" pitchFamily="34" charset="0"/>
              </a:rPr>
              <a:t>Half of genes inherited from P1: </a:t>
            </a:r>
            <a:r>
              <a:rPr lang="en-GB" altLang="de-DE" dirty="0" err="1">
                <a:solidFill>
                  <a:srgbClr val="C00000"/>
                </a:solidFill>
                <a:latin typeface="Arial" panose="020B0604020202020204" pitchFamily="34" charset="0"/>
                <a:cs typeface="Arial" panose="020B0604020202020204" pitchFamily="34" charset="0"/>
              </a:rPr>
              <a:t>Aa</a:t>
            </a:r>
            <a:r>
              <a:rPr lang="en-GB" altLang="de-DE" dirty="0" err="1">
                <a:latin typeface="Arial" panose="020B0604020202020204" pitchFamily="34" charset="0"/>
                <a:cs typeface="Arial" panose="020B0604020202020204" pitchFamily="34" charset="0"/>
              </a:rPr>
              <a:t>bb</a:t>
            </a:r>
            <a:r>
              <a:rPr lang="en-GB" altLang="de-DE" dirty="0">
                <a:latin typeface="Arial" panose="020B0604020202020204" pitchFamily="34" charset="0"/>
                <a:cs typeface="Arial" panose="020B0604020202020204" pitchFamily="34" charset="0"/>
              </a:rPr>
              <a:t>; </a:t>
            </a:r>
            <a:r>
              <a:rPr lang="en-GB" altLang="de-DE" dirty="0" err="1">
                <a:latin typeface="Arial" panose="020B0604020202020204" pitchFamily="34" charset="0"/>
                <a:cs typeface="Arial" panose="020B0604020202020204" pitchFamily="34" charset="0"/>
              </a:rPr>
              <a:t>aa</a:t>
            </a:r>
            <a:r>
              <a:rPr lang="en-GB" altLang="de-DE" dirty="0" err="1">
                <a:solidFill>
                  <a:srgbClr val="C00000"/>
                </a:solidFill>
                <a:latin typeface="Arial" panose="020B0604020202020204" pitchFamily="34" charset="0"/>
                <a:cs typeface="Arial" panose="020B0604020202020204" pitchFamily="34" charset="0"/>
              </a:rPr>
              <a:t>BB</a:t>
            </a:r>
            <a:r>
              <a:rPr lang="en-GB" altLang="de-DE" dirty="0">
                <a:solidFill>
                  <a:srgbClr val="C00000"/>
                </a:solidFill>
                <a:latin typeface="Arial" panose="020B0604020202020204" pitchFamily="34" charset="0"/>
                <a:cs typeface="Arial" panose="020B0604020202020204" pitchFamily="34" charset="0"/>
              </a:rPr>
              <a:t>; </a:t>
            </a:r>
            <a:r>
              <a:rPr lang="en-GB" altLang="de-DE" dirty="0" err="1">
                <a:solidFill>
                  <a:srgbClr val="C00000"/>
                </a:solidFill>
                <a:latin typeface="Arial" panose="020B0604020202020204" pitchFamily="34" charset="0"/>
                <a:cs typeface="Arial" panose="020B0604020202020204" pitchFamily="34" charset="0"/>
              </a:rPr>
              <a:t>A</a:t>
            </a:r>
            <a:r>
              <a:rPr lang="en-GB" altLang="de-DE" dirty="0" err="1">
                <a:latin typeface="Arial" panose="020B0604020202020204" pitchFamily="34" charset="0"/>
                <a:cs typeface="Arial" panose="020B0604020202020204" pitchFamily="34" charset="0"/>
              </a:rPr>
              <a:t>a</a:t>
            </a:r>
            <a:r>
              <a:rPr lang="en-GB" altLang="de-DE" dirty="0" err="1">
                <a:solidFill>
                  <a:srgbClr val="C00000"/>
                </a:solidFill>
                <a:latin typeface="Arial" panose="020B0604020202020204" pitchFamily="34" charset="0"/>
                <a:cs typeface="Arial" panose="020B0604020202020204" pitchFamily="34" charset="0"/>
              </a:rPr>
              <a:t>B</a:t>
            </a:r>
            <a:r>
              <a:rPr lang="en-GB" altLang="de-DE" dirty="0" err="1">
                <a:latin typeface="Arial" panose="020B0604020202020204" pitchFamily="34" charset="0"/>
                <a:cs typeface="Arial" panose="020B0604020202020204" pitchFamily="34" charset="0"/>
              </a:rPr>
              <a:t>b</a:t>
            </a:r>
            <a:br>
              <a:rPr lang="en-GB" altLang="de-DE" dirty="0">
                <a:latin typeface="Arial" panose="020B0604020202020204" pitchFamily="34" charset="0"/>
                <a:cs typeface="Arial" panose="020B0604020202020204" pitchFamily="34" charset="0"/>
              </a:rPr>
            </a:br>
            <a:r>
              <a:rPr lang="en-GB" altLang="de-DE" dirty="0">
                <a:solidFill>
                  <a:srgbClr val="C00000"/>
                </a:solidFill>
                <a:latin typeface="Arial" panose="020B0604020202020204" pitchFamily="34" charset="0"/>
                <a:cs typeface="Arial" panose="020B0604020202020204" pitchFamily="34" charset="0"/>
              </a:rPr>
              <a:t>Few genes inherited from P1: </a:t>
            </a:r>
            <a:r>
              <a:rPr lang="en-GB" altLang="de-DE" dirty="0" err="1">
                <a:solidFill>
                  <a:srgbClr val="C00000"/>
                </a:solidFill>
                <a:latin typeface="Arial" panose="020B0604020202020204" pitchFamily="34" charset="0"/>
                <a:cs typeface="Arial" panose="020B0604020202020204" pitchFamily="34" charset="0"/>
              </a:rPr>
              <a:t>A</a:t>
            </a:r>
            <a:r>
              <a:rPr lang="en-GB" altLang="de-DE" dirty="0" err="1">
                <a:latin typeface="Arial" panose="020B0604020202020204" pitchFamily="34" charset="0"/>
                <a:cs typeface="Arial" panose="020B0604020202020204" pitchFamily="34" charset="0"/>
              </a:rPr>
              <a:t>abb</a:t>
            </a:r>
            <a:r>
              <a:rPr lang="en-GB" altLang="de-DE" dirty="0">
                <a:latin typeface="Arial" panose="020B0604020202020204" pitchFamily="34" charset="0"/>
                <a:cs typeface="Arial" panose="020B0604020202020204" pitchFamily="34" charset="0"/>
              </a:rPr>
              <a:t>; </a:t>
            </a:r>
            <a:r>
              <a:rPr lang="en-GB" altLang="de-DE" dirty="0" err="1">
                <a:latin typeface="Arial" panose="020B0604020202020204" pitchFamily="34" charset="0"/>
                <a:cs typeface="Arial" panose="020B0604020202020204" pitchFamily="34" charset="0"/>
              </a:rPr>
              <a:t>aa</a:t>
            </a:r>
            <a:r>
              <a:rPr lang="en-GB" altLang="de-DE" dirty="0" err="1">
                <a:solidFill>
                  <a:srgbClr val="C00000"/>
                </a:solidFill>
                <a:latin typeface="Arial" panose="020B0604020202020204" pitchFamily="34" charset="0"/>
                <a:cs typeface="Arial" panose="020B0604020202020204" pitchFamily="34" charset="0"/>
              </a:rPr>
              <a:t>B</a:t>
            </a:r>
            <a:r>
              <a:rPr lang="en-GB" altLang="de-DE" dirty="0" err="1">
                <a:latin typeface="Arial" panose="020B0604020202020204" pitchFamily="34" charset="0"/>
                <a:cs typeface="Arial" panose="020B0604020202020204" pitchFamily="34" charset="0"/>
              </a:rPr>
              <a:t>b</a:t>
            </a:r>
            <a:endParaRPr lang="en-GB" altLang="de-DE"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altLang="de-DE" dirty="0">
                <a:solidFill>
                  <a:srgbClr val="C00000"/>
                </a:solidFill>
                <a:latin typeface="Arial" panose="020B0604020202020204" pitchFamily="34" charset="0"/>
                <a:cs typeface="Arial" panose="020B0604020202020204" pitchFamily="34" charset="0"/>
              </a:rPr>
              <a:t>No genes from P1: </a:t>
            </a:r>
            <a:r>
              <a:rPr lang="en-GB" altLang="de-DE" dirty="0" err="1">
                <a:latin typeface="Arial" panose="020B0604020202020204" pitchFamily="34" charset="0"/>
                <a:cs typeface="Arial" panose="020B0604020202020204" pitchFamily="34" charset="0"/>
              </a:rPr>
              <a:t>aabb</a:t>
            </a:r>
            <a:endParaRPr lang="en-GB" altLang="de-DE" dirty="0">
              <a:latin typeface="Arial" panose="020B0604020202020204" pitchFamily="34" charset="0"/>
              <a:cs typeface="Arial" panose="020B0604020202020204" pitchFamily="34" charset="0"/>
            </a:endParaRPr>
          </a:p>
          <a:p>
            <a:r>
              <a:rPr lang="en-GB" dirty="0">
                <a:solidFill>
                  <a:srgbClr val="C00000"/>
                </a:solidFill>
                <a:latin typeface="Arial" panose="020B0604020202020204" pitchFamily="34" charset="0"/>
                <a:cs typeface="Arial" panose="020B0604020202020204" pitchFamily="34" charset="0"/>
                <a:sym typeface="Symbol"/>
              </a:rPr>
              <a:t>F2-Var. for genetic dose inherited from P1: </a:t>
            </a:r>
            <a:r>
              <a:rPr lang="en-GB" altLang="de-DE" sz="24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a:t>
            </a:r>
            <a:r>
              <a:rPr lang="en-GB" sz="24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²</a:t>
            </a:r>
            <a:r>
              <a:rPr lang="en-GB" sz="2400" b="1" baseline="-250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t>
            </a:r>
            <a:r>
              <a:rPr lang="en-GB" sz="2400" b="1" baseline="-400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r>
              <a:rPr lang="en-GB" sz="24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 1/(8N)</a:t>
            </a:r>
            <a:endParaRPr lang="en-GB"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090252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 name="Group 46">
            <a:extLst>
              <a:ext uri="{FF2B5EF4-FFF2-40B4-BE49-F238E27FC236}">
                <a16:creationId xmlns:a16="http://schemas.microsoft.com/office/drawing/2014/main" id="{0E5D87CD-23E5-440E-9219-BB8FE458B012}"/>
              </a:ext>
            </a:extLst>
          </p:cNvPr>
          <p:cNvGrpSpPr/>
          <p:nvPr/>
        </p:nvGrpSpPr>
        <p:grpSpPr>
          <a:xfrm>
            <a:off x="5235388" y="0"/>
            <a:ext cx="6956612" cy="6858000"/>
            <a:chOff x="5235388" y="0"/>
            <a:chExt cx="6956612" cy="6858000"/>
          </a:xfrm>
          <a:solidFill>
            <a:schemeClr val="bg1">
              <a:lumMod val="65000"/>
            </a:schemeClr>
          </a:solidFill>
        </p:grpSpPr>
        <p:sp>
          <p:nvSpPr>
            <p:cNvPr id="49" name="Rectangle 48">
              <a:extLst>
                <a:ext uri="{FF2B5EF4-FFF2-40B4-BE49-F238E27FC236}">
                  <a16:creationId xmlns:a16="http://schemas.microsoft.com/office/drawing/2014/main" id="{12585C0D-4159-41A2-A5F1-91EECD0CD5D4}"/>
                </a:ext>
              </a:extLst>
            </p:cNvPr>
            <p:cNvSpPr/>
            <p:nvPr/>
          </p:nvSpPr>
          <p:spPr>
            <a:xfrm>
              <a:off x="5235388" y="0"/>
              <a:ext cx="6956612" cy="68580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0" name="Group 49">
              <a:extLst>
                <a:ext uri="{FF2B5EF4-FFF2-40B4-BE49-F238E27FC236}">
                  <a16:creationId xmlns:a16="http://schemas.microsoft.com/office/drawing/2014/main" id="{6C50D1D6-3680-4C5A-A0DD-615CB72E10A4}"/>
                </a:ext>
              </a:extLst>
            </p:cNvPr>
            <p:cNvGrpSpPr>
              <a:grpSpLocks noChangeAspect="1"/>
            </p:cNvGrpSpPr>
            <p:nvPr/>
          </p:nvGrpSpPr>
          <p:grpSpPr>
            <a:xfrm>
              <a:off x="5313835" y="90074"/>
              <a:ext cx="6742337" cy="6617885"/>
              <a:chOff x="4172329" y="64088"/>
              <a:chExt cx="7097197" cy="6966194"/>
            </a:xfrm>
            <a:grpFill/>
          </p:grpSpPr>
          <p:pic>
            <p:nvPicPr>
              <p:cNvPr id="51" name="Picture 50">
                <a:extLst>
                  <a:ext uri="{FF2B5EF4-FFF2-40B4-BE49-F238E27FC236}">
                    <a16:creationId xmlns:a16="http://schemas.microsoft.com/office/drawing/2014/main" id="{25525FBE-4BCD-4C94-80A7-AB6C3E349DF5}"/>
                  </a:ext>
                </a:extLst>
              </p:cNvPr>
              <p:cNvPicPr>
                <a:picLocks noChangeAspect="1"/>
              </p:cNvPicPr>
              <p:nvPr/>
            </p:nvPicPr>
            <p:blipFill>
              <a:blip r:embed="rId2">
                <a:duotone>
                  <a:schemeClr val="bg2">
                    <a:shade val="45000"/>
                    <a:satMod val="135000"/>
                  </a:schemeClr>
                  <a:prstClr val="white"/>
                </a:duotone>
              </a:blip>
              <a:stretch>
                <a:fillRect/>
              </a:stretch>
            </p:blipFill>
            <p:spPr>
              <a:xfrm>
                <a:off x="4172329" y="64088"/>
                <a:ext cx="2318800" cy="2318800"/>
              </a:xfrm>
              <a:prstGeom prst="rect">
                <a:avLst/>
              </a:prstGeom>
              <a:grpFill/>
            </p:spPr>
          </p:pic>
          <p:pic>
            <p:nvPicPr>
              <p:cNvPr id="52" name="Picture 51">
                <a:extLst>
                  <a:ext uri="{FF2B5EF4-FFF2-40B4-BE49-F238E27FC236}">
                    <a16:creationId xmlns:a16="http://schemas.microsoft.com/office/drawing/2014/main" id="{0365077C-4AD4-4339-ADF9-068EA4DA8ED8}"/>
                  </a:ext>
                </a:extLst>
              </p:cNvPr>
              <p:cNvPicPr>
                <a:picLocks noChangeAspect="1"/>
              </p:cNvPicPr>
              <p:nvPr/>
            </p:nvPicPr>
            <p:blipFill>
              <a:blip r:embed="rId3">
                <a:duotone>
                  <a:schemeClr val="bg2">
                    <a:shade val="45000"/>
                    <a:satMod val="135000"/>
                  </a:schemeClr>
                  <a:prstClr val="white"/>
                </a:duotone>
              </a:blip>
              <a:stretch>
                <a:fillRect/>
              </a:stretch>
            </p:blipFill>
            <p:spPr>
              <a:xfrm>
                <a:off x="6571297" y="64088"/>
                <a:ext cx="2275977" cy="2317892"/>
              </a:xfrm>
              <a:prstGeom prst="rect">
                <a:avLst/>
              </a:prstGeom>
              <a:grpFill/>
            </p:spPr>
          </p:pic>
          <p:pic>
            <p:nvPicPr>
              <p:cNvPr id="53" name="Picture 52">
                <a:extLst>
                  <a:ext uri="{FF2B5EF4-FFF2-40B4-BE49-F238E27FC236}">
                    <a16:creationId xmlns:a16="http://schemas.microsoft.com/office/drawing/2014/main" id="{9F67A01D-A23C-4F1E-B7EE-F370DD04DCB3}"/>
                  </a:ext>
                </a:extLst>
              </p:cNvPr>
              <p:cNvPicPr>
                <a:picLocks noChangeAspect="1"/>
              </p:cNvPicPr>
              <p:nvPr/>
            </p:nvPicPr>
            <p:blipFill>
              <a:blip r:embed="rId4">
                <a:duotone>
                  <a:schemeClr val="bg2">
                    <a:shade val="45000"/>
                    <a:satMod val="135000"/>
                  </a:schemeClr>
                  <a:prstClr val="white"/>
                </a:duotone>
              </a:blip>
              <a:stretch>
                <a:fillRect/>
              </a:stretch>
            </p:blipFill>
            <p:spPr>
              <a:xfrm>
                <a:off x="8927442" y="64088"/>
                <a:ext cx="2342084" cy="2300129"/>
              </a:xfrm>
              <a:prstGeom prst="rect">
                <a:avLst/>
              </a:prstGeom>
              <a:grpFill/>
            </p:spPr>
          </p:pic>
          <p:pic>
            <p:nvPicPr>
              <p:cNvPr id="54" name="Picture 53">
                <a:extLst>
                  <a:ext uri="{FF2B5EF4-FFF2-40B4-BE49-F238E27FC236}">
                    <a16:creationId xmlns:a16="http://schemas.microsoft.com/office/drawing/2014/main" id="{59B34B6F-F9AC-4F4C-95D1-78047269E987}"/>
                  </a:ext>
                </a:extLst>
              </p:cNvPr>
              <p:cNvPicPr>
                <a:picLocks noChangeAspect="1"/>
              </p:cNvPicPr>
              <p:nvPr/>
            </p:nvPicPr>
            <p:blipFill>
              <a:blip r:embed="rId5">
                <a:duotone>
                  <a:schemeClr val="bg2">
                    <a:shade val="45000"/>
                    <a:satMod val="135000"/>
                  </a:schemeClr>
                  <a:prstClr val="white"/>
                </a:duotone>
              </a:blip>
              <a:stretch>
                <a:fillRect/>
              </a:stretch>
            </p:blipFill>
            <p:spPr>
              <a:xfrm>
                <a:off x="4172329" y="2470695"/>
                <a:ext cx="2318800" cy="2255405"/>
              </a:xfrm>
              <a:prstGeom prst="rect">
                <a:avLst/>
              </a:prstGeom>
              <a:grpFill/>
            </p:spPr>
          </p:pic>
          <p:pic>
            <p:nvPicPr>
              <p:cNvPr id="55" name="Picture 54">
                <a:extLst>
                  <a:ext uri="{FF2B5EF4-FFF2-40B4-BE49-F238E27FC236}">
                    <a16:creationId xmlns:a16="http://schemas.microsoft.com/office/drawing/2014/main" id="{96715338-89B3-4F76-9AE9-377ABBF2183C}"/>
                  </a:ext>
                </a:extLst>
              </p:cNvPr>
              <p:cNvPicPr>
                <a:picLocks noChangeAspect="1"/>
              </p:cNvPicPr>
              <p:nvPr/>
            </p:nvPicPr>
            <p:blipFill>
              <a:blip r:embed="rId6">
                <a:duotone>
                  <a:schemeClr val="bg2">
                    <a:shade val="45000"/>
                    <a:satMod val="135000"/>
                  </a:schemeClr>
                  <a:prstClr val="white"/>
                </a:duotone>
              </a:blip>
              <a:stretch>
                <a:fillRect/>
              </a:stretch>
            </p:blipFill>
            <p:spPr>
              <a:xfrm>
                <a:off x="6593492" y="2471796"/>
                <a:ext cx="2177699" cy="2215614"/>
              </a:xfrm>
              <a:prstGeom prst="rect">
                <a:avLst/>
              </a:prstGeom>
              <a:grpFill/>
            </p:spPr>
          </p:pic>
          <p:pic>
            <p:nvPicPr>
              <p:cNvPr id="56" name="Picture 55">
                <a:extLst>
                  <a:ext uri="{FF2B5EF4-FFF2-40B4-BE49-F238E27FC236}">
                    <a16:creationId xmlns:a16="http://schemas.microsoft.com/office/drawing/2014/main" id="{0129DA17-C192-4B06-9714-4A8C42D43A07}"/>
                  </a:ext>
                </a:extLst>
              </p:cNvPr>
              <p:cNvPicPr>
                <a:picLocks noChangeAspect="1"/>
              </p:cNvPicPr>
              <p:nvPr/>
            </p:nvPicPr>
            <p:blipFill>
              <a:blip r:embed="rId7">
                <a:duotone>
                  <a:schemeClr val="bg2">
                    <a:shade val="45000"/>
                    <a:satMod val="135000"/>
                  </a:schemeClr>
                  <a:prstClr val="white"/>
                </a:duotone>
              </a:blip>
              <a:stretch>
                <a:fillRect/>
              </a:stretch>
            </p:blipFill>
            <p:spPr>
              <a:xfrm>
                <a:off x="8939736" y="2470695"/>
                <a:ext cx="2210618" cy="2186918"/>
              </a:xfrm>
              <a:prstGeom prst="rect">
                <a:avLst/>
              </a:prstGeom>
              <a:grpFill/>
            </p:spPr>
          </p:pic>
          <p:pic>
            <p:nvPicPr>
              <p:cNvPr id="57" name="Picture 56">
                <a:extLst>
                  <a:ext uri="{FF2B5EF4-FFF2-40B4-BE49-F238E27FC236}">
                    <a16:creationId xmlns:a16="http://schemas.microsoft.com/office/drawing/2014/main" id="{5046A09B-BE80-4757-9473-E5ECD172F0D0}"/>
                  </a:ext>
                </a:extLst>
              </p:cNvPr>
              <p:cNvPicPr>
                <a:picLocks noChangeAspect="1"/>
              </p:cNvPicPr>
              <p:nvPr/>
            </p:nvPicPr>
            <p:blipFill>
              <a:blip r:embed="rId8">
                <a:duotone>
                  <a:schemeClr val="bg2">
                    <a:shade val="45000"/>
                    <a:satMod val="135000"/>
                  </a:schemeClr>
                  <a:prstClr val="white"/>
                </a:duotone>
              </a:blip>
              <a:stretch>
                <a:fillRect/>
              </a:stretch>
            </p:blipFill>
            <p:spPr>
              <a:xfrm>
                <a:off x="4258923" y="4813907"/>
                <a:ext cx="2213334" cy="2175819"/>
              </a:xfrm>
              <a:prstGeom prst="rect">
                <a:avLst/>
              </a:prstGeom>
              <a:grpFill/>
            </p:spPr>
          </p:pic>
          <p:pic>
            <p:nvPicPr>
              <p:cNvPr id="58" name="Picture 57">
                <a:extLst>
                  <a:ext uri="{FF2B5EF4-FFF2-40B4-BE49-F238E27FC236}">
                    <a16:creationId xmlns:a16="http://schemas.microsoft.com/office/drawing/2014/main" id="{09C10E58-0516-45AF-9AE0-2D0EAD633F2F}"/>
                  </a:ext>
                </a:extLst>
              </p:cNvPr>
              <p:cNvPicPr>
                <a:picLocks noChangeAspect="1"/>
              </p:cNvPicPr>
              <p:nvPr/>
            </p:nvPicPr>
            <p:blipFill>
              <a:blip r:embed="rId9">
                <a:duotone>
                  <a:schemeClr val="bg2">
                    <a:shade val="45000"/>
                    <a:satMod val="135000"/>
                  </a:schemeClr>
                  <a:prstClr val="white"/>
                </a:duotone>
              </a:blip>
              <a:stretch>
                <a:fillRect/>
              </a:stretch>
            </p:blipFill>
            <p:spPr>
              <a:xfrm>
                <a:off x="6571297" y="4812031"/>
                <a:ext cx="2177698" cy="2218251"/>
              </a:xfrm>
              <a:prstGeom prst="rect">
                <a:avLst/>
              </a:prstGeom>
              <a:grpFill/>
            </p:spPr>
          </p:pic>
          <p:pic>
            <p:nvPicPr>
              <p:cNvPr id="59" name="Picture 58">
                <a:extLst>
                  <a:ext uri="{FF2B5EF4-FFF2-40B4-BE49-F238E27FC236}">
                    <a16:creationId xmlns:a16="http://schemas.microsoft.com/office/drawing/2014/main" id="{3EE27A8A-81BF-4684-87A1-E3BABC7516EB}"/>
                  </a:ext>
                </a:extLst>
              </p:cNvPr>
              <p:cNvPicPr>
                <a:picLocks noChangeAspect="1"/>
              </p:cNvPicPr>
              <p:nvPr/>
            </p:nvPicPr>
            <p:blipFill>
              <a:blip r:embed="rId10">
                <a:duotone>
                  <a:schemeClr val="bg2">
                    <a:shade val="45000"/>
                    <a:satMod val="135000"/>
                  </a:schemeClr>
                  <a:prstClr val="white"/>
                </a:duotone>
              </a:blip>
              <a:stretch>
                <a:fillRect/>
              </a:stretch>
            </p:blipFill>
            <p:spPr>
              <a:xfrm>
                <a:off x="8939735" y="4812030"/>
                <a:ext cx="2177697" cy="2177697"/>
              </a:xfrm>
              <a:prstGeom prst="rect">
                <a:avLst/>
              </a:prstGeom>
              <a:grpFill/>
            </p:spPr>
          </p:pic>
        </p:grpSp>
      </p:grpSp>
      <p:sp>
        <p:nvSpPr>
          <p:cNvPr id="4" name="TextBox 3"/>
          <p:cNvSpPr txBox="1"/>
          <p:nvPr/>
        </p:nvSpPr>
        <p:spPr>
          <a:xfrm>
            <a:off x="72000" y="72000"/>
            <a:ext cx="12084148"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i="1" dirty="0" err="1">
                <a:latin typeface="Arial" panose="020B0604020202020204" pitchFamily="34" charset="0"/>
                <a:cs typeface="Arial" panose="020B0604020202020204" pitchFamily="34" charset="0"/>
              </a:rPr>
              <a:t>En</a:t>
            </a:r>
            <a:r>
              <a:rPr lang="en-GB" sz="2400" i="1" dirty="0">
                <a:latin typeface="Arial" panose="020B0604020202020204" pitchFamily="34" charset="0"/>
                <a:cs typeface="Arial" panose="020B0604020202020204" pitchFamily="34" charset="0"/>
              </a:rPr>
              <a:t> passant </a:t>
            </a:r>
            <a:r>
              <a:rPr lang="en-GB" sz="2400" dirty="0">
                <a:latin typeface="Arial" panose="020B0604020202020204" pitchFamily="34" charset="0"/>
                <a:cs typeface="Arial" panose="020B0604020202020204" pitchFamily="34" charset="0"/>
              </a:rPr>
              <a:t>we detect here two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further</a:t>
            </a:r>
            <a:r>
              <a:rPr lang="en-GB" sz="2400" dirty="0">
                <a:latin typeface="Arial" panose="020B0604020202020204" pitchFamily="34" charset="0"/>
                <a:cs typeface="Arial" panose="020B0604020202020204" pitchFamily="34" charset="0"/>
              </a:rPr>
              <a:t> scales of genetic diversity and segregation.</a:t>
            </a:r>
          </a:p>
          <a:p>
            <a:r>
              <a:rPr lang="de-DE"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Further</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Beyond</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the</a:t>
            </a:r>
            <a:r>
              <a:rPr lang="de-DE" sz="2400" dirty="0">
                <a:latin typeface="Arial" panose="020B0604020202020204" pitchFamily="34" charset="0"/>
                <a:cs typeface="Arial" panose="020B0604020202020204" pitchFamily="34" charset="0"/>
              </a:rPr>
              <a:t> ‚</a:t>
            </a:r>
            <a:r>
              <a:rPr lang="de-DE" sz="2400" dirty="0" err="1">
                <a:solidFill>
                  <a:schemeClr val="tx1">
                    <a:lumMod val="50000"/>
                    <a:lumOff val="50000"/>
                  </a:schemeClr>
                </a:solidFill>
                <a:latin typeface="Arial" panose="020B0604020202020204" pitchFamily="34" charset="0"/>
                <a:cs typeface="Arial" panose="020B0604020202020204" pitchFamily="34" charset="0"/>
              </a:rPr>
              <a:t>usual</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segregation</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that</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leads</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to</a:t>
            </a:r>
            <a:r>
              <a:rPr lang="de-DE" sz="2400" dirty="0">
                <a:latin typeface="Arial" panose="020B0604020202020204" pitchFamily="34" charset="0"/>
                <a:cs typeface="Arial" panose="020B0604020202020204" pitchFamily="34" charset="0"/>
              </a:rPr>
              <a:t> </a:t>
            </a:r>
            <a:r>
              <a:rPr lang="de-DE" sz="2400" dirty="0" err="1">
                <a:solidFill>
                  <a:schemeClr val="tx1">
                    <a:lumMod val="50000"/>
                    <a:lumOff val="50000"/>
                  </a:schemeClr>
                </a:solidFill>
                <a:latin typeface="Arial" panose="020B0604020202020204" pitchFamily="34" charset="0"/>
                <a:cs typeface="Arial" panose="020B0604020202020204" pitchFamily="34" charset="0"/>
              </a:rPr>
              <a:t>genotypic</a:t>
            </a:r>
            <a:r>
              <a:rPr lang="de-DE" sz="2400" dirty="0">
                <a:solidFill>
                  <a:schemeClr val="tx1">
                    <a:lumMod val="50000"/>
                    <a:lumOff val="50000"/>
                  </a:schemeClr>
                </a:solidFill>
                <a:latin typeface="Arial" panose="020B0604020202020204" pitchFamily="34" charset="0"/>
                <a:cs typeface="Arial" panose="020B0604020202020204" pitchFamily="34" charset="0"/>
              </a:rPr>
              <a:t> </a:t>
            </a:r>
            <a:r>
              <a:rPr lang="de-DE" sz="2400" dirty="0" err="1">
                <a:solidFill>
                  <a:schemeClr val="tx1">
                    <a:lumMod val="50000"/>
                    <a:lumOff val="50000"/>
                  </a:schemeClr>
                </a:solidFill>
                <a:latin typeface="Arial" panose="020B0604020202020204" pitchFamily="34" charset="0"/>
                <a:cs typeface="Arial" panose="020B0604020202020204" pitchFamily="34" charset="0"/>
              </a:rPr>
              <a:t>variance</a:t>
            </a:r>
            <a:r>
              <a:rPr lang="de-DE" sz="2400" dirty="0">
                <a:solidFill>
                  <a:schemeClr val="tx1">
                    <a:lumMod val="50000"/>
                    <a:lumOff val="50000"/>
                  </a:schemeClr>
                </a:solidFill>
                <a:latin typeface="Arial" panose="020B0604020202020204" pitchFamily="34" charset="0"/>
                <a:cs typeface="Arial" panose="020B0604020202020204" pitchFamily="34" charset="0"/>
              </a:rPr>
              <a:t> ‚</a:t>
            </a:r>
            <a:r>
              <a:rPr lang="de-DE" sz="2400" dirty="0" err="1">
                <a:solidFill>
                  <a:schemeClr val="tx1">
                    <a:lumMod val="50000"/>
                    <a:lumOff val="50000"/>
                  </a:schemeClr>
                </a:solidFill>
                <a:latin typeface="Arial" panose="020B0604020202020204" pitchFamily="34" charset="0"/>
                <a:cs typeface="Arial" panose="020B0604020202020204" pitchFamily="34" charset="0"/>
              </a:rPr>
              <a:t>for</a:t>
            </a:r>
            <a:r>
              <a:rPr lang="de-DE" sz="2400" dirty="0">
                <a:solidFill>
                  <a:schemeClr val="tx1">
                    <a:lumMod val="50000"/>
                    <a:lumOff val="50000"/>
                  </a:schemeClr>
                </a:solidFill>
                <a:latin typeface="Arial" panose="020B0604020202020204" pitchFamily="34" charset="0"/>
                <a:cs typeface="Arial" panose="020B0604020202020204" pitchFamily="34" charset="0"/>
              </a:rPr>
              <a:t>‘ </a:t>
            </a:r>
            <a:r>
              <a:rPr lang="de-DE" sz="2400" dirty="0" err="1">
                <a:solidFill>
                  <a:schemeClr val="tx1">
                    <a:lumMod val="50000"/>
                    <a:lumOff val="50000"/>
                  </a:schemeClr>
                </a:solidFill>
                <a:latin typeface="Arial" panose="020B0604020202020204" pitchFamily="34" charset="0"/>
                <a:cs typeface="Arial" panose="020B0604020202020204" pitchFamily="34" charset="0"/>
              </a:rPr>
              <a:t>traits</a:t>
            </a:r>
            <a:r>
              <a:rPr lang="de-DE" sz="2400" dirty="0">
                <a:latin typeface="Arial" panose="020B0604020202020204" pitchFamily="34" charset="0"/>
                <a:cs typeface="Arial" panose="020B0604020202020204" pitchFamily="34" charset="0"/>
              </a:rPr>
              <a:t>.</a:t>
            </a:r>
            <a:endParaRPr lang="en-GB" sz="2400" dirty="0">
              <a:latin typeface="Arial" panose="020B0604020202020204" pitchFamily="34" charset="0"/>
              <a:cs typeface="Arial" panose="020B0604020202020204" pitchFamily="34" charset="0"/>
            </a:endParaRPr>
          </a:p>
        </p:txBody>
      </p:sp>
      <p:sp>
        <p:nvSpPr>
          <p:cNvPr id="2" name="Textfeld 1"/>
          <p:cNvSpPr txBox="1"/>
          <p:nvPr/>
        </p:nvSpPr>
        <p:spPr>
          <a:xfrm>
            <a:off x="11574443" y="6336175"/>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18</a:t>
            </a:fld>
            <a:endParaRPr lang="en-US" sz="2400" dirty="0">
              <a:latin typeface="Arial" panose="020B0604020202020204" pitchFamily="34" charset="0"/>
              <a:cs typeface="Arial" panose="020B0604020202020204" pitchFamily="34" charset="0"/>
            </a:endParaRPr>
          </a:p>
        </p:txBody>
      </p:sp>
      <p:sp>
        <p:nvSpPr>
          <p:cNvPr id="5" name="Textfeld 2"/>
          <p:cNvSpPr txBox="1">
            <a:spLocks noChangeArrowheads="1"/>
          </p:cNvSpPr>
          <p:nvPr/>
        </p:nvSpPr>
        <p:spPr bwMode="auto">
          <a:xfrm>
            <a:off x="72000" y="1017932"/>
            <a:ext cx="5106007" cy="1477328"/>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r>
              <a:rPr lang="en-US" altLang="de-DE" dirty="0">
                <a:solidFill>
                  <a:schemeClr val="tx1">
                    <a:lumMod val="50000"/>
                    <a:lumOff val="50000"/>
                  </a:schemeClr>
                </a:solidFill>
                <a:latin typeface="Arial" panose="020B0604020202020204" pitchFamily="34" charset="0"/>
                <a:cs typeface="Arial" panose="020B0604020202020204" pitchFamily="34" charset="0"/>
              </a:rPr>
              <a:t>Genotypes‘ segregation such as </a:t>
            </a:r>
            <a:br>
              <a:rPr lang="en-US" altLang="de-DE" dirty="0">
                <a:solidFill>
                  <a:schemeClr val="tx1">
                    <a:lumMod val="50000"/>
                    <a:lumOff val="50000"/>
                  </a:schemeClr>
                </a:solidFill>
                <a:latin typeface="Arial" panose="020B0604020202020204" pitchFamily="34" charset="0"/>
                <a:cs typeface="Arial" panose="020B0604020202020204" pitchFamily="34" charset="0"/>
              </a:rPr>
            </a:br>
            <a:r>
              <a:rPr lang="en-US" altLang="de-DE" dirty="0">
                <a:solidFill>
                  <a:schemeClr val="tx1">
                    <a:lumMod val="50000"/>
                    <a:lumOff val="50000"/>
                  </a:schemeClr>
                </a:solidFill>
                <a:latin typeface="Arial" panose="020B0604020202020204" pitchFamily="34" charset="0"/>
                <a:cs typeface="Arial" panose="020B0604020202020204" pitchFamily="34" charset="0"/>
              </a:rPr>
              <a:t>AA, Aa, aa;  with genotype rations of 1 : 2 : 1.    </a:t>
            </a:r>
            <a:br>
              <a:rPr lang="en-US" altLang="de-DE" dirty="0">
                <a:solidFill>
                  <a:schemeClr val="tx1">
                    <a:lumMod val="50000"/>
                    <a:lumOff val="50000"/>
                  </a:schemeClr>
                </a:solidFill>
                <a:latin typeface="Arial" panose="020B0604020202020204" pitchFamily="34" charset="0"/>
                <a:cs typeface="Arial" panose="020B0604020202020204" pitchFamily="34" charset="0"/>
              </a:rPr>
            </a:br>
            <a:r>
              <a:rPr lang="en-US" altLang="de-DE" dirty="0">
                <a:solidFill>
                  <a:schemeClr val="tx1">
                    <a:lumMod val="50000"/>
                    <a:lumOff val="50000"/>
                  </a:schemeClr>
                </a:solidFill>
                <a:latin typeface="Arial" panose="020B0604020202020204" pitchFamily="34" charset="0"/>
                <a:cs typeface="Arial" panose="020B0604020202020204" pitchFamily="34" charset="0"/>
              </a:rPr>
              <a:t>Genetic variance: </a:t>
            </a:r>
            <a:r>
              <a:rPr lang="el-GR" altLang="de-DE"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a:t>
            </a:r>
            <a:r>
              <a:rPr lang="de-DE" altLang="de-DE"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²</a:t>
            </a:r>
            <a:r>
              <a:rPr lang="de-DE" altLang="de-DE" baseline="-25000"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a:t>
            </a:r>
            <a:r>
              <a:rPr lang="de-DE" altLang="de-DE"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l-GR" altLang="de-DE"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a:t>
            </a:r>
            <a:r>
              <a:rPr lang="de-DE" altLang="de-DE"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²</a:t>
            </a:r>
            <a:r>
              <a:rPr lang="de-DE" altLang="de-DE" baseline="-25000"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de-DE" altLang="de-DE"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l-GR" altLang="de-DE"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a:t>
            </a:r>
            <a:r>
              <a:rPr lang="de-DE" altLang="de-DE"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²</a:t>
            </a:r>
            <a:r>
              <a:rPr lang="de-DE" altLang="de-DE" baseline="-25000"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a:t>
            </a:r>
            <a:br>
              <a:rPr lang="de-DE" altLang="de-DE"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altLang="de-DE" dirty="0">
                <a:solidFill>
                  <a:schemeClr val="tx1">
                    <a:lumMod val="50000"/>
                    <a:lumOff val="50000"/>
                  </a:schemeClr>
                </a:solidFill>
                <a:latin typeface="Arial" panose="020B0604020202020204" pitchFamily="34" charset="0"/>
                <a:cs typeface="Arial" panose="020B0604020202020204" pitchFamily="34" charset="0"/>
              </a:rPr>
              <a:t>Phenotypes‘ segregation such as </a:t>
            </a:r>
          </a:p>
          <a:p>
            <a:r>
              <a:rPr lang="en-US" altLang="de-DE" dirty="0">
                <a:solidFill>
                  <a:schemeClr val="tx1">
                    <a:lumMod val="50000"/>
                    <a:lumOff val="50000"/>
                  </a:schemeClr>
                </a:solidFill>
                <a:latin typeface="Arial" panose="020B0604020202020204" pitchFamily="34" charset="0"/>
                <a:cs typeface="Arial" panose="020B0604020202020204" pitchFamily="34" charset="0"/>
              </a:rPr>
              <a:t>resistant vs. susceptible: </a:t>
            </a:r>
            <a:r>
              <a:rPr lang="el-GR" altLang="de-DE"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a:t>
            </a:r>
            <a:r>
              <a:rPr lang="de-DE" altLang="de-DE"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²</a:t>
            </a:r>
            <a:r>
              <a:rPr lang="de-DE" altLang="de-DE" baseline="-25000"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t>
            </a:r>
            <a:r>
              <a:rPr lang="de-DE" altLang="de-DE"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l-GR" altLang="de-DE"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a:t>
            </a:r>
            <a:r>
              <a:rPr lang="de-DE" altLang="de-DE"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²</a:t>
            </a:r>
            <a:r>
              <a:rPr lang="de-DE" altLang="de-DE" baseline="-25000"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a:t>
            </a:r>
            <a:r>
              <a:rPr lang="de-DE" altLang="de-DE"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el-GR" altLang="de-DE"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a:t>
            </a:r>
            <a:r>
              <a:rPr lang="de-DE" altLang="de-DE"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²</a:t>
            </a:r>
            <a:r>
              <a:rPr lang="de-DE" altLang="de-DE" baseline="-25000" dirty="0">
                <a:solidFill>
                  <a:schemeClr val="tx1">
                    <a:lumMod val="50000"/>
                    <a:lumOff val="5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GE</a:t>
            </a:r>
          </a:p>
        </p:txBody>
      </p:sp>
      <p:grpSp>
        <p:nvGrpSpPr>
          <p:cNvPr id="77" name="Group 76"/>
          <p:cNvGrpSpPr>
            <a:grpSpLocks noChangeAspect="1"/>
          </p:cNvGrpSpPr>
          <p:nvPr/>
        </p:nvGrpSpPr>
        <p:grpSpPr>
          <a:xfrm>
            <a:off x="6689467" y="1077201"/>
            <a:ext cx="1865855" cy="1382400"/>
            <a:chOff x="915988" y="1108075"/>
            <a:chExt cx="6537325" cy="4843463"/>
          </a:xfrm>
        </p:grpSpPr>
        <p:sp>
          <p:nvSpPr>
            <p:cNvPr id="78" name="Line 6"/>
            <p:cNvSpPr>
              <a:spLocks noChangeShapeType="1"/>
            </p:cNvSpPr>
            <p:nvPr/>
          </p:nvSpPr>
          <p:spPr bwMode="auto">
            <a:xfrm flipV="1">
              <a:off x="1015471" y="1108075"/>
              <a:ext cx="0" cy="4741863"/>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79" name="Line 7"/>
            <p:cNvSpPr>
              <a:spLocks noChangeShapeType="1"/>
            </p:cNvSpPr>
            <p:nvPr/>
          </p:nvSpPr>
          <p:spPr bwMode="auto">
            <a:xfrm flipH="1">
              <a:off x="915988" y="5849938"/>
              <a:ext cx="101600" cy="0"/>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0" name="Line 25"/>
            <p:cNvSpPr>
              <a:spLocks noChangeShapeType="1"/>
            </p:cNvSpPr>
            <p:nvPr/>
          </p:nvSpPr>
          <p:spPr bwMode="auto">
            <a:xfrm>
              <a:off x="1017588" y="5849938"/>
              <a:ext cx="6435725" cy="0"/>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1" name="Line 26"/>
            <p:cNvSpPr>
              <a:spLocks noChangeShapeType="1"/>
            </p:cNvSpPr>
            <p:nvPr/>
          </p:nvSpPr>
          <p:spPr bwMode="auto">
            <a:xfrm>
              <a:off x="1017588" y="5849938"/>
              <a:ext cx="0" cy="101600"/>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2" name="Freeform 80"/>
            <p:cNvSpPr>
              <a:spLocks/>
            </p:cNvSpPr>
            <p:nvPr/>
          </p:nvSpPr>
          <p:spPr bwMode="auto">
            <a:xfrm>
              <a:off x="1030288" y="1122363"/>
              <a:ext cx="6346825" cy="4724400"/>
            </a:xfrm>
            <a:custGeom>
              <a:avLst/>
              <a:gdLst>
                <a:gd name="T0" fmla="*/ 2147483647 w 7996"/>
                <a:gd name="T1" fmla="*/ 2147483647 h 5952"/>
                <a:gd name="T2" fmla="*/ 2147483647 w 7996"/>
                <a:gd name="T3" fmla="*/ 2147483647 h 5952"/>
                <a:gd name="T4" fmla="*/ 2147483647 w 7996"/>
                <a:gd name="T5" fmla="*/ 2147483647 h 5952"/>
                <a:gd name="T6" fmla="*/ 2147483647 w 7996"/>
                <a:gd name="T7" fmla="*/ 2147483647 h 5952"/>
                <a:gd name="T8" fmla="*/ 2147483647 w 7996"/>
                <a:gd name="T9" fmla="*/ 2147483647 h 5952"/>
                <a:gd name="T10" fmla="*/ 2147483647 w 7996"/>
                <a:gd name="T11" fmla="*/ 2147483647 h 5952"/>
                <a:gd name="T12" fmla="*/ 2147483647 w 7996"/>
                <a:gd name="T13" fmla="*/ 2147483647 h 5952"/>
                <a:gd name="T14" fmla="*/ 2147483647 w 7996"/>
                <a:gd name="T15" fmla="*/ 2147483647 h 5952"/>
                <a:gd name="T16" fmla="*/ 2147483647 w 7996"/>
                <a:gd name="T17" fmla="*/ 2147483647 h 5952"/>
                <a:gd name="T18" fmla="*/ 2147483647 w 7996"/>
                <a:gd name="T19" fmla="*/ 2147483647 h 5952"/>
                <a:gd name="T20" fmla="*/ 2147483647 w 7996"/>
                <a:gd name="T21" fmla="*/ 2147483647 h 5952"/>
                <a:gd name="T22" fmla="*/ 2147483647 w 7996"/>
                <a:gd name="T23" fmla="*/ 2147483647 h 5952"/>
                <a:gd name="T24" fmla="*/ 2147483647 w 7996"/>
                <a:gd name="T25" fmla="*/ 2147483647 h 5952"/>
                <a:gd name="T26" fmla="*/ 2147483647 w 7996"/>
                <a:gd name="T27" fmla="*/ 2147483647 h 5952"/>
                <a:gd name="T28" fmla="*/ 2147483647 w 7996"/>
                <a:gd name="T29" fmla="*/ 2147483647 h 5952"/>
                <a:gd name="T30" fmla="*/ 2147483647 w 7996"/>
                <a:gd name="T31" fmla="*/ 2147483647 h 5952"/>
                <a:gd name="T32" fmla="*/ 2147483647 w 7996"/>
                <a:gd name="T33" fmla="*/ 2147483647 h 5952"/>
                <a:gd name="T34" fmla="*/ 2147483647 w 7996"/>
                <a:gd name="T35" fmla="*/ 2147483647 h 5952"/>
                <a:gd name="T36" fmla="*/ 2147483647 w 7996"/>
                <a:gd name="T37" fmla="*/ 2147483647 h 5952"/>
                <a:gd name="T38" fmla="*/ 2147483647 w 7996"/>
                <a:gd name="T39" fmla="*/ 2147483647 h 5952"/>
                <a:gd name="T40" fmla="*/ 2147483647 w 7996"/>
                <a:gd name="T41" fmla="*/ 2147483647 h 5952"/>
                <a:gd name="T42" fmla="*/ 2147483647 w 7996"/>
                <a:gd name="T43" fmla="*/ 2147483647 h 5952"/>
                <a:gd name="T44" fmla="*/ 2147483647 w 7996"/>
                <a:gd name="T45" fmla="*/ 2147483647 h 5952"/>
                <a:gd name="T46" fmla="*/ 2147483647 w 7996"/>
                <a:gd name="T47" fmla="*/ 2147483647 h 5952"/>
                <a:gd name="T48" fmla="*/ 2147483647 w 7996"/>
                <a:gd name="T49" fmla="*/ 2147483647 h 5952"/>
                <a:gd name="T50" fmla="*/ 2147483647 w 7996"/>
                <a:gd name="T51" fmla="*/ 2147483647 h 5952"/>
                <a:gd name="T52" fmla="*/ 2147483647 w 7996"/>
                <a:gd name="T53" fmla="*/ 2147483647 h 5952"/>
                <a:gd name="T54" fmla="*/ 2147483647 w 7996"/>
                <a:gd name="T55" fmla="*/ 2147483647 h 5952"/>
                <a:gd name="T56" fmla="*/ 2147483647 w 7996"/>
                <a:gd name="T57" fmla="*/ 2147483647 h 5952"/>
                <a:gd name="T58" fmla="*/ 2147483647 w 7996"/>
                <a:gd name="T59" fmla="*/ 2147483647 h 5952"/>
                <a:gd name="T60" fmla="*/ 2147483647 w 7996"/>
                <a:gd name="T61" fmla="*/ 2147483647 h 5952"/>
                <a:gd name="T62" fmla="*/ 2147483647 w 7996"/>
                <a:gd name="T63" fmla="*/ 2147483647 h 5952"/>
                <a:gd name="T64" fmla="*/ 2147483647 w 7996"/>
                <a:gd name="T65" fmla="*/ 2147483647 h 5952"/>
                <a:gd name="T66" fmla="*/ 2147483647 w 7996"/>
                <a:gd name="T67" fmla="*/ 2147483647 h 5952"/>
                <a:gd name="T68" fmla="*/ 2147483647 w 7996"/>
                <a:gd name="T69" fmla="*/ 2147483647 h 5952"/>
                <a:gd name="T70" fmla="*/ 2147483647 w 7996"/>
                <a:gd name="T71" fmla="*/ 2147483647 h 5952"/>
                <a:gd name="T72" fmla="*/ 2147483647 w 7996"/>
                <a:gd name="T73" fmla="*/ 2147483647 h 5952"/>
                <a:gd name="T74" fmla="*/ 2147483647 w 7996"/>
                <a:gd name="T75" fmla="*/ 2147483647 h 5952"/>
                <a:gd name="T76" fmla="*/ 2147483647 w 7996"/>
                <a:gd name="T77" fmla="*/ 2147483647 h 5952"/>
                <a:gd name="T78" fmla="*/ 2147483647 w 7996"/>
                <a:gd name="T79" fmla="*/ 2147483647 h 5952"/>
                <a:gd name="T80" fmla="*/ 2147483647 w 7996"/>
                <a:gd name="T81" fmla="*/ 2147483647 h 5952"/>
                <a:gd name="T82" fmla="*/ 2147483647 w 7996"/>
                <a:gd name="T83" fmla="*/ 2147483647 h 5952"/>
                <a:gd name="T84" fmla="*/ 2147483647 w 7996"/>
                <a:gd name="T85" fmla="*/ 2147483647 h 5952"/>
                <a:gd name="T86" fmla="*/ 2147483647 w 7996"/>
                <a:gd name="T87" fmla="*/ 2147483647 h 5952"/>
                <a:gd name="T88" fmla="*/ 2147483647 w 7996"/>
                <a:gd name="T89" fmla="*/ 2147483647 h 5952"/>
                <a:gd name="T90" fmla="*/ 2147483647 w 7996"/>
                <a:gd name="T91" fmla="*/ 2147483647 h 5952"/>
                <a:gd name="T92" fmla="*/ 2147483647 w 7996"/>
                <a:gd name="T93" fmla="*/ 2147483647 h 5952"/>
                <a:gd name="T94" fmla="*/ 2147483647 w 7996"/>
                <a:gd name="T95" fmla="*/ 2147483647 h 5952"/>
                <a:gd name="T96" fmla="*/ 2147483647 w 7996"/>
                <a:gd name="T97" fmla="*/ 2147483647 h 5952"/>
                <a:gd name="T98" fmla="*/ 2147483647 w 7996"/>
                <a:gd name="T99" fmla="*/ 2147483647 h 5952"/>
                <a:gd name="T100" fmla="*/ 2147483647 w 7996"/>
                <a:gd name="T101" fmla="*/ 2147483647 h 5952"/>
                <a:gd name="T102" fmla="*/ 2147483647 w 7996"/>
                <a:gd name="T103" fmla="*/ 2147483647 h 5952"/>
                <a:gd name="T104" fmla="*/ 2147483647 w 7996"/>
                <a:gd name="T105" fmla="*/ 2147483647 h 5952"/>
                <a:gd name="T106" fmla="*/ 2147483647 w 7996"/>
                <a:gd name="T107" fmla="*/ 2147483647 h 5952"/>
                <a:gd name="T108" fmla="*/ 2147483647 w 7996"/>
                <a:gd name="T109" fmla="*/ 2147483647 h 5952"/>
                <a:gd name="T110" fmla="*/ 2147483647 w 7996"/>
                <a:gd name="T111" fmla="*/ 2147483647 h 5952"/>
                <a:gd name="T112" fmla="*/ 2147483647 w 7996"/>
                <a:gd name="T113" fmla="*/ 2147483647 h 5952"/>
                <a:gd name="T114" fmla="*/ 2147483647 w 7996"/>
                <a:gd name="T115" fmla="*/ 2147483647 h 5952"/>
                <a:gd name="T116" fmla="*/ 2147483647 w 7996"/>
                <a:gd name="T117" fmla="*/ 2147483647 h 5952"/>
                <a:gd name="T118" fmla="*/ 2147483647 w 7996"/>
                <a:gd name="T119" fmla="*/ 2147483647 h 5952"/>
                <a:gd name="T120" fmla="*/ 2147483647 w 7996"/>
                <a:gd name="T121" fmla="*/ 2147483647 h 5952"/>
                <a:gd name="T122" fmla="*/ 2147483647 w 7996"/>
                <a:gd name="T123" fmla="*/ 2147483647 h 595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996"/>
                <a:gd name="T187" fmla="*/ 0 h 5952"/>
                <a:gd name="T188" fmla="*/ 7996 w 7996"/>
                <a:gd name="T189" fmla="*/ 5952 h 595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996" h="5952">
                  <a:moveTo>
                    <a:pt x="0" y="5952"/>
                  </a:moveTo>
                  <a:lnTo>
                    <a:pt x="17" y="5952"/>
                  </a:lnTo>
                  <a:lnTo>
                    <a:pt x="32" y="5952"/>
                  </a:lnTo>
                  <a:lnTo>
                    <a:pt x="48" y="5952"/>
                  </a:lnTo>
                  <a:lnTo>
                    <a:pt x="65" y="5950"/>
                  </a:lnTo>
                  <a:lnTo>
                    <a:pt x="80" y="5950"/>
                  </a:lnTo>
                  <a:lnTo>
                    <a:pt x="97" y="5950"/>
                  </a:lnTo>
                  <a:lnTo>
                    <a:pt x="114" y="5950"/>
                  </a:lnTo>
                  <a:lnTo>
                    <a:pt x="129" y="5949"/>
                  </a:lnTo>
                  <a:lnTo>
                    <a:pt x="145" y="5949"/>
                  </a:lnTo>
                  <a:lnTo>
                    <a:pt x="162" y="5949"/>
                  </a:lnTo>
                  <a:lnTo>
                    <a:pt x="177" y="5949"/>
                  </a:lnTo>
                  <a:lnTo>
                    <a:pt x="194" y="5947"/>
                  </a:lnTo>
                  <a:lnTo>
                    <a:pt x="210" y="5947"/>
                  </a:lnTo>
                  <a:lnTo>
                    <a:pt x="225" y="5947"/>
                  </a:lnTo>
                  <a:lnTo>
                    <a:pt x="242" y="5945"/>
                  </a:lnTo>
                  <a:lnTo>
                    <a:pt x="259" y="5945"/>
                  </a:lnTo>
                  <a:lnTo>
                    <a:pt x="274" y="5944"/>
                  </a:lnTo>
                  <a:lnTo>
                    <a:pt x="290" y="5944"/>
                  </a:lnTo>
                  <a:lnTo>
                    <a:pt x="307" y="5944"/>
                  </a:lnTo>
                  <a:lnTo>
                    <a:pt x="322" y="5942"/>
                  </a:lnTo>
                  <a:lnTo>
                    <a:pt x="339" y="5942"/>
                  </a:lnTo>
                  <a:lnTo>
                    <a:pt x="354" y="5940"/>
                  </a:lnTo>
                  <a:lnTo>
                    <a:pt x="370" y="5940"/>
                  </a:lnTo>
                  <a:lnTo>
                    <a:pt x="387" y="5939"/>
                  </a:lnTo>
                  <a:lnTo>
                    <a:pt x="402" y="5937"/>
                  </a:lnTo>
                  <a:lnTo>
                    <a:pt x="419" y="5937"/>
                  </a:lnTo>
                  <a:lnTo>
                    <a:pt x="435" y="5935"/>
                  </a:lnTo>
                  <a:lnTo>
                    <a:pt x="450" y="5934"/>
                  </a:lnTo>
                  <a:lnTo>
                    <a:pt x="467" y="5934"/>
                  </a:lnTo>
                  <a:lnTo>
                    <a:pt x="484" y="5932"/>
                  </a:lnTo>
                  <a:lnTo>
                    <a:pt x="499" y="5930"/>
                  </a:lnTo>
                  <a:lnTo>
                    <a:pt x="515" y="5929"/>
                  </a:lnTo>
                  <a:lnTo>
                    <a:pt x="532" y="5929"/>
                  </a:lnTo>
                  <a:lnTo>
                    <a:pt x="547" y="5927"/>
                  </a:lnTo>
                  <a:lnTo>
                    <a:pt x="564" y="5925"/>
                  </a:lnTo>
                  <a:lnTo>
                    <a:pt x="580" y="5924"/>
                  </a:lnTo>
                  <a:lnTo>
                    <a:pt x="595" y="5922"/>
                  </a:lnTo>
                  <a:lnTo>
                    <a:pt x="612" y="5920"/>
                  </a:lnTo>
                  <a:lnTo>
                    <a:pt x="629" y="5919"/>
                  </a:lnTo>
                  <a:lnTo>
                    <a:pt x="644" y="5917"/>
                  </a:lnTo>
                  <a:lnTo>
                    <a:pt x="660" y="5914"/>
                  </a:lnTo>
                  <a:lnTo>
                    <a:pt x="675" y="5912"/>
                  </a:lnTo>
                  <a:lnTo>
                    <a:pt x="692" y="5910"/>
                  </a:lnTo>
                  <a:lnTo>
                    <a:pt x="709" y="5907"/>
                  </a:lnTo>
                  <a:lnTo>
                    <a:pt x="724" y="5905"/>
                  </a:lnTo>
                  <a:lnTo>
                    <a:pt x="740" y="5904"/>
                  </a:lnTo>
                  <a:lnTo>
                    <a:pt x="757" y="5900"/>
                  </a:lnTo>
                  <a:lnTo>
                    <a:pt x="772" y="5897"/>
                  </a:lnTo>
                  <a:lnTo>
                    <a:pt x="789" y="5895"/>
                  </a:lnTo>
                  <a:lnTo>
                    <a:pt x="805" y="5892"/>
                  </a:lnTo>
                  <a:lnTo>
                    <a:pt x="820" y="5889"/>
                  </a:lnTo>
                  <a:lnTo>
                    <a:pt x="837" y="5885"/>
                  </a:lnTo>
                  <a:lnTo>
                    <a:pt x="854" y="5884"/>
                  </a:lnTo>
                  <a:lnTo>
                    <a:pt x="869" y="5880"/>
                  </a:lnTo>
                  <a:lnTo>
                    <a:pt x="885" y="5875"/>
                  </a:lnTo>
                  <a:lnTo>
                    <a:pt x="902" y="5872"/>
                  </a:lnTo>
                  <a:lnTo>
                    <a:pt x="917" y="5869"/>
                  </a:lnTo>
                  <a:lnTo>
                    <a:pt x="934" y="5865"/>
                  </a:lnTo>
                  <a:lnTo>
                    <a:pt x="950" y="5860"/>
                  </a:lnTo>
                  <a:lnTo>
                    <a:pt x="965" y="5857"/>
                  </a:lnTo>
                  <a:lnTo>
                    <a:pt x="982" y="5852"/>
                  </a:lnTo>
                  <a:lnTo>
                    <a:pt x="999" y="5847"/>
                  </a:lnTo>
                  <a:lnTo>
                    <a:pt x="1014" y="5842"/>
                  </a:lnTo>
                  <a:lnTo>
                    <a:pt x="1030" y="5839"/>
                  </a:lnTo>
                  <a:lnTo>
                    <a:pt x="1045" y="5832"/>
                  </a:lnTo>
                  <a:lnTo>
                    <a:pt x="1062" y="5827"/>
                  </a:lnTo>
                  <a:lnTo>
                    <a:pt x="1079" y="5822"/>
                  </a:lnTo>
                  <a:lnTo>
                    <a:pt x="1094" y="5817"/>
                  </a:lnTo>
                  <a:lnTo>
                    <a:pt x="1110" y="5810"/>
                  </a:lnTo>
                  <a:lnTo>
                    <a:pt x="1127" y="5804"/>
                  </a:lnTo>
                  <a:lnTo>
                    <a:pt x="1142" y="5799"/>
                  </a:lnTo>
                  <a:lnTo>
                    <a:pt x="1159" y="5792"/>
                  </a:lnTo>
                  <a:lnTo>
                    <a:pt x="1175" y="5785"/>
                  </a:lnTo>
                  <a:lnTo>
                    <a:pt x="1190" y="5779"/>
                  </a:lnTo>
                  <a:lnTo>
                    <a:pt x="1207" y="5770"/>
                  </a:lnTo>
                  <a:lnTo>
                    <a:pt x="1224" y="5764"/>
                  </a:lnTo>
                  <a:lnTo>
                    <a:pt x="1239" y="5755"/>
                  </a:lnTo>
                  <a:lnTo>
                    <a:pt x="1255" y="5747"/>
                  </a:lnTo>
                  <a:lnTo>
                    <a:pt x="1272" y="5739"/>
                  </a:lnTo>
                  <a:lnTo>
                    <a:pt x="1287" y="5730"/>
                  </a:lnTo>
                  <a:lnTo>
                    <a:pt x="1304" y="5722"/>
                  </a:lnTo>
                  <a:lnTo>
                    <a:pt x="1320" y="5714"/>
                  </a:lnTo>
                  <a:lnTo>
                    <a:pt x="1335" y="5704"/>
                  </a:lnTo>
                  <a:lnTo>
                    <a:pt x="1352" y="5694"/>
                  </a:lnTo>
                  <a:lnTo>
                    <a:pt x="1367" y="5684"/>
                  </a:lnTo>
                  <a:lnTo>
                    <a:pt x="1384" y="5674"/>
                  </a:lnTo>
                  <a:lnTo>
                    <a:pt x="1400" y="5664"/>
                  </a:lnTo>
                  <a:lnTo>
                    <a:pt x="1415" y="5652"/>
                  </a:lnTo>
                  <a:lnTo>
                    <a:pt x="1432" y="5640"/>
                  </a:lnTo>
                  <a:lnTo>
                    <a:pt x="1449" y="5629"/>
                  </a:lnTo>
                  <a:lnTo>
                    <a:pt x="1464" y="5617"/>
                  </a:lnTo>
                  <a:lnTo>
                    <a:pt x="1480" y="5605"/>
                  </a:lnTo>
                  <a:lnTo>
                    <a:pt x="1497" y="5592"/>
                  </a:lnTo>
                  <a:lnTo>
                    <a:pt x="1512" y="5579"/>
                  </a:lnTo>
                  <a:lnTo>
                    <a:pt x="1529" y="5565"/>
                  </a:lnTo>
                  <a:lnTo>
                    <a:pt x="1545" y="5552"/>
                  </a:lnTo>
                  <a:lnTo>
                    <a:pt x="1560" y="5539"/>
                  </a:lnTo>
                  <a:lnTo>
                    <a:pt x="1577" y="5524"/>
                  </a:lnTo>
                  <a:lnTo>
                    <a:pt x="1594" y="5509"/>
                  </a:lnTo>
                  <a:lnTo>
                    <a:pt x="1609" y="5494"/>
                  </a:lnTo>
                  <a:lnTo>
                    <a:pt x="1625" y="5477"/>
                  </a:lnTo>
                  <a:lnTo>
                    <a:pt x="1642" y="5460"/>
                  </a:lnTo>
                  <a:lnTo>
                    <a:pt x="1657" y="5444"/>
                  </a:lnTo>
                  <a:lnTo>
                    <a:pt x="1674" y="5427"/>
                  </a:lnTo>
                  <a:lnTo>
                    <a:pt x="1689" y="5409"/>
                  </a:lnTo>
                  <a:lnTo>
                    <a:pt x="1705" y="5392"/>
                  </a:lnTo>
                  <a:lnTo>
                    <a:pt x="1722" y="5372"/>
                  </a:lnTo>
                  <a:lnTo>
                    <a:pt x="1737" y="5354"/>
                  </a:lnTo>
                  <a:lnTo>
                    <a:pt x="1754" y="5334"/>
                  </a:lnTo>
                  <a:lnTo>
                    <a:pt x="1770" y="5314"/>
                  </a:lnTo>
                  <a:lnTo>
                    <a:pt x="1785" y="5294"/>
                  </a:lnTo>
                  <a:lnTo>
                    <a:pt x="1802" y="5272"/>
                  </a:lnTo>
                  <a:lnTo>
                    <a:pt x="1819" y="5252"/>
                  </a:lnTo>
                  <a:lnTo>
                    <a:pt x="1834" y="5229"/>
                  </a:lnTo>
                  <a:lnTo>
                    <a:pt x="1850" y="5207"/>
                  </a:lnTo>
                  <a:lnTo>
                    <a:pt x="1867" y="5184"/>
                  </a:lnTo>
                  <a:lnTo>
                    <a:pt x="1882" y="5160"/>
                  </a:lnTo>
                  <a:lnTo>
                    <a:pt x="1899" y="5135"/>
                  </a:lnTo>
                  <a:lnTo>
                    <a:pt x="1915" y="5112"/>
                  </a:lnTo>
                  <a:lnTo>
                    <a:pt x="1930" y="5085"/>
                  </a:lnTo>
                  <a:lnTo>
                    <a:pt x="1947" y="5060"/>
                  </a:lnTo>
                  <a:lnTo>
                    <a:pt x="1964" y="5034"/>
                  </a:lnTo>
                  <a:lnTo>
                    <a:pt x="1979" y="5007"/>
                  </a:lnTo>
                  <a:lnTo>
                    <a:pt x="1995" y="4980"/>
                  </a:lnTo>
                  <a:lnTo>
                    <a:pt x="2012" y="4952"/>
                  </a:lnTo>
                  <a:lnTo>
                    <a:pt x="2027" y="4924"/>
                  </a:lnTo>
                  <a:lnTo>
                    <a:pt x="2044" y="4894"/>
                  </a:lnTo>
                  <a:lnTo>
                    <a:pt x="2059" y="4864"/>
                  </a:lnTo>
                  <a:lnTo>
                    <a:pt x="2075" y="4834"/>
                  </a:lnTo>
                  <a:lnTo>
                    <a:pt x="2092" y="4804"/>
                  </a:lnTo>
                  <a:lnTo>
                    <a:pt x="2107" y="4772"/>
                  </a:lnTo>
                  <a:lnTo>
                    <a:pt x="2124" y="4739"/>
                  </a:lnTo>
                  <a:lnTo>
                    <a:pt x="2140" y="4707"/>
                  </a:lnTo>
                  <a:lnTo>
                    <a:pt x="2155" y="4674"/>
                  </a:lnTo>
                  <a:lnTo>
                    <a:pt x="2172" y="4640"/>
                  </a:lnTo>
                  <a:lnTo>
                    <a:pt x="2189" y="4605"/>
                  </a:lnTo>
                  <a:lnTo>
                    <a:pt x="2204" y="4570"/>
                  </a:lnTo>
                  <a:lnTo>
                    <a:pt x="2220" y="4535"/>
                  </a:lnTo>
                  <a:lnTo>
                    <a:pt x="2237" y="4499"/>
                  </a:lnTo>
                  <a:lnTo>
                    <a:pt x="2252" y="4462"/>
                  </a:lnTo>
                  <a:lnTo>
                    <a:pt x="2269" y="4424"/>
                  </a:lnTo>
                  <a:lnTo>
                    <a:pt x="2285" y="4387"/>
                  </a:lnTo>
                  <a:lnTo>
                    <a:pt x="2300" y="4347"/>
                  </a:lnTo>
                  <a:lnTo>
                    <a:pt x="2317" y="4309"/>
                  </a:lnTo>
                  <a:lnTo>
                    <a:pt x="2334" y="4269"/>
                  </a:lnTo>
                  <a:lnTo>
                    <a:pt x="2349" y="4229"/>
                  </a:lnTo>
                  <a:lnTo>
                    <a:pt x="2365" y="4189"/>
                  </a:lnTo>
                  <a:lnTo>
                    <a:pt x="2380" y="4147"/>
                  </a:lnTo>
                  <a:lnTo>
                    <a:pt x="2397" y="4105"/>
                  </a:lnTo>
                  <a:lnTo>
                    <a:pt x="2414" y="4062"/>
                  </a:lnTo>
                  <a:lnTo>
                    <a:pt x="2429" y="4019"/>
                  </a:lnTo>
                  <a:lnTo>
                    <a:pt x="2445" y="3975"/>
                  </a:lnTo>
                  <a:lnTo>
                    <a:pt x="2462" y="3932"/>
                  </a:lnTo>
                  <a:lnTo>
                    <a:pt x="2477" y="3887"/>
                  </a:lnTo>
                  <a:lnTo>
                    <a:pt x="2494" y="3842"/>
                  </a:lnTo>
                  <a:lnTo>
                    <a:pt x="2510" y="3795"/>
                  </a:lnTo>
                  <a:lnTo>
                    <a:pt x="2525" y="3750"/>
                  </a:lnTo>
                  <a:lnTo>
                    <a:pt x="2542" y="3704"/>
                  </a:lnTo>
                  <a:lnTo>
                    <a:pt x="2559" y="3655"/>
                  </a:lnTo>
                  <a:lnTo>
                    <a:pt x="2574" y="3609"/>
                  </a:lnTo>
                  <a:lnTo>
                    <a:pt x="2590" y="3560"/>
                  </a:lnTo>
                  <a:lnTo>
                    <a:pt x="2607" y="3512"/>
                  </a:lnTo>
                  <a:lnTo>
                    <a:pt x="2622" y="3464"/>
                  </a:lnTo>
                  <a:lnTo>
                    <a:pt x="2639" y="3414"/>
                  </a:lnTo>
                  <a:lnTo>
                    <a:pt x="2655" y="3364"/>
                  </a:lnTo>
                  <a:lnTo>
                    <a:pt x="2670" y="3314"/>
                  </a:lnTo>
                  <a:lnTo>
                    <a:pt x="2687" y="3264"/>
                  </a:lnTo>
                  <a:lnTo>
                    <a:pt x="2702" y="3214"/>
                  </a:lnTo>
                  <a:lnTo>
                    <a:pt x="2719" y="3162"/>
                  </a:lnTo>
                  <a:lnTo>
                    <a:pt x="2735" y="3110"/>
                  </a:lnTo>
                  <a:lnTo>
                    <a:pt x="2750" y="3059"/>
                  </a:lnTo>
                  <a:lnTo>
                    <a:pt x="2767" y="3007"/>
                  </a:lnTo>
                  <a:lnTo>
                    <a:pt x="2784" y="2954"/>
                  </a:lnTo>
                  <a:lnTo>
                    <a:pt x="2799" y="2902"/>
                  </a:lnTo>
                  <a:lnTo>
                    <a:pt x="2816" y="2849"/>
                  </a:lnTo>
                  <a:lnTo>
                    <a:pt x="2832" y="2795"/>
                  </a:lnTo>
                  <a:lnTo>
                    <a:pt x="2847" y="2744"/>
                  </a:lnTo>
                  <a:lnTo>
                    <a:pt x="2864" y="2690"/>
                  </a:lnTo>
                  <a:lnTo>
                    <a:pt x="2881" y="2637"/>
                  </a:lnTo>
                  <a:lnTo>
                    <a:pt x="2896" y="2582"/>
                  </a:lnTo>
                  <a:lnTo>
                    <a:pt x="2912" y="2529"/>
                  </a:lnTo>
                  <a:lnTo>
                    <a:pt x="2929" y="2475"/>
                  </a:lnTo>
                  <a:lnTo>
                    <a:pt x="2944" y="2422"/>
                  </a:lnTo>
                  <a:lnTo>
                    <a:pt x="2961" y="2367"/>
                  </a:lnTo>
                  <a:lnTo>
                    <a:pt x="2977" y="2314"/>
                  </a:lnTo>
                  <a:lnTo>
                    <a:pt x="2992" y="2260"/>
                  </a:lnTo>
                  <a:lnTo>
                    <a:pt x="3009" y="2205"/>
                  </a:lnTo>
                  <a:lnTo>
                    <a:pt x="3026" y="2152"/>
                  </a:lnTo>
                  <a:lnTo>
                    <a:pt x="3041" y="2099"/>
                  </a:lnTo>
                  <a:lnTo>
                    <a:pt x="3057" y="2045"/>
                  </a:lnTo>
                  <a:lnTo>
                    <a:pt x="3072" y="1992"/>
                  </a:lnTo>
                  <a:lnTo>
                    <a:pt x="3089" y="1939"/>
                  </a:lnTo>
                  <a:lnTo>
                    <a:pt x="3106" y="1885"/>
                  </a:lnTo>
                  <a:lnTo>
                    <a:pt x="3121" y="1832"/>
                  </a:lnTo>
                  <a:lnTo>
                    <a:pt x="3137" y="1780"/>
                  </a:lnTo>
                  <a:lnTo>
                    <a:pt x="3154" y="1727"/>
                  </a:lnTo>
                  <a:lnTo>
                    <a:pt x="3169" y="1675"/>
                  </a:lnTo>
                  <a:lnTo>
                    <a:pt x="3186" y="1624"/>
                  </a:lnTo>
                  <a:lnTo>
                    <a:pt x="3202" y="1572"/>
                  </a:lnTo>
                  <a:lnTo>
                    <a:pt x="3217" y="1522"/>
                  </a:lnTo>
                  <a:lnTo>
                    <a:pt x="3234" y="1470"/>
                  </a:lnTo>
                  <a:lnTo>
                    <a:pt x="3251" y="1420"/>
                  </a:lnTo>
                  <a:lnTo>
                    <a:pt x="3266" y="1370"/>
                  </a:lnTo>
                  <a:lnTo>
                    <a:pt x="3282" y="1322"/>
                  </a:lnTo>
                  <a:lnTo>
                    <a:pt x="3299" y="1272"/>
                  </a:lnTo>
                  <a:lnTo>
                    <a:pt x="3314" y="1225"/>
                  </a:lnTo>
                  <a:lnTo>
                    <a:pt x="3331" y="1177"/>
                  </a:lnTo>
                  <a:lnTo>
                    <a:pt x="3347" y="1130"/>
                  </a:lnTo>
                  <a:lnTo>
                    <a:pt x="3362" y="1084"/>
                  </a:lnTo>
                  <a:lnTo>
                    <a:pt x="3379" y="1039"/>
                  </a:lnTo>
                  <a:lnTo>
                    <a:pt x="3394" y="994"/>
                  </a:lnTo>
                  <a:lnTo>
                    <a:pt x="3411" y="949"/>
                  </a:lnTo>
                  <a:lnTo>
                    <a:pt x="3427" y="905"/>
                  </a:lnTo>
                  <a:lnTo>
                    <a:pt x="3442" y="862"/>
                  </a:lnTo>
                  <a:lnTo>
                    <a:pt x="3459" y="820"/>
                  </a:lnTo>
                  <a:lnTo>
                    <a:pt x="3476" y="779"/>
                  </a:lnTo>
                  <a:lnTo>
                    <a:pt x="3491" y="739"/>
                  </a:lnTo>
                  <a:lnTo>
                    <a:pt x="3507" y="699"/>
                  </a:lnTo>
                  <a:lnTo>
                    <a:pt x="3524" y="660"/>
                  </a:lnTo>
                  <a:lnTo>
                    <a:pt x="3539" y="622"/>
                  </a:lnTo>
                  <a:lnTo>
                    <a:pt x="3556" y="585"/>
                  </a:lnTo>
                  <a:lnTo>
                    <a:pt x="3572" y="549"/>
                  </a:lnTo>
                  <a:lnTo>
                    <a:pt x="3587" y="514"/>
                  </a:lnTo>
                  <a:lnTo>
                    <a:pt x="3604" y="480"/>
                  </a:lnTo>
                  <a:lnTo>
                    <a:pt x="3621" y="447"/>
                  </a:lnTo>
                  <a:lnTo>
                    <a:pt x="3636" y="415"/>
                  </a:lnTo>
                  <a:lnTo>
                    <a:pt x="3652" y="385"/>
                  </a:lnTo>
                  <a:lnTo>
                    <a:pt x="3669" y="355"/>
                  </a:lnTo>
                  <a:lnTo>
                    <a:pt x="3684" y="325"/>
                  </a:lnTo>
                  <a:lnTo>
                    <a:pt x="3701" y="299"/>
                  </a:lnTo>
                  <a:lnTo>
                    <a:pt x="3716" y="272"/>
                  </a:lnTo>
                  <a:lnTo>
                    <a:pt x="3732" y="247"/>
                  </a:lnTo>
                  <a:lnTo>
                    <a:pt x="3749" y="222"/>
                  </a:lnTo>
                  <a:lnTo>
                    <a:pt x="3764" y="199"/>
                  </a:lnTo>
                  <a:lnTo>
                    <a:pt x="3781" y="177"/>
                  </a:lnTo>
                  <a:lnTo>
                    <a:pt x="3797" y="157"/>
                  </a:lnTo>
                  <a:lnTo>
                    <a:pt x="3812" y="137"/>
                  </a:lnTo>
                  <a:lnTo>
                    <a:pt x="3829" y="119"/>
                  </a:lnTo>
                  <a:lnTo>
                    <a:pt x="3846" y="102"/>
                  </a:lnTo>
                  <a:lnTo>
                    <a:pt x="3861" y="87"/>
                  </a:lnTo>
                  <a:lnTo>
                    <a:pt x="3877" y="72"/>
                  </a:lnTo>
                  <a:lnTo>
                    <a:pt x="3894" y="59"/>
                  </a:lnTo>
                  <a:lnTo>
                    <a:pt x="3909" y="47"/>
                  </a:lnTo>
                  <a:lnTo>
                    <a:pt x="3926" y="37"/>
                  </a:lnTo>
                  <a:lnTo>
                    <a:pt x="3942" y="29"/>
                  </a:lnTo>
                  <a:lnTo>
                    <a:pt x="3957" y="20"/>
                  </a:lnTo>
                  <a:lnTo>
                    <a:pt x="3974" y="14"/>
                  </a:lnTo>
                  <a:lnTo>
                    <a:pt x="3991" y="9"/>
                  </a:lnTo>
                  <a:lnTo>
                    <a:pt x="4006" y="4"/>
                  </a:lnTo>
                  <a:lnTo>
                    <a:pt x="4022" y="2"/>
                  </a:lnTo>
                  <a:lnTo>
                    <a:pt x="4039" y="0"/>
                  </a:lnTo>
                  <a:lnTo>
                    <a:pt x="4054" y="0"/>
                  </a:lnTo>
                  <a:lnTo>
                    <a:pt x="4071" y="2"/>
                  </a:lnTo>
                  <a:lnTo>
                    <a:pt x="4086" y="4"/>
                  </a:lnTo>
                  <a:lnTo>
                    <a:pt x="4102" y="9"/>
                  </a:lnTo>
                  <a:lnTo>
                    <a:pt x="4119" y="14"/>
                  </a:lnTo>
                  <a:lnTo>
                    <a:pt x="4134" y="20"/>
                  </a:lnTo>
                  <a:lnTo>
                    <a:pt x="4151" y="29"/>
                  </a:lnTo>
                  <a:lnTo>
                    <a:pt x="4167" y="37"/>
                  </a:lnTo>
                  <a:lnTo>
                    <a:pt x="4182" y="47"/>
                  </a:lnTo>
                  <a:lnTo>
                    <a:pt x="4199" y="59"/>
                  </a:lnTo>
                  <a:lnTo>
                    <a:pt x="4216" y="72"/>
                  </a:lnTo>
                  <a:lnTo>
                    <a:pt x="4231" y="87"/>
                  </a:lnTo>
                  <a:lnTo>
                    <a:pt x="4247" y="102"/>
                  </a:lnTo>
                  <a:lnTo>
                    <a:pt x="4264" y="119"/>
                  </a:lnTo>
                  <a:lnTo>
                    <a:pt x="4279" y="137"/>
                  </a:lnTo>
                  <a:lnTo>
                    <a:pt x="4296" y="157"/>
                  </a:lnTo>
                  <a:lnTo>
                    <a:pt x="4312" y="177"/>
                  </a:lnTo>
                  <a:lnTo>
                    <a:pt x="4327" y="199"/>
                  </a:lnTo>
                  <a:lnTo>
                    <a:pt x="4344" y="222"/>
                  </a:lnTo>
                  <a:lnTo>
                    <a:pt x="4361" y="247"/>
                  </a:lnTo>
                  <a:lnTo>
                    <a:pt x="4376" y="272"/>
                  </a:lnTo>
                  <a:lnTo>
                    <a:pt x="4392" y="299"/>
                  </a:lnTo>
                  <a:lnTo>
                    <a:pt x="4407" y="325"/>
                  </a:lnTo>
                  <a:lnTo>
                    <a:pt x="4424" y="355"/>
                  </a:lnTo>
                  <a:lnTo>
                    <a:pt x="4441" y="385"/>
                  </a:lnTo>
                  <a:lnTo>
                    <a:pt x="4456" y="415"/>
                  </a:lnTo>
                  <a:lnTo>
                    <a:pt x="4472" y="447"/>
                  </a:lnTo>
                  <a:lnTo>
                    <a:pt x="4489" y="480"/>
                  </a:lnTo>
                  <a:lnTo>
                    <a:pt x="4504" y="514"/>
                  </a:lnTo>
                  <a:lnTo>
                    <a:pt x="4521" y="549"/>
                  </a:lnTo>
                  <a:lnTo>
                    <a:pt x="4537" y="585"/>
                  </a:lnTo>
                  <a:lnTo>
                    <a:pt x="4552" y="622"/>
                  </a:lnTo>
                  <a:lnTo>
                    <a:pt x="4569" y="660"/>
                  </a:lnTo>
                  <a:lnTo>
                    <a:pt x="4586" y="699"/>
                  </a:lnTo>
                  <a:lnTo>
                    <a:pt x="4601" y="739"/>
                  </a:lnTo>
                  <a:lnTo>
                    <a:pt x="4617" y="779"/>
                  </a:lnTo>
                  <a:lnTo>
                    <a:pt x="4634" y="820"/>
                  </a:lnTo>
                  <a:lnTo>
                    <a:pt x="4649" y="862"/>
                  </a:lnTo>
                  <a:lnTo>
                    <a:pt x="4666" y="905"/>
                  </a:lnTo>
                  <a:lnTo>
                    <a:pt x="4682" y="949"/>
                  </a:lnTo>
                  <a:lnTo>
                    <a:pt x="4697" y="994"/>
                  </a:lnTo>
                  <a:lnTo>
                    <a:pt x="4714" y="1039"/>
                  </a:lnTo>
                  <a:lnTo>
                    <a:pt x="4729" y="1084"/>
                  </a:lnTo>
                  <a:lnTo>
                    <a:pt x="4746" y="1130"/>
                  </a:lnTo>
                  <a:lnTo>
                    <a:pt x="4762" y="1177"/>
                  </a:lnTo>
                  <a:lnTo>
                    <a:pt x="4777" y="1225"/>
                  </a:lnTo>
                  <a:lnTo>
                    <a:pt x="4794" y="1272"/>
                  </a:lnTo>
                  <a:lnTo>
                    <a:pt x="4811" y="1322"/>
                  </a:lnTo>
                  <a:lnTo>
                    <a:pt x="4826" y="1370"/>
                  </a:lnTo>
                  <a:lnTo>
                    <a:pt x="4842" y="1420"/>
                  </a:lnTo>
                  <a:lnTo>
                    <a:pt x="4859" y="1470"/>
                  </a:lnTo>
                  <a:lnTo>
                    <a:pt x="4874" y="1522"/>
                  </a:lnTo>
                  <a:lnTo>
                    <a:pt x="4891" y="1572"/>
                  </a:lnTo>
                  <a:lnTo>
                    <a:pt x="4907" y="1624"/>
                  </a:lnTo>
                  <a:lnTo>
                    <a:pt x="4922" y="1675"/>
                  </a:lnTo>
                  <a:lnTo>
                    <a:pt x="4939" y="1727"/>
                  </a:lnTo>
                  <a:lnTo>
                    <a:pt x="4956" y="1780"/>
                  </a:lnTo>
                  <a:lnTo>
                    <a:pt x="4971" y="1832"/>
                  </a:lnTo>
                  <a:lnTo>
                    <a:pt x="4987" y="1885"/>
                  </a:lnTo>
                  <a:lnTo>
                    <a:pt x="5004" y="1939"/>
                  </a:lnTo>
                  <a:lnTo>
                    <a:pt x="5019" y="1992"/>
                  </a:lnTo>
                  <a:lnTo>
                    <a:pt x="5036" y="2045"/>
                  </a:lnTo>
                  <a:lnTo>
                    <a:pt x="5052" y="2099"/>
                  </a:lnTo>
                  <a:lnTo>
                    <a:pt x="5067" y="2152"/>
                  </a:lnTo>
                  <a:lnTo>
                    <a:pt x="5084" y="2205"/>
                  </a:lnTo>
                  <a:lnTo>
                    <a:pt x="5099" y="2260"/>
                  </a:lnTo>
                  <a:lnTo>
                    <a:pt x="5116" y="2314"/>
                  </a:lnTo>
                  <a:lnTo>
                    <a:pt x="5132" y="2367"/>
                  </a:lnTo>
                  <a:lnTo>
                    <a:pt x="5147" y="2422"/>
                  </a:lnTo>
                  <a:lnTo>
                    <a:pt x="5164" y="2475"/>
                  </a:lnTo>
                  <a:lnTo>
                    <a:pt x="5181" y="2529"/>
                  </a:lnTo>
                  <a:lnTo>
                    <a:pt x="5196" y="2582"/>
                  </a:lnTo>
                  <a:lnTo>
                    <a:pt x="5212" y="2637"/>
                  </a:lnTo>
                  <a:lnTo>
                    <a:pt x="5229" y="2690"/>
                  </a:lnTo>
                  <a:lnTo>
                    <a:pt x="5244" y="2744"/>
                  </a:lnTo>
                  <a:lnTo>
                    <a:pt x="5261" y="2795"/>
                  </a:lnTo>
                  <a:lnTo>
                    <a:pt x="5277" y="2849"/>
                  </a:lnTo>
                  <a:lnTo>
                    <a:pt x="5292" y="2902"/>
                  </a:lnTo>
                  <a:lnTo>
                    <a:pt x="5309" y="2954"/>
                  </a:lnTo>
                  <a:lnTo>
                    <a:pt x="5326" y="3007"/>
                  </a:lnTo>
                  <a:lnTo>
                    <a:pt x="5341" y="3059"/>
                  </a:lnTo>
                  <a:lnTo>
                    <a:pt x="5357" y="3110"/>
                  </a:lnTo>
                  <a:lnTo>
                    <a:pt x="5374" y="3162"/>
                  </a:lnTo>
                  <a:lnTo>
                    <a:pt x="5389" y="3214"/>
                  </a:lnTo>
                  <a:lnTo>
                    <a:pt x="5406" y="3264"/>
                  </a:lnTo>
                  <a:lnTo>
                    <a:pt x="5421" y="3314"/>
                  </a:lnTo>
                  <a:lnTo>
                    <a:pt x="5437" y="3364"/>
                  </a:lnTo>
                  <a:lnTo>
                    <a:pt x="5454" y="3414"/>
                  </a:lnTo>
                  <a:lnTo>
                    <a:pt x="5469" y="3464"/>
                  </a:lnTo>
                  <a:lnTo>
                    <a:pt x="5486" y="3512"/>
                  </a:lnTo>
                  <a:lnTo>
                    <a:pt x="5503" y="3560"/>
                  </a:lnTo>
                  <a:lnTo>
                    <a:pt x="5518" y="3609"/>
                  </a:lnTo>
                  <a:lnTo>
                    <a:pt x="5534" y="3655"/>
                  </a:lnTo>
                  <a:lnTo>
                    <a:pt x="5551" y="3704"/>
                  </a:lnTo>
                  <a:lnTo>
                    <a:pt x="5566" y="3750"/>
                  </a:lnTo>
                  <a:lnTo>
                    <a:pt x="5583" y="3795"/>
                  </a:lnTo>
                  <a:lnTo>
                    <a:pt x="5599" y="3842"/>
                  </a:lnTo>
                  <a:lnTo>
                    <a:pt x="5614" y="3887"/>
                  </a:lnTo>
                  <a:lnTo>
                    <a:pt x="5631" y="3932"/>
                  </a:lnTo>
                  <a:lnTo>
                    <a:pt x="5648" y="3975"/>
                  </a:lnTo>
                  <a:lnTo>
                    <a:pt x="5663" y="4019"/>
                  </a:lnTo>
                  <a:lnTo>
                    <a:pt x="5679" y="4062"/>
                  </a:lnTo>
                  <a:lnTo>
                    <a:pt x="5696" y="4105"/>
                  </a:lnTo>
                  <a:lnTo>
                    <a:pt x="5711" y="4147"/>
                  </a:lnTo>
                  <a:lnTo>
                    <a:pt x="5728" y="4189"/>
                  </a:lnTo>
                  <a:lnTo>
                    <a:pt x="5743" y="4229"/>
                  </a:lnTo>
                  <a:lnTo>
                    <a:pt x="5759" y="4269"/>
                  </a:lnTo>
                  <a:lnTo>
                    <a:pt x="5776" y="4309"/>
                  </a:lnTo>
                  <a:lnTo>
                    <a:pt x="5791" y="4347"/>
                  </a:lnTo>
                  <a:lnTo>
                    <a:pt x="5808" y="4387"/>
                  </a:lnTo>
                  <a:lnTo>
                    <a:pt x="5824" y="4424"/>
                  </a:lnTo>
                  <a:lnTo>
                    <a:pt x="5839" y="4462"/>
                  </a:lnTo>
                  <a:lnTo>
                    <a:pt x="5856" y="4499"/>
                  </a:lnTo>
                  <a:lnTo>
                    <a:pt x="5873" y="4535"/>
                  </a:lnTo>
                  <a:lnTo>
                    <a:pt x="5888" y="4570"/>
                  </a:lnTo>
                  <a:lnTo>
                    <a:pt x="5904" y="4605"/>
                  </a:lnTo>
                  <a:lnTo>
                    <a:pt x="5921" y="4640"/>
                  </a:lnTo>
                  <a:lnTo>
                    <a:pt x="5936" y="4674"/>
                  </a:lnTo>
                  <a:lnTo>
                    <a:pt x="5953" y="4707"/>
                  </a:lnTo>
                  <a:lnTo>
                    <a:pt x="5969" y="4739"/>
                  </a:lnTo>
                  <a:lnTo>
                    <a:pt x="5984" y="4772"/>
                  </a:lnTo>
                  <a:lnTo>
                    <a:pt x="6001" y="4804"/>
                  </a:lnTo>
                  <a:lnTo>
                    <a:pt x="6018" y="4834"/>
                  </a:lnTo>
                  <a:lnTo>
                    <a:pt x="6033" y="4864"/>
                  </a:lnTo>
                  <a:lnTo>
                    <a:pt x="6049" y="4894"/>
                  </a:lnTo>
                  <a:lnTo>
                    <a:pt x="6066" y="4924"/>
                  </a:lnTo>
                  <a:lnTo>
                    <a:pt x="6081" y="4952"/>
                  </a:lnTo>
                  <a:lnTo>
                    <a:pt x="6098" y="4980"/>
                  </a:lnTo>
                  <a:lnTo>
                    <a:pt x="6113" y="5007"/>
                  </a:lnTo>
                  <a:lnTo>
                    <a:pt x="6129" y="5034"/>
                  </a:lnTo>
                  <a:lnTo>
                    <a:pt x="6146" y="5060"/>
                  </a:lnTo>
                  <a:lnTo>
                    <a:pt x="6161" y="5085"/>
                  </a:lnTo>
                  <a:lnTo>
                    <a:pt x="6178" y="5112"/>
                  </a:lnTo>
                  <a:lnTo>
                    <a:pt x="6194" y="5135"/>
                  </a:lnTo>
                  <a:lnTo>
                    <a:pt x="6209" y="5160"/>
                  </a:lnTo>
                  <a:lnTo>
                    <a:pt x="6226" y="5184"/>
                  </a:lnTo>
                  <a:lnTo>
                    <a:pt x="6243" y="5207"/>
                  </a:lnTo>
                  <a:lnTo>
                    <a:pt x="6258" y="5229"/>
                  </a:lnTo>
                  <a:lnTo>
                    <a:pt x="6274" y="5252"/>
                  </a:lnTo>
                  <a:lnTo>
                    <a:pt x="6291" y="5272"/>
                  </a:lnTo>
                  <a:lnTo>
                    <a:pt x="6306" y="5294"/>
                  </a:lnTo>
                  <a:lnTo>
                    <a:pt x="6323" y="5314"/>
                  </a:lnTo>
                  <a:lnTo>
                    <a:pt x="6339" y="5334"/>
                  </a:lnTo>
                  <a:lnTo>
                    <a:pt x="6354" y="5354"/>
                  </a:lnTo>
                  <a:lnTo>
                    <a:pt x="6371" y="5372"/>
                  </a:lnTo>
                  <a:lnTo>
                    <a:pt x="6388" y="5392"/>
                  </a:lnTo>
                  <a:lnTo>
                    <a:pt x="6403" y="5409"/>
                  </a:lnTo>
                  <a:lnTo>
                    <a:pt x="6419" y="5427"/>
                  </a:lnTo>
                  <a:lnTo>
                    <a:pt x="6434" y="5444"/>
                  </a:lnTo>
                  <a:lnTo>
                    <a:pt x="6451" y="5460"/>
                  </a:lnTo>
                  <a:lnTo>
                    <a:pt x="6468" y="5477"/>
                  </a:lnTo>
                  <a:lnTo>
                    <a:pt x="6483" y="5494"/>
                  </a:lnTo>
                  <a:lnTo>
                    <a:pt x="6499" y="5509"/>
                  </a:lnTo>
                  <a:lnTo>
                    <a:pt x="6516" y="5524"/>
                  </a:lnTo>
                  <a:lnTo>
                    <a:pt x="6531" y="5539"/>
                  </a:lnTo>
                  <a:lnTo>
                    <a:pt x="6548" y="5552"/>
                  </a:lnTo>
                  <a:lnTo>
                    <a:pt x="6564" y="5565"/>
                  </a:lnTo>
                  <a:lnTo>
                    <a:pt x="6579" y="5579"/>
                  </a:lnTo>
                  <a:lnTo>
                    <a:pt x="6596" y="5592"/>
                  </a:lnTo>
                  <a:lnTo>
                    <a:pt x="6613" y="5605"/>
                  </a:lnTo>
                  <a:lnTo>
                    <a:pt x="6628" y="5617"/>
                  </a:lnTo>
                  <a:lnTo>
                    <a:pt x="6644" y="5629"/>
                  </a:lnTo>
                  <a:lnTo>
                    <a:pt x="6661" y="5640"/>
                  </a:lnTo>
                  <a:lnTo>
                    <a:pt x="6676" y="5652"/>
                  </a:lnTo>
                  <a:lnTo>
                    <a:pt x="6693" y="5664"/>
                  </a:lnTo>
                  <a:lnTo>
                    <a:pt x="6709" y="5674"/>
                  </a:lnTo>
                  <a:lnTo>
                    <a:pt x="6724" y="5684"/>
                  </a:lnTo>
                  <a:lnTo>
                    <a:pt x="6741" y="5694"/>
                  </a:lnTo>
                  <a:lnTo>
                    <a:pt x="6756" y="5704"/>
                  </a:lnTo>
                  <a:lnTo>
                    <a:pt x="6773" y="5714"/>
                  </a:lnTo>
                  <a:lnTo>
                    <a:pt x="6789" y="5722"/>
                  </a:lnTo>
                  <a:lnTo>
                    <a:pt x="6804" y="5730"/>
                  </a:lnTo>
                  <a:lnTo>
                    <a:pt x="6821" y="5739"/>
                  </a:lnTo>
                  <a:lnTo>
                    <a:pt x="6838" y="5747"/>
                  </a:lnTo>
                  <a:lnTo>
                    <a:pt x="6853" y="5755"/>
                  </a:lnTo>
                  <a:lnTo>
                    <a:pt x="6869" y="5764"/>
                  </a:lnTo>
                  <a:lnTo>
                    <a:pt x="6886" y="5770"/>
                  </a:lnTo>
                  <a:lnTo>
                    <a:pt x="6901" y="5779"/>
                  </a:lnTo>
                  <a:lnTo>
                    <a:pt x="6918" y="5785"/>
                  </a:lnTo>
                  <a:lnTo>
                    <a:pt x="6934" y="5792"/>
                  </a:lnTo>
                  <a:lnTo>
                    <a:pt x="6949" y="5799"/>
                  </a:lnTo>
                  <a:lnTo>
                    <a:pt x="6966" y="5804"/>
                  </a:lnTo>
                  <a:lnTo>
                    <a:pt x="6983" y="5810"/>
                  </a:lnTo>
                  <a:lnTo>
                    <a:pt x="6998" y="5817"/>
                  </a:lnTo>
                  <a:lnTo>
                    <a:pt x="7014" y="5822"/>
                  </a:lnTo>
                  <a:lnTo>
                    <a:pt x="7031" y="5827"/>
                  </a:lnTo>
                  <a:lnTo>
                    <a:pt x="7046" y="5832"/>
                  </a:lnTo>
                  <a:lnTo>
                    <a:pt x="7063" y="5839"/>
                  </a:lnTo>
                  <a:lnTo>
                    <a:pt x="7079" y="5842"/>
                  </a:lnTo>
                  <a:lnTo>
                    <a:pt x="7094" y="5847"/>
                  </a:lnTo>
                  <a:lnTo>
                    <a:pt x="7111" y="5852"/>
                  </a:lnTo>
                  <a:lnTo>
                    <a:pt x="7126" y="5857"/>
                  </a:lnTo>
                  <a:lnTo>
                    <a:pt x="7143" y="5860"/>
                  </a:lnTo>
                  <a:lnTo>
                    <a:pt x="7159" y="5865"/>
                  </a:lnTo>
                  <a:lnTo>
                    <a:pt x="7174" y="5869"/>
                  </a:lnTo>
                  <a:lnTo>
                    <a:pt x="7191" y="5872"/>
                  </a:lnTo>
                  <a:lnTo>
                    <a:pt x="7208" y="5875"/>
                  </a:lnTo>
                  <a:lnTo>
                    <a:pt x="7223" y="5880"/>
                  </a:lnTo>
                  <a:lnTo>
                    <a:pt x="7239" y="5884"/>
                  </a:lnTo>
                  <a:lnTo>
                    <a:pt x="7256" y="5885"/>
                  </a:lnTo>
                  <a:lnTo>
                    <a:pt x="7271" y="5889"/>
                  </a:lnTo>
                  <a:lnTo>
                    <a:pt x="7288" y="5892"/>
                  </a:lnTo>
                  <a:lnTo>
                    <a:pt x="7304" y="5895"/>
                  </a:lnTo>
                  <a:lnTo>
                    <a:pt x="7319" y="5897"/>
                  </a:lnTo>
                  <a:lnTo>
                    <a:pt x="7336" y="5900"/>
                  </a:lnTo>
                  <a:lnTo>
                    <a:pt x="7353" y="5904"/>
                  </a:lnTo>
                  <a:lnTo>
                    <a:pt x="7368" y="5905"/>
                  </a:lnTo>
                  <a:lnTo>
                    <a:pt x="7384" y="5907"/>
                  </a:lnTo>
                  <a:lnTo>
                    <a:pt x="7401" y="5910"/>
                  </a:lnTo>
                  <a:lnTo>
                    <a:pt x="7416" y="5912"/>
                  </a:lnTo>
                  <a:lnTo>
                    <a:pt x="7433" y="5914"/>
                  </a:lnTo>
                  <a:lnTo>
                    <a:pt x="7448" y="5917"/>
                  </a:lnTo>
                  <a:lnTo>
                    <a:pt x="7464" y="5919"/>
                  </a:lnTo>
                  <a:lnTo>
                    <a:pt x="7481" y="5920"/>
                  </a:lnTo>
                  <a:lnTo>
                    <a:pt x="7496" y="5922"/>
                  </a:lnTo>
                  <a:lnTo>
                    <a:pt x="7513" y="5924"/>
                  </a:lnTo>
                  <a:lnTo>
                    <a:pt x="7529" y="5925"/>
                  </a:lnTo>
                  <a:lnTo>
                    <a:pt x="7544" y="5927"/>
                  </a:lnTo>
                  <a:lnTo>
                    <a:pt x="7561" y="5929"/>
                  </a:lnTo>
                  <a:lnTo>
                    <a:pt x="7578" y="5929"/>
                  </a:lnTo>
                  <a:lnTo>
                    <a:pt x="7593" y="5930"/>
                  </a:lnTo>
                  <a:lnTo>
                    <a:pt x="7609" y="5932"/>
                  </a:lnTo>
                  <a:lnTo>
                    <a:pt x="7626" y="5934"/>
                  </a:lnTo>
                  <a:lnTo>
                    <a:pt x="7641" y="5934"/>
                  </a:lnTo>
                  <a:lnTo>
                    <a:pt x="7658" y="5935"/>
                  </a:lnTo>
                  <a:lnTo>
                    <a:pt x="7674" y="5937"/>
                  </a:lnTo>
                  <a:lnTo>
                    <a:pt x="7689" y="5937"/>
                  </a:lnTo>
                  <a:lnTo>
                    <a:pt x="7706" y="5939"/>
                  </a:lnTo>
                  <a:lnTo>
                    <a:pt x="7723" y="5940"/>
                  </a:lnTo>
                  <a:lnTo>
                    <a:pt x="7738" y="5940"/>
                  </a:lnTo>
                  <a:lnTo>
                    <a:pt x="7754" y="5942"/>
                  </a:lnTo>
                  <a:lnTo>
                    <a:pt x="7769" y="5942"/>
                  </a:lnTo>
                  <a:lnTo>
                    <a:pt x="7786" y="5944"/>
                  </a:lnTo>
                  <a:lnTo>
                    <a:pt x="7803" y="5944"/>
                  </a:lnTo>
                  <a:lnTo>
                    <a:pt x="7818" y="5944"/>
                  </a:lnTo>
                  <a:lnTo>
                    <a:pt x="7834" y="5945"/>
                  </a:lnTo>
                  <a:lnTo>
                    <a:pt x="7851" y="5945"/>
                  </a:lnTo>
                  <a:lnTo>
                    <a:pt x="7866" y="5947"/>
                  </a:lnTo>
                  <a:lnTo>
                    <a:pt x="7883" y="5947"/>
                  </a:lnTo>
                  <a:lnTo>
                    <a:pt x="7899" y="5947"/>
                  </a:lnTo>
                  <a:lnTo>
                    <a:pt x="7914" y="5949"/>
                  </a:lnTo>
                  <a:lnTo>
                    <a:pt x="7931" y="5949"/>
                  </a:lnTo>
                  <a:lnTo>
                    <a:pt x="7948" y="5949"/>
                  </a:lnTo>
                  <a:lnTo>
                    <a:pt x="7963" y="5949"/>
                  </a:lnTo>
                  <a:lnTo>
                    <a:pt x="7979" y="5950"/>
                  </a:lnTo>
                  <a:lnTo>
                    <a:pt x="7996" y="5950"/>
                  </a:lnTo>
                </a:path>
              </a:pathLst>
            </a:custGeom>
            <a:solidFill>
              <a:srgbClr val="FFFFFF"/>
            </a:solidFill>
            <a:ln w="33338">
              <a:solidFill>
                <a:schemeClr val="tx1"/>
              </a:solidFill>
              <a:prstDash val="solid"/>
              <a:round/>
              <a:headEnd/>
              <a:tailEnd/>
            </a:ln>
          </p:spPr>
          <p:txBody>
            <a:bodyPr/>
            <a:lstStyle/>
            <a:p>
              <a:endParaRPr lang="en-GB"/>
            </a:p>
          </p:txBody>
        </p:sp>
        <p:sp>
          <p:nvSpPr>
            <p:cNvPr id="83" name="Line 86"/>
            <p:cNvSpPr>
              <a:spLocks noChangeShapeType="1"/>
            </p:cNvSpPr>
            <p:nvPr/>
          </p:nvSpPr>
          <p:spPr bwMode="auto">
            <a:xfrm>
              <a:off x="4235450" y="1108075"/>
              <a:ext cx="0" cy="4741863"/>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4" name="Ellipse 4"/>
            <p:cNvSpPr/>
            <p:nvPr/>
          </p:nvSpPr>
          <p:spPr>
            <a:xfrm>
              <a:off x="3189288" y="3198813"/>
              <a:ext cx="153987" cy="153987"/>
            </a:xfrm>
            <a:prstGeom prst="ellipse">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5" name="Ellipse 128"/>
            <p:cNvSpPr/>
            <p:nvPr/>
          </p:nvSpPr>
          <p:spPr>
            <a:xfrm>
              <a:off x="5110163" y="3198813"/>
              <a:ext cx="152400" cy="153987"/>
            </a:xfrm>
            <a:prstGeom prst="ellipse">
              <a:avLst/>
            </a:prstGeom>
            <a:solidFill>
              <a:schemeClr val="tx1">
                <a:lumMod val="50000"/>
                <a:lumOff val="50000"/>
              </a:schemeClr>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86" name="Rechteck 5"/>
            <p:cNvSpPr/>
            <p:nvPr/>
          </p:nvSpPr>
          <p:spPr>
            <a:xfrm>
              <a:off x="4111625" y="3275013"/>
              <a:ext cx="268288" cy="25733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87" name="Gerade Verbindung mit Pfeil 3"/>
            <p:cNvCxnSpPr>
              <a:endCxn id="83" idx="1"/>
            </p:cNvCxnSpPr>
            <p:nvPr/>
          </p:nvCxnSpPr>
          <p:spPr>
            <a:xfrm>
              <a:off x="4225925" y="3275013"/>
              <a:ext cx="9525" cy="2574925"/>
            </a:xfrm>
            <a:prstGeom prst="straightConnector1">
              <a:avLst/>
            </a:prstGeom>
            <a:ln w="381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88" name="Line 79"/>
            <p:cNvSpPr>
              <a:spLocks noChangeShapeType="1"/>
            </p:cNvSpPr>
            <p:nvPr/>
          </p:nvSpPr>
          <p:spPr bwMode="auto">
            <a:xfrm>
              <a:off x="1008062" y="5832846"/>
              <a:ext cx="6435725"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grpSp>
      <p:sp>
        <p:nvSpPr>
          <p:cNvPr id="89" name="Textfeld 2"/>
          <p:cNvSpPr txBox="1">
            <a:spLocks noChangeArrowheads="1"/>
          </p:cNvSpPr>
          <p:nvPr/>
        </p:nvSpPr>
        <p:spPr bwMode="auto">
          <a:xfrm>
            <a:off x="114531" y="2584315"/>
            <a:ext cx="6472339" cy="1846659"/>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r>
              <a:rPr lang="en-US" altLang="de-DE" dirty="0">
                <a:solidFill>
                  <a:srgbClr val="0000FF"/>
                </a:solidFill>
                <a:latin typeface="Arial" panose="020B0604020202020204" pitchFamily="34" charset="0"/>
                <a:cs typeface="Arial" panose="020B0604020202020204" pitchFamily="34" charset="0"/>
              </a:rPr>
              <a:t>Genotypes in F2 fall in homozygosity levels. </a:t>
            </a:r>
          </a:p>
          <a:p>
            <a:pPr marL="285750" indent="-285750">
              <a:buFont typeface="Arial" panose="020B0604020202020204" pitchFamily="34" charset="0"/>
              <a:buChar char="•"/>
            </a:pPr>
            <a:r>
              <a:rPr lang="en-US" altLang="de-DE" dirty="0">
                <a:solidFill>
                  <a:srgbClr val="0000FF"/>
                </a:solidFill>
                <a:latin typeface="Arial" panose="020B0604020202020204" pitchFamily="34" charset="0"/>
                <a:cs typeface="Arial" panose="020B0604020202020204" pitchFamily="34" charset="0"/>
              </a:rPr>
              <a:t>Fully homozygous: AABB; </a:t>
            </a:r>
            <a:r>
              <a:rPr lang="en-US" altLang="de-DE" dirty="0" err="1">
                <a:solidFill>
                  <a:srgbClr val="0000FF"/>
                </a:solidFill>
                <a:latin typeface="Arial" panose="020B0604020202020204" pitchFamily="34" charset="0"/>
                <a:cs typeface="Arial" panose="020B0604020202020204" pitchFamily="34" charset="0"/>
              </a:rPr>
              <a:t>Aabb</a:t>
            </a:r>
            <a:r>
              <a:rPr lang="en-US" altLang="de-DE" dirty="0">
                <a:solidFill>
                  <a:srgbClr val="0000FF"/>
                </a:solidFill>
                <a:latin typeface="Arial" panose="020B0604020202020204" pitchFamily="34" charset="0"/>
                <a:cs typeface="Arial" panose="020B0604020202020204" pitchFamily="34" charset="0"/>
              </a:rPr>
              <a:t>; </a:t>
            </a:r>
            <a:r>
              <a:rPr lang="en-US" altLang="de-DE" dirty="0" err="1">
                <a:solidFill>
                  <a:srgbClr val="0000FF"/>
                </a:solidFill>
                <a:latin typeface="Arial" panose="020B0604020202020204" pitchFamily="34" charset="0"/>
                <a:cs typeface="Arial" panose="020B0604020202020204" pitchFamily="34" charset="0"/>
              </a:rPr>
              <a:t>aaBB</a:t>
            </a:r>
            <a:r>
              <a:rPr lang="en-US" altLang="de-DE" dirty="0">
                <a:solidFill>
                  <a:srgbClr val="0000FF"/>
                </a:solidFill>
                <a:latin typeface="Arial" panose="020B0604020202020204" pitchFamily="34" charset="0"/>
                <a:cs typeface="Arial" panose="020B0604020202020204" pitchFamily="34" charset="0"/>
              </a:rPr>
              <a:t>; </a:t>
            </a:r>
            <a:r>
              <a:rPr lang="en-US" altLang="de-DE" dirty="0" err="1">
                <a:solidFill>
                  <a:srgbClr val="0000FF"/>
                </a:solidFill>
                <a:latin typeface="Arial" panose="020B0604020202020204" pitchFamily="34" charset="0"/>
                <a:cs typeface="Arial" panose="020B0604020202020204" pitchFamily="34" charset="0"/>
              </a:rPr>
              <a:t>aabb</a:t>
            </a:r>
            <a:r>
              <a:rPr lang="en-US" altLang="de-DE" dirty="0">
                <a:solidFill>
                  <a:srgbClr val="0000FF"/>
                </a:solidFill>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en-US" altLang="de-DE" dirty="0">
                <a:solidFill>
                  <a:srgbClr val="0000FF"/>
                </a:solidFill>
                <a:latin typeface="Arial" panose="020B0604020202020204" pitchFamily="34" charset="0"/>
                <a:cs typeface="Arial" panose="020B0604020202020204" pitchFamily="34" charset="0"/>
              </a:rPr>
              <a:t>Partly homozygous: </a:t>
            </a:r>
            <a:r>
              <a:rPr lang="en-US" altLang="de-DE" dirty="0" err="1">
                <a:solidFill>
                  <a:srgbClr val="0000FF"/>
                </a:solidFill>
                <a:latin typeface="Arial" panose="020B0604020202020204" pitchFamily="34" charset="0"/>
                <a:cs typeface="Arial" panose="020B0604020202020204" pitchFamily="34" charset="0"/>
              </a:rPr>
              <a:t>AA</a:t>
            </a:r>
            <a:r>
              <a:rPr lang="en-US" altLang="de-DE" u="sng"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Bb</a:t>
            </a:r>
            <a:r>
              <a:rPr lang="en-US" altLang="de-DE" dirty="0">
                <a:solidFill>
                  <a:srgbClr val="0000FF"/>
                </a:solidFill>
                <a:latin typeface="Arial" panose="020B0604020202020204" pitchFamily="34" charset="0"/>
                <a:cs typeface="Arial" panose="020B0604020202020204" pitchFamily="34" charset="0"/>
              </a:rPr>
              <a:t>; </a:t>
            </a:r>
            <a:r>
              <a:rPr lang="en-US" altLang="de-DE" u="sng"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a:t>
            </a:r>
            <a:r>
              <a:rPr lang="en-US" altLang="de-DE" dirty="0" err="1">
                <a:solidFill>
                  <a:srgbClr val="0000FF"/>
                </a:solidFill>
                <a:latin typeface="Arial" panose="020B0604020202020204" pitchFamily="34" charset="0"/>
                <a:cs typeface="Arial" panose="020B0604020202020204" pitchFamily="34" charset="0"/>
              </a:rPr>
              <a:t>BB</a:t>
            </a:r>
            <a:endParaRPr lang="en-US" altLang="de-DE" dirty="0">
              <a:solidFill>
                <a:srgbClr val="0000FF"/>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tLang="de-DE" dirty="0">
                <a:solidFill>
                  <a:srgbClr val="0000FF"/>
                </a:solidFill>
                <a:latin typeface="Arial" panose="020B0604020202020204" pitchFamily="34" charset="0"/>
                <a:cs typeface="Arial" panose="020B0604020202020204" pitchFamily="34" charset="0"/>
              </a:rPr>
              <a:t>Zero homozygous, i.e. fully </a:t>
            </a:r>
            <a:r>
              <a:rPr lang="en-US" altLang="de-DE"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heterozygous</a:t>
            </a:r>
            <a:r>
              <a:rPr lang="en-US" altLang="de-DE" dirty="0">
                <a:solidFill>
                  <a:srgbClr val="0000FF"/>
                </a:solidFill>
                <a:latin typeface="Arial" panose="020B0604020202020204" pitchFamily="34" charset="0"/>
                <a:cs typeface="Arial" panose="020B0604020202020204" pitchFamily="34" charset="0"/>
              </a:rPr>
              <a:t>:  </a:t>
            </a:r>
            <a:r>
              <a:rPr lang="en-US" altLang="de-DE" u="sng"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AaBb</a:t>
            </a:r>
            <a:r>
              <a:rPr lang="en-US" altLang="de-DE" b="1" i="1" dirty="0">
                <a:solidFill>
                  <a:srgbClr val="0000FF"/>
                </a:solidFill>
                <a:latin typeface="Arial" panose="020B0604020202020204" pitchFamily="34" charset="0"/>
                <a:cs typeface="Arial" panose="020B0604020202020204" pitchFamily="34" charset="0"/>
              </a:rPr>
              <a:t>	</a:t>
            </a:r>
          </a:p>
          <a:p>
            <a:r>
              <a:rPr lang="en-US" altLang="de-DE" dirty="0">
                <a:solidFill>
                  <a:srgbClr val="0000FF"/>
                </a:solidFill>
                <a:latin typeface="Arial" panose="020B0604020202020204" pitchFamily="34" charset="0"/>
                <a:cs typeface="Arial" panose="020B0604020202020204" pitchFamily="34" charset="0"/>
              </a:rPr>
              <a:t>F2-Variance for level of homozygosity:  </a:t>
            </a:r>
            <a:r>
              <a:rPr lang="el-GR" altLang="de-DE"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a:t>
            </a:r>
            <a:r>
              <a:rPr lang="de-DE" altLang="de-DE"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²</a:t>
            </a:r>
            <a:r>
              <a:rPr lang="de-DE" altLang="de-DE" sz="2400" b="1" baseline="-250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a:t>
            </a:r>
            <a:r>
              <a:rPr lang="de-DE" altLang="de-DE"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=1/(4N)</a:t>
            </a:r>
            <a:br>
              <a:rPr lang="de-DE" altLang="de-DE" sz="2400" b="1"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en-US" altLang="de-DE" dirty="0">
                <a:solidFill>
                  <a:srgbClr val="0000FF"/>
                </a:solidFill>
                <a:latin typeface="Arial" panose="020B0604020202020204" pitchFamily="34" charset="0"/>
                <a:cs typeface="Arial" panose="020B0604020202020204" pitchFamily="34" charset="0"/>
              </a:rPr>
              <a:t>(N=number of independently segregating genomic segments)</a:t>
            </a:r>
            <a:endParaRPr lang="en-US" altLang="de-DE"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3" name="TextBox 2"/>
          <p:cNvSpPr txBox="1"/>
          <p:nvPr/>
        </p:nvSpPr>
        <p:spPr>
          <a:xfrm>
            <a:off x="114531" y="4550883"/>
            <a:ext cx="6472339" cy="212365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US" altLang="de-DE" dirty="0">
                <a:solidFill>
                  <a:srgbClr val="C00000"/>
                </a:solidFill>
                <a:latin typeface="Arial" panose="020B0604020202020204" pitchFamily="34" charset="0"/>
                <a:cs typeface="Arial" panose="020B0604020202020204" pitchFamily="34" charset="0"/>
              </a:rPr>
              <a:t>Genotypes differ for their share of genes inherited from P1</a:t>
            </a:r>
          </a:p>
          <a:p>
            <a:pPr marL="285750" indent="-285750">
              <a:buFont typeface="Arial" panose="020B0604020202020204" pitchFamily="34" charset="0"/>
              <a:buChar char="•"/>
            </a:pPr>
            <a:r>
              <a:rPr lang="en-US" altLang="de-DE" dirty="0">
                <a:solidFill>
                  <a:srgbClr val="C00000"/>
                </a:solidFill>
                <a:latin typeface="Arial" panose="020B0604020202020204" pitchFamily="34" charset="0"/>
                <a:cs typeface="Arial" panose="020B0604020202020204" pitchFamily="34" charset="0"/>
              </a:rPr>
              <a:t>All genes inherited from P1: AABB</a:t>
            </a:r>
          </a:p>
          <a:p>
            <a:pPr marL="285750" indent="-285750">
              <a:buFont typeface="Arial" panose="020B0604020202020204" pitchFamily="34" charset="0"/>
              <a:buChar char="•"/>
            </a:pPr>
            <a:r>
              <a:rPr lang="en-US" altLang="de-DE" dirty="0">
                <a:solidFill>
                  <a:srgbClr val="C00000"/>
                </a:solidFill>
                <a:latin typeface="Arial" panose="020B0604020202020204" pitchFamily="34" charset="0"/>
                <a:cs typeface="Arial" panose="020B0604020202020204" pitchFamily="34" charset="0"/>
              </a:rPr>
              <a:t>Most genes inherited from P1: </a:t>
            </a:r>
            <a:r>
              <a:rPr lang="en-US" altLang="de-DE" dirty="0" err="1">
                <a:solidFill>
                  <a:srgbClr val="C00000"/>
                </a:solidFill>
                <a:latin typeface="Arial" panose="020B0604020202020204" pitchFamily="34" charset="0"/>
                <a:cs typeface="Arial" panose="020B0604020202020204" pitchFamily="34" charset="0"/>
              </a:rPr>
              <a:t>AAB</a:t>
            </a:r>
            <a:r>
              <a:rPr lang="en-US" altLang="de-DE" dirty="0" err="1">
                <a:latin typeface="Arial" panose="020B0604020202020204" pitchFamily="34" charset="0"/>
                <a:cs typeface="Arial" panose="020B0604020202020204" pitchFamily="34" charset="0"/>
              </a:rPr>
              <a:t>b</a:t>
            </a:r>
            <a:r>
              <a:rPr lang="en-US" altLang="de-DE" dirty="0">
                <a:latin typeface="Arial" panose="020B0604020202020204" pitchFamily="34" charset="0"/>
                <a:cs typeface="Arial" panose="020B0604020202020204" pitchFamily="34" charset="0"/>
              </a:rPr>
              <a:t>; </a:t>
            </a:r>
            <a:r>
              <a:rPr lang="en-US" altLang="de-DE" dirty="0" err="1">
                <a:solidFill>
                  <a:srgbClr val="C00000"/>
                </a:solidFill>
                <a:latin typeface="Arial" panose="020B0604020202020204" pitchFamily="34" charset="0"/>
                <a:cs typeface="Arial" panose="020B0604020202020204" pitchFamily="34" charset="0"/>
              </a:rPr>
              <a:t>A</a:t>
            </a:r>
            <a:r>
              <a:rPr lang="en-US" altLang="de-DE" dirty="0" err="1">
                <a:latin typeface="Arial" panose="020B0604020202020204" pitchFamily="34" charset="0"/>
                <a:cs typeface="Arial" panose="020B0604020202020204" pitchFamily="34" charset="0"/>
              </a:rPr>
              <a:t>a</a:t>
            </a:r>
            <a:r>
              <a:rPr lang="en-US" altLang="de-DE" dirty="0" err="1">
                <a:solidFill>
                  <a:srgbClr val="C00000"/>
                </a:solidFill>
                <a:latin typeface="Arial" panose="020B0604020202020204" pitchFamily="34" charset="0"/>
                <a:cs typeface="Arial" panose="020B0604020202020204" pitchFamily="34" charset="0"/>
              </a:rPr>
              <a:t>BB</a:t>
            </a:r>
            <a:endParaRPr lang="en-US" altLang="de-DE" dirty="0">
              <a:solidFill>
                <a:srgbClr val="C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tLang="de-DE" dirty="0">
                <a:solidFill>
                  <a:srgbClr val="C00000"/>
                </a:solidFill>
                <a:latin typeface="Arial" panose="020B0604020202020204" pitchFamily="34" charset="0"/>
                <a:cs typeface="Arial" panose="020B0604020202020204" pitchFamily="34" charset="0"/>
              </a:rPr>
              <a:t>Half of genes inherited from P1: </a:t>
            </a:r>
            <a:r>
              <a:rPr lang="en-US" altLang="de-DE" dirty="0" err="1">
                <a:solidFill>
                  <a:srgbClr val="C00000"/>
                </a:solidFill>
                <a:latin typeface="Arial" panose="020B0604020202020204" pitchFamily="34" charset="0"/>
                <a:cs typeface="Arial" panose="020B0604020202020204" pitchFamily="34" charset="0"/>
              </a:rPr>
              <a:t>Aa</a:t>
            </a:r>
            <a:r>
              <a:rPr lang="en-US" altLang="de-DE" dirty="0" err="1">
                <a:latin typeface="Arial" panose="020B0604020202020204" pitchFamily="34" charset="0"/>
                <a:cs typeface="Arial" panose="020B0604020202020204" pitchFamily="34" charset="0"/>
              </a:rPr>
              <a:t>bb</a:t>
            </a:r>
            <a:r>
              <a:rPr lang="en-US" altLang="de-DE" dirty="0">
                <a:latin typeface="Arial" panose="020B0604020202020204" pitchFamily="34" charset="0"/>
                <a:cs typeface="Arial" panose="020B0604020202020204" pitchFamily="34" charset="0"/>
              </a:rPr>
              <a:t>; </a:t>
            </a:r>
            <a:r>
              <a:rPr lang="en-US" altLang="de-DE" dirty="0" err="1">
                <a:latin typeface="Arial" panose="020B0604020202020204" pitchFamily="34" charset="0"/>
                <a:cs typeface="Arial" panose="020B0604020202020204" pitchFamily="34" charset="0"/>
              </a:rPr>
              <a:t>aa</a:t>
            </a:r>
            <a:r>
              <a:rPr lang="en-US" altLang="de-DE" dirty="0" err="1">
                <a:solidFill>
                  <a:srgbClr val="C00000"/>
                </a:solidFill>
                <a:latin typeface="Arial" panose="020B0604020202020204" pitchFamily="34" charset="0"/>
                <a:cs typeface="Arial" panose="020B0604020202020204" pitchFamily="34" charset="0"/>
              </a:rPr>
              <a:t>BB</a:t>
            </a:r>
            <a:r>
              <a:rPr lang="en-US" altLang="de-DE" dirty="0">
                <a:solidFill>
                  <a:srgbClr val="C00000"/>
                </a:solidFill>
                <a:latin typeface="Arial" panose="020B0604020202020204" pitchFamily="34" charset="0"/>
                <a:cs typeface="Arial" panose="020B0604020202020204" pitchFamily="34" charset="0"/>
              </a:rPr>
              <a:t>; </a:t>
            </a:r>
            <a:r>
              <a:rPr lang="en-US" altLang="de-DE" dirty="0" err="1">
                <a:solidFill>
                  <a:srgbClr val="C00000"/>
                </a:solidFill>
                <a:latin typeface="Arial" panose="020B0604020202020204" pitchFamily="34" charset="0"/>
                <a:cs typeface="Arial" panose="020B0604020202020204" pitchFamily="34" charset="0"/>
              </a:rPr>
              <a:t>A</a:t>
            </a:r>
            <a:r>
              <a:rPr lang="en-US" altLang="de-DE" dirty="0" err="1">
                <a:latin typeface="Arial" panose="020B0604020202020204" pitchFamily="34" charset="0"/>
                <a:cs typeface="Arial" panose="020B0604020202020204" pitchFamily="34" charset="0"/>
              </a:rPr>
              <a:t>a</a:t>
            </a:r>
            <a:r>
              <a:rPr lang="en-US" altLang="de-DE" dirty="0" err="1">
                <a:solidFill>
                  <a:srgbClr val="C00000"/>
                </a:solidFill>
                <a:latin typeface="Arial" panose="020B0604020202020204" pitchFamily="34" charset="0"/>
                <a:cs typeface="Arial" panose="020B0604020202020204" pitchFamily="34" charset="0"/>
              </a:rPr>
              <a:t>B</a:t>
            </a:r>
            <a:r>
              <a:rPr lang="en-US" altLang="de-DE" dirty="0" err="1">
                <a:latin typeface="Arial" panose="020B0604020202020204" pitchFamily="34" charset="0"/>
                <a:cs typeface="Arial" panose="020B0604020202020204" pitchFamily="34" charset="0"/>
              </a:rPr>
              <a:t>b</a:t>
            </a:r>
            <a:br>
              <a:rPr lang="en-US" altLang="de-DE" dirty="0">
                <a:latin typeface="Arial" panose="020B0604020202020204" pitchFamily="34" charset="0"/>
                <a:cs typeface="Arial" panose="020B0604020202020204" pitchFamily="34" charset="0"/>
              </a:rPr>
            </a:br>
            <a:r>
              <a:rPr lang="en-US" altLang="de-DE" dirty="0">
                <a:solidFill>
                  <a:srgbClr val="C00000"/>
                </a:solidFill>
                <a:latin typeface="Arial" panose="020B0604020202020204" pitchFamily="34" charset="0"/>
                <a:cs typeface="Arial" panose="020B0604020202020204" pitchFamily="34" charset="0"/>
              </a:rPr>
              <a:t>Few genes inherited from P1: </a:t>
            </a:r>
            <a:r>
              <a:rPr lang="en-US" altLang="de-DE" dirty="0" err="1">
                <a:solidFill>
                  <a:srgbClr val="C00000"/>
                </a:solidFill>
                <a:latin typeface="Arial" panose="020B0604020202020204" pitchFamily="34" charset="0"/>
                <a:cs typeface="Arial" panose="020B0604020202020204" pitchFamily="34" charset="0"/>
              </a:rPr>
              <a:t>A</a:t>
            </a:r>
            <a:r>
              <a:rPr lang="en-US" altLang="de-DE" dirty="0" err="1">
                <a:latin typeface="Arial" panose="020B0604020202020204" pitchFamily="34" charset="0"/>
                <a:cs typeface="Arial" panose="020B0604020202020204" pitchFamily="34" charset="0"/>
              </a:rPr>
              <a:t>abb</a:t>
            </a:r>
            <a:r>
              <a:rPr lang="en-US" altLang="de-DE" dirty="0">
                <a:latin typeface="Arial" panose="020B0604020202020204" pitchFamily="34" charset="0"/>
                <a:cs typeface="Arial" panose="020B0604020202020204" pitchFamily="34" charset="0"/>
              </a:rPr>
              <a:t>; </a:t>
            </a:r>
            <a:r>
              <a:rPr lang="en-US" altLang="de-DE" dirty="0" err="1">
                <a:latin typeface="Arial" panose="020B0604020202020204" pitchFamily="34" charset="0"/>
                <a:cs typeface="Arial" panose="020B0604020202020204" pitchFamily="34" charset="0"/>
              </a:rPr>
              <a:t>aa</a:t>
            </a:r>
            <a:r>
              <a:rPr lang="en-US" altLang="de-DE" dirty="0" err="1">
                <a:solidFill>
                  <a:srgbClr val="C00000"/>
                </a:solidFill>
                <a:latin typeface="Arial" panose="020B0604020202020204" pitchFamily="34" charset="0"/>
                <a:cs typeface="Arial" panose="020B0604020202020204" pitchFamily="34" charset="0"/>
              </a:rPr>
              <a:t>B</a:t>
            </a:r>
            <a:r>
              <a:rPr lang="en-US" altLang="de-DE" dirty="0" err="1">
                <a:latin typeface="Arial" panose="020B0604020202020204" pitchFamily="34" charset="0"/>
                <a:cs typeface="Arial" panose="020B0604020202020204" pitchFamily="34" charset="0"/>
              </a:rPr>
              <a:t>b</a:t>
            </a:r>
            <a:endParaRPr lang="en-US" altLang="de-DE"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altLang="de-DE" dirty="0">
                <a:solidFill>
                  <a:srgbClr val="C00000"/>
                </a:solidFill>
                <a:latin typeface="Arial" panose="020B0604020202020204" pitchFamily="34" charset="0"/>
                <a:cs typeface="Arial" panose="020B0604020202020204" pitchFamily="34" charset="0"/>
              </a:rPr>
              <a:t>No genes from P1: </a:t>
            </a:r>
            <a:r>
              <a:rPr lang="en-US" altLang="de-DE" dirty="0" err="1">
                <a:latin typeface="Arial" panose="020B0604020202020204" pitchFamily="34" charset="0"/>
                <a:cs typeface="Arial" panose="020B0604020202020204" pitchFamily="34" charset="0"/>
              </a:rPr>
              <a:t>aabb</a:t>
            </a:r>
            <a:endParaRPr lang="en-US" altLang="de-DE" dirty="0">
              <a:latin typeface="Arial" panose="020B0604020202020204" pitchFamily="34" charset="0"/>
              <a:cs typeface="Arial" panose="020B0604020202020204" pitchFamily="34" charset="0"/>
            </a:endParaRPr>
          </a:p>
          <a:p>
            <a:r>
              <a:rPr lang="en-US" dirty="0">
                <a:solidFill>
                  <a:srgbClr val="C00000"/>
                </a:solidFill>
                <a:latin typeface="Arial" panose="020B0604020202020204" pitchFamily="34" charset="0"/>
                <a:cs typeface="Arial" panose="020B0604020202020204" pitchFamily="34" charset="0"/>
                <a:sym typeface="Symbol"/>
              </a:rPr>
              <a:t>F2-Var. for genetic dose inherited from P1: </a:t>
            </a:r>
            <a:r>
              <a:rPr lang="el-GR" altLang="de-DE" sz="24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σ</a:t>
            </a:r>
            <a:r>
              <a:rPr lang="en-US" sz="24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²</a:t>
            </a:r>
            <a:r>
              <a:rPr lang="en-US" sz="2400" b="1" baseline="-250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a:t>
            </a:r>
            <a:r>
              <a:rPr lang="en-US" sz="2400" b="1" baseline="-400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a:t>
            </a:r>
            <a:r>
              <a:rPr lang="en-US" sz="24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 1/(8N)</a:t>
            </a:r>
            <a:endParaRPr lang="en-GB" sz="2400" b="1" dirty="0">
              <a:effectLst>
                <a:outerShdw blurRad="38100" dist="38100" dir="2700000" algn="tl">
                  <a:srgbClr val="000000">
                    <a:alpha val="43137"/>
                  </a:srgbClr>
                </a:outerShdw>
              </a:effectLst>
            </a:endParaRPr>
          </a:p>
        </p:txBody>
      </p:sp>
      <p:grpSp>
        <p:nvGrpSpPr>
          <p:cNvPr id="90" name="Group 89"/>
          <p:cNvGrpSpPr>
            <a:grpSpLocks noChangeAspect="1"/>
          </p:cNvGrpSpPr>
          <p:nvPr/>
        </p:nvGrpSpPr>
        <p:grpSpPr>
          <a:xfrm>
            <a:off x="6694903" y="2900762"/>
            <a:ext cx="1865855" cy="1382400"/>
            <a:chOff x="915988" y="1108075"/>
            <a:chExt cx="6537325" cy="4843463"/>
          </a:xfrm>
        </p:grpSpPr>
        <p:sp>
          <p:nvSpPr>
            <p:cNvPr id="91" name="Line 6"/>
            <p:cNvSpPr>
              <a:spLocks noChangeShapeType="1"/>
            </p:cNvSpPr>
            <p:nvPr/>
          </p:nvSpPr>
          <p:spPr bwMode="auto">
            <a:xfrm flipV="1">
              <a:off x="1015471" y="1108075"/>
              <a:ext cx="0" cy="4741863"/>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2" name="Line 7"/>
            <p:cNvSpPr>
              <a:spLocks noChangeShapeType="1"/>
            </p:cNvSpPr>
            <p:nvPr/>
          </p:nvSpPr>
          <p:spPr bwMode="auto">
            <a:xfrm flipH="1">
              <a:off x="915988" y="5849938"/>
              <a:ext cx="101600" cy="0"/>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3" name="Line 25"/>
            <p:cNvSpPr>
              <a:spLocks noChangeShapeType="1"/>
            </p:cNvSpPr>
            <p:nvPr/>
          </p:nvSpPr>
          <p:spPr bwMode="auto">
            <a:xfrm>
              <a:off x="1017588" y="5849938"/>
              <a:ext cx="6435725" cy="0"/>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4" name="Line 26"/>
            <p:cNvSpPr>
              <a:spLocks noChangeShapeType="1"/>
            </p:cNvSpPr>
            <p:nvPr/>
          </p:nvSpPr>
          <p:spPr bwMode="auto">
            <a:xfrm>
              <a:off x="1017588" y="5849938"/>
              <a:ext cx="0" cy="101600"/>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5" name="Freeform 80"/>
            <p:cNvSpPr>
              <a:spLocks/>
            </p:cNvSpPr>
            <p:nvPr/>
          </p:nvSpPr>
          <p:spPr bwMode="auto">
            <a:xfrm>
              <a:off x="1030288" y="1122363"/>
              <a:ext cx="6346825" cy="4724400"/>
            </a:xfrm>
            <a:custGeom>
              <a:avLst/>
              <a:gdLst>
                <a:gd name="T0" fmla="*/ 2147483647 w 7996"/>
                <a:gd name="T1" fmla="*/ 2147483647 h 5952"/>
                <a:gd name="T2" fmla="*/ 2147483647 w 7996"/>
                <a:gd name="T3" fmla="*/ 2147483647 h 5952"/>
                <a:gd name="T4" fmla="*/ 2147483647 w 7996"/>
                <a:gd name="T5" fmla="*/ 2147483647 h 5952"/>
                <a:gd name="T6" fmla="*/ 2147483647 w 7996"/>
                <a:gd name="T7" fmla="*/ 2147483647 h 5952"/>
                <a:gd name="T8" fmla="*/ 2147483647 w 7996"/>
                <a:gd name="T9" fmla="*/ 2147483647 h 5952"/>
                <a:gd name="T10" fmla="*/ 2147483647 w 7996"/>
                <a:gd name="T11" fmla="*/ 2147483647 h 5952"/>
                <a:gd name="T12" fmla="*/ 2147483647 w 7996"/>
                <a:gd name="T13" fmla="*/ 2147483647 h 5952"/>
                <a:gd name="T14" fmla="*/ 2147483647 w 7996"/>
                <a:gd name="T15" fmla="*/ 2147483647 h 5952"/>
                <a:gd name="T16" fmla="*/ 2147483647 w 7996"/>
                <a:gd name="T17" fmla="*/ 2147483647 h 5952"/>
                <a:gd name="T18" fmla="*/ 2147483647 w 7996"/>
                <a:gd name="T19" fmla="*/ 2147483647 h 5952"/>
                <a:gd name="T20" fmla="*/ 2147483647 w 7996"/>
                <a:gd name="T21" fmla="*/ 2147483647 h 5952"/>
                <a:gd name="T22" fmla="*/ 2147483647 w 7996"/>
                <a:gd name="T23" fmla="*/ 2147483647 h 5952"/>
                <a:gd name="T24" fmla="*/ 2147483647 w 7996"/>
                <a:gd name="T25" fmla="*/ 2147483647 h 5952"/>
                <a:gd name="T26" fmla="*/ 2147483647 w 7996"/>
                <a:gd name="T27" fmla="*/ 2147483647 h 5952"/>
                <a:gd name="T28" fmla="*/ 2147483647 w 7996"/>
                <a:gd name="T29" fmla="*/ 2147483647 h 5952"/>
                <a:gd name="T30" fmla="*/ 2147483647 w 7996"/>
                <a:gd name="T31" fmla="*/ 2147483647 h 5952"/>
                <a:gd name="T32" fmla="*/ 2147483647 w 7996"/>
                <a:gd name="T33" fmla="*/ 2147483647 h 5952"/>
                <a:gd name="T34" fmla="*/ 2147483647 w 7996"/>
                <a:gd name="T35" fmla="*/ 2147483647 h 5952"/>
                <a:gd name="T36" fmla="*/ 2147483647 w 7996"/>
                <a:gd name="T37" fmla="*/ 2147483647 h 5952"/>
                <a:gd name="T38" fmla="*/ 2147483647 w 7996"/>
                <a:gd name="T39" fmla="*/ 2147483647 h 5952"/>
                <a:gd name="T40" fmla="*/ 2147483647 w 7996"/>
                <a:gd name="T41" fmla="*/ 2147483647 h 5952"/>
                <a:gd name="T42" fmla="*/ 2147483647 w 7996"/>
                <a:gd name="T43" fmla="*/ 2147483647 h 5952"/>
                <a:gd name="T44" fmla="*/ 2147483647 w 7996"/>
                <a:gd name="T45" fmla="*/ 2147483647 h 5952"/>
                <a:gd name="T46" fmla="*/ 2147483647 w 7996"/>
                <a:gd name="T47" fmla="*/ 2147483647 h 5952"/>
                <a:gd name="T48" fmla="*/ 2147483647 w 7996"/>
                <a:gd name="T49" fmla="*/ 2147483647 h 5952"/>
                <a:gd name="T50" fmla="*/ 2147483647 w 7996"/>
                <a:gd name="T51" fmla="*/ 2147483647 h 5952"/>
                <a:gd name="T52" fmla="*/ 2147483647 w 7996"/>
                <a:gd name="T53" fmla="*/ 2147483647 h 5952"/>
                <a:gd name="T54" fmla="*/ 2147483647 w 7996"/>
                <a:gd name="T55" fmla="*/ 2147483647 h 5952"/>
                <a:gd name="T56" fmla="*/ 2147483647 w 7996"/>
                <a:gd name="T57" fmla="*/ 2147483647 h 5952"/>
                <a:gd name="T58" fmla="*/ 2147483647 w 7996"/>
                <a:gd name="T59" fmla="*/ 2147483647 h 5952"/>
                <a:gd name="T60" fmla="*/ 2147483647 w 7996"/>
                <a:gd name="T61" fmla="*/ 2147483647 h 5952"/>
                <a:gd name="T62" fmla="*/ 2147483647 w 7996"/>
                <a:gd name="T63" fmla="*/ 2147483647 h 5952"/>
                <a:gd name="T64" fmla="*/ 2147483647 w 7996"/>
                <a:gd name="T65" fmla="*/ 2147483647 h 5952"/>
                <a:gd name="T66" fmla="*/ 2147483647 w 7996"/>
                <a:gd name="T67" fmla="*/ 2147483647 h 5952"/>
                <a:gd name="T68" fmla="*/ 2147483647 w 7996"/>
                <a:gd name="T69" fmla="*/ 2147483647 h 5952"/>
                <a:gd name="T70" fmla="*/ 2147483647 w 7996"/>
                <a:gd name="T71" fmla="*/ 2147483647 h 5952"/>
                <a:gd name="T72" fmla="*/ 2147483647 w 7996"/>
                <a:gd name="T73" fmla="*/ 2147483647 h 5952"/>
                <a:gd name="T74" fmla="*/ 2147483647 w 7996"/>
                <a:gd name="T75" fmla="*/ 2147483647 h 5952"/>
                <a:gd name="T76" fmla="*/ 2147483647 w 7996"/>
                <a:gd name="T77" fmla="*/ 2147483647 h 5952"/>
                <a:gd name="T78" fmla="*/ 2147483647 w 7996"/>
                <a:gd name="T79" fmla="*/ 2147483647 h 5952"/>
                <a:gd name="T80" fmla="*/ 2147483647 w 7996"/>
                <a:gd name="T81" fmla="*/ 2147483647 h 5952"/>
                <a:gd name="T82" fmla="*/ 2147483647 w 7996"/>
                <a:gd name="T83" fmla="*/ 2147483647 h 5952"/>
                <a:gd name="T84" fmla="*/ 2147483647 w 7996"/>
                <a:gd name="T85" fmla="*/ 2147483647 h 5952"/>
                <a:gd name="T86" fmla="*/ 2147483647 w 7996"/>
                <a:gd name="T87" fmla="*/ 2147483647 h 5952"/>
                <a:gd name="T88" fmla="*/ 2147483647 w 7996"/>
                <a:gd name="T89" fmla="*/ 2147483647 h 5952"/>
                <a:gd name="T90" fmla="*/ 2147483647 w 7996"/>
                <a:gd name="T91" fmla="*/ 2147483647 h 5952"/>
                <a:gd name="T92" fmla="*/ 2147483647 w 7996"/>
                <a:gd name="T93" fmla="*/ 2147483647 h 5952"/>
                <a:gd name="T94" fmla="*/ 2147483647 w 7996"/>
                <a:gd name="T95" fmla="*/ 2147483647 h 5952"/>
                <a:gd name="T96" fmla="*/ 2147483647 w 7996"/>
                <a:gd name="T97" fmla="*/ 2147483647 h 5952"/>
                <a:gd name="T98" fmla="*/ 2147483647 w 7996"/>
                <a:gd name="T99" fmla="*/ 2147483647 h 5952"/>
                <a:gd name="T100" fmla="*/ 2147483647 w 7996"/>
                <a:gd name="T101" fmla="*/ 2147483647 h 5952"/>
                <a:gd name="T102" fmla="*/ 2147483647 w 7996"/>
                <a:gd name="T103" fmla="*/ 2147483647 h 5952"/>
                <a:gd name="T104" fmla="*/ 2147483647 w 7996"/>
                <a:gd name="T105" fmla="*/ 2147483647 h 5952"/>
                <a:gd name="T106" fmla="*/ 2147483647 w 7996"/>
                <a:gd name="T107" fmla="*/ 2147483647 h 5952"/>
                <a:gd name="T108" fmla="*/ 2147483647 w 7996"/>
                <a:gd name="T109" fmla="*/ 2147483647 h 5952"/>
                <a:gd name="T110" fmla="*/ 2147483647 w 7996"/>
                <a:gd name="T111" fmla="*/ 2147483647 h 5952"/>
                <a:gd name="T112" fmla="*/ 2147483647 w 7996"/>
                <a:gd name="T113" fmla="*/ 2147483647 h 5952"/>
                <a:gd name="T114" fmla="*/ 2147483647 w 7996"/>
                <a:gd name="T115" fmla="*/ 2147483647 h 5952"/>
                <a:gd name="T116" fmla="*/ 2147483647 w 7996"/>
                <a:gd name="T117" fmla="*/ 2147483647 h 5952"/>
                <a:gd name="T118" fmla="*/ 2147483647 w 7996"/>
                <a:gd name="T119" fmla="*/ 2147483647 h 5952"/>
                <a:gd name="T120" fmla="*/ 2147483647 w 7996"/>
                <a:gd name="T121" fmla="*/ 2147483647 h 5952"/>
                <a:gd name="T122" fmla="*/ 2147483647 w 7996"/>
                <a:gd name="T123" fmla="*/ 2147483647 h 595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996"/>
                <a:gd name="T187" fmla="*/ 0 h 5952"/>
                <a:gd name="T188" fmla="*/ 7996 w 7996"/>
                <a:gd name="T189" fmla="*/ 5952 h 595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996" h="5952">
                  <a:moveTo>
                    <a:pt x="0" y="5952"/>
                  </a:moveTo>
                  <a:lnTo>
                    <a:pt x="17" y="5952"/>
                  </a:lnTo>
                  <a:lnTo>
                    <a:pt x="32" y="5952"/>
                  </a:lnTo>
                  <a:lnTo>
                    <a:pt x="48" y="5952"/>
                  </a:lnTo>
                  <a:lnTo>
                    <a:pt x="65" y="5950"/>
                  </a:lnTo>
                  <a:lnTo>
                    <a:pt x="80" y="5950"/>
                  </a:lnTo>
                  <a:lnTo>
                    <a:pt x="97" y="5950"/>
                  </a:lnTo>
                  <a:lnTo>
                    <a:pt x="114" y="5950"/>
                  </a:lnTo>
                  <a:lnTo>
                    <a:pt x="129" y="5949"/>
                  </a:lnTo>
                  <a:lnTo>
                    <a:pt x="145" y="5949"/>
                  </a:lnTo>
                  <a:lnTo>
                    <a:pt x="162" y="5949"/>
                  </a:lnTo>
                  <a:lnTo>
                    <a:pt x="177" y="5949"/>
                  </a:lnTo>
                  <a:lnTo>
                    <a:pt x="194" y="5947"/>
                  </a:lnTo>
                  <a:lnTo>
                    <a:pt x="210" y="5947"/>
                  </a:lnTo>
                  <a:lnTo>
                    <a:pt x="225" y="5947"/>
                  </a:lnTo>
                  <a:lnTo>
                    <a:pt x="242" y="5945"/>
                  </a:lnTo>
                  <a:lnTo>
                    <a:pt x="259" y="5945"/>
                  </a:lnTo>
                  <a:lnTo>
                    <a:pt x="274" y="5944"/>
                  </a:lnTo>
                  <a:lnTo>
                    <a:pt x="290" y="5944"/>
                  </a:lnTo>
                  <a:lnTo>
                    <a:pt x="307" y="5944"/>
                  </a:lnTo>
                  <a:lnTo>
                    <a:pt x="322" y="5942"/>
                  </a:lnTo>
                  <a:lnTo>
                    <a:pt x="339" y="5942"/>
                  </a:lnTo>
                  <a:lnTo>
                    <a:pt x="354" y="5940"/>
                  </a:lnTo>
                  <a:lnTo>
                    <a:pt x="370" y="5940"/>
                  </a:lnTo>
                  <a:lnTo>
                    <a:pt x="387" y="5939"/>
                  </a:lnTo>
                  <a:lnTo>
                    <a:pt x="402" y="5937"/>
                  </a:lnTo>
                  <a:lnTo>
                    <a:pt x="419" y="5937"/>
                  </a:lnTo>
                  <a:lnTo>
                    <a:pt x="435" y="5935"/>
                  </a:lnTo>
                  <a:lnTo>
                    <a:pt x="450" y="5934"/>
                  </a:lnTo>
                  <a:lnTo>
                    <a:pt x="467" y="5934"/>
                  </a:lnTo>
                  <a:lnTo>
                    <a:pt x="484" y="5932"/>
                  </a:lnTo>
                  <a:lnTo>
                    <a:pt x="499" y="5930"/>
                  </a:lnTo>
                  <a:lnTo>
                    <a:pt x="515" y="5929"/>
                  </a:lnTo>
                  <a:lnTo>
                    <a:pt x="532" y="5929"/>
                  </a:lnTo>
                  <a:lnTo>
                    <a:pt x="547" y="5927"/>
                  </a:lnTo>
                  <a:lnTo>
                    <a:pt x="564" y="5925"/>
                  </a:lnTo>
                  <a:lnTo>
                    <a:pt x="580" y="5924"/>
                  </a:lnTo>
                  <a:lnTo>
                    <a:pt x="595" y="5922"/>
                  </a:lnTo>
                  <a:lnTo>
                    <a:pt x="612" y="5920"/>
                  </a:lnTo>
                  <a:lnTo>
                    <a:pt x="629" y="5919"/>
                  </a:lnTo>
                  <a:lnTo>
                    <a:pt x="644" y="5917"/>
                  </a:lnTo>
                  <a:lnTo>
                    <a:pt x="660" y="5914"/>
                  </a:lnTo>
                  <a:lnTo>
                    <a:pt x="675" y="5912"/>
                  </a:lnTo>
                  <a:lnTo>
                    <a:pt x="692" y="5910"/>
                  </a:lnTo>
                  <a:lnTo>
                    <a:pt x="709" y="5907"/>
                  </a:lnTo>
                  <a:lnTo>
                    <a:pt x="724" y="5905"/>
                  </a:lnTo>
                  <a:lnTo>
                    <a:pt x="740" y="5904"/>
                  </a:lnTo>
                  <a:lnTo>
                    <a:pt x="757" y="5900"/>
                  </a:lnTo>
                  <a:lnTo>
                    <a:pt x="772" y="5897"/>
                  </a:lnTo>
                  <a:lnTo>
                    <a:pt x="789" y="5895"/>
                  </a:lnTo>
                  <a:lnTo>
                    <a:pt x="805" y="5892"/>
                  </a:lnTo>
                  <a:lnTo>
                    <a:pt x="820" y="5889"/>
                  </a:lnTo>
                  <a:lnTo>
                    <a:pt x="837" y="5885"/>
                  </a:lnTo>
                  <a:lnTo>
                    <a:pt x="854" y="5884"/>
                  </a:lnTo>
                  <a:lnTo>
                    <a:pt x="869" y="5880"/>
                  </a:lnTo>
                  <a:lnTo>
                    <a:pt x="885" y="5875"/>
                  </a:lnTo>
                  <a:lnTo>
                    <a:pt x="902" y="5872"/>
                  </a:lnTo>
                  <a:lnTo>
                    <a:pt x="917" y="5869"/>
                  </a:lnTo>
                  <a:lnTo>
                    <a:pt x="934" y="5865"/>
                  </a:lnTo>
                  <a:lnTo>
                    <a:pt x="950" y="5860"/>
                  </a:lnTo>
                  <a:lnTo>
                    <a:pt x="965" y="5857"/>
                  </a:lnTo>
                  <a:lnTo>
                    <a:pt x="982" y="5852"/>
                  </a:lnTo>
                  <a:lnTo>
                    <a:pt x="999" y="5847"/>
                  </a:lnTo>
                  <a:lnTo>
                    <a:pt x="1014" y="5842"/>
                  </a:lnTo>
                  <a:lnTo>
                    <a:pt x="1030" y="5839"/>
                  </a:lnTo>
                  <a:lnTo>
                    <a:pt x="1045" y="5832"/>
                  </a:lnTo>
                  <a:lnTo>
                    <a:pt x="1062" y="5827"/>
                  </a:lnTo>
                  <a:lnTo>
                    <a:pt x="1079" y="5822"/>
                  </a:lnTo>
                  <a:lnTo>
                    <a:pt x="1094" y="5817"/>
                  </a:lnTo>
                  <a:lnTo>
                    <a:pt x="1110" y="5810"/>
                  </a:lnTo>
                  <a:lnTo>
                    <a:pt x="1127" y="5804"/>
                  </a:lnTo>
                  <a:lnTo>
                    <a:pt x="1142" y="5799"/>
                  </a:lnTo>
                  <a:lnTo>
                    <a:pt x="1159" y="5792"/>
                  </a:lnTo>
                  <a:lnTo>
                    <a:pt x="1175" y="5785"/>
                  </a:lnTo>
                  <a:lnTo>
                    <a:pt x="1190" y="5779"/>
                  </a:lnTo>
                  <a:lnTo>
                    <a:pt x="1207" y="5770"/>
                  </a:lnTo>
                  <a:lnTo>
                    <a:pt x="1224" y="5764"/>
                  </a:lnTo>
                  <a:lnTo>
                    <a:pt x="1239" y="5755"/>
                  </a:lnTo>
                  <a:lnTo>
                    <a:pt x="1255" y="5747"/>
                  </a:lnTo>
                  <a:lnTo>
                    <a:pt x="1272" y="5739"/>
                  </a:lnTo>
                  <a:lnTo>
                    <a:pt x="1287" y="5730"/>
                  </a:lnTo>
                  <a:lnTo>
                    <a:pt x="1304" y="5722"/>
                  </a:lnTo>
                  <a:lnTo>
                    <a:pt x="1320" y="5714"/>
                  </a:lnTo>
                  <a:lnTo>
                    <a:pt x="1335" y="5704"/>
                  </a:lnTo>
                  <a:lnTo>
                    <a:pt x="1352" y="5694"/>
                  </a:lnTo>
                  <a:lnTo>
                    <a:pt x="1367" y="5684"/>
                  </a:lnTo>
                  <a:lnTo>
                    <a:pt x="1384" y="5674"/>
                  </a:lnTo>
                  <a:lnTo>
                    <a:pt x="1400" y="5664"/>
                  </a:lnTo>
                  <a:lnTo>
                    <a:pt x="1415" y="5652"/>
                  </a:lnTo>
                  <a:lnTo>
                    <a:pt x="1432" y="5640"/>
                  </a:lnTo>
                  <a:lnTo>
                    <a:pt x="1449" y="5629"/>
                  </a:lnTo>
                  <a:lnTo>
                    <a:pt x="1464" y="5617"/>
                  </a:lnTo>
                  <a:lnTo>
                    <a:pt x="1480" y="5605"/>
                  </a:lnTo>
                  <a:lnTo>
                    <a:pt x="1497" y="5592"/>
                  </a:lnTo>
                  <a:lnTo>
                    <a:pt x="1512" y="5579"/>
                  </a:lnTo>
                  <a:lnTo>
                    <a:pt x="1529" y="5565"/>
                  </a:lnTo>
                  <a:lnTo>
                    <a:pt x="1545" y="5552"/>
                  </a:lnTo>
                  <a:lnTo>
                    <a:pt x="1560" y="5539"/>
                  </a:lnTo>
                  <a:lnTo>
                    <a:pt x="1577" y="5524"/>
                  </a:lnTo>
                  <a:lnTo>
                    <a:pt x="1594" y="5509"/>
                  </a:lnTo>
                  <a:lnTo>
                    <a:pt x="1609" y="5494"/>
                  </a:lnTo>
                  <a:lnTo>
                    <a:pt x="1625" y="5477"/>
                  </a:lnTo>
                  <a:lnTo>
                    <a:pt x="1642" y="5460"/>
                  </a:lnTo>
                  <a:lnTo>
                    <a:pt x="1657" y="5444"/>
                  </a:lnTo>
                  <a:lnTo>
                    <a:pt x="1674" y="5427"/>
                  </a:lnTo>
                  <a:lnTo>
                    <a:pt x="1689" y="5409"/>
                  </a:lnTo>
                  <a:lnTo>
                    <a:pt x="1705" y="5392"/>
                  </a:lnTo>
                  <a:lnTo>
                    <a:pt x="1722" y="5372"/>
                  </a:lnTo>
                  <a:lnTo>
                    <a:pt x="1737" y="5354"/>
                  </a:lnTo>
                  <a:lnTo>
                    <a:pt x="1754" y="5334"/>
                  </a:lnTo>
                  <a:lnTo>
                    <a:pt x="1770" y="5314"/>
                  </a:lnTo>
                  <a:lnTo>
                    <a:pt x="1785" y="5294"/>
                  </a:lnTo>
                  <a:lnTo>
                    <a:pt x="1802" y="5272"/>
                  </a:lnTo>
                  <a:lnTo>
                    <a:pt x="1819" y="5252"/>
                  </a:lnTo>
                  <a:lnTo>
                    <a:pt x="1834" y="5229"/>
                  </a:lnTo>
                  <a:lnTo>
                    <a:pt x="1850" y="5207"/>
                  </a:lnTo>
                  <a:lnTo>
                    <a:pt x="1867" y="5184"/>
                  </a:lnTo>
                  <a:lnTo>
                    <a:pt x="1882" y="5160"/>
                  </a:lnTo>
                  <a:lnTo>
                    <a:pt x="1899" y="5135"/>
                  </a:lnTo>
                  <a:lnTo>
                    <a:pt x="1915" y="5112"/>
                  </a:lnTo>
                  <a:lnTo>
                    <a:pt x="1930" y="5085"/>
                  </a:lnTo>
                  <a:lnTo>
                    <a:pt x="1947" y="5060"/>
                  </a:lnTo>
                  <a:lnTo>
                    <a:pt x="1964" y="5034"/>
                  </a:lnTo>
                  <a:lnTo>
                    <a:pt x="1979" y="5007"/>
                  </a:lnTo>
                  <a:lnTo>
                    <a:pt x="1995" y="4980"/>
                  </a:lnTo>
                  <a:lnTo>
                    <a:pt x="2012" y="4952"/>
                  </a:lnTo>
                  <a:lnTo>
                    <a:pt x="2027" y="4924"/>
                  </a:lnTo>
                  <a:lnTo>
                    <a:pt x="2044" y="4894"/>
                  </a:lnTo>
                  <a:lnTo>
                    <a:pt x="2059" y="4864"/>
                  </a:lnTo>
                  <a:lnTo>
                    <a:pt x="2075" y="4834"/>
                  </a:lnTo>
                  <a:lnTo>
                    <a:pt x="2092" y="4804"/>
                  </a:lnTo>
                  <a:lnTo>
                    <a:pt x="2107" y="4772"/>
                  </a:lnTo>
                  <a:lnTo>
                    <a:pt x="2124" y="4739"/>
                  </a:lnTo>
                  <a:lnTo>
                    <a:pt x="2140" y="4707"/>
                  </a:lnTo>
                  <a:lnTo>
                    <a:pt x="2155" y="4674"/>
                  </a:lnTo>
                  <a:lnTo>
                    <a:pt x="2172" y="4640"/>
                  </a:lnTo>
                  <a:lnTo>
                    <a:pt x="2189" y="4605"/>
                  </a:lnTo>
                  <a:lnTo>
                    <a:pt x="2204" y="4570"/>
                  </a:lnTo>
                  <a:lnTo>
                    <a:pt x="2220" y="4535"/>
                  </a:lnTo>
                  <a:lnTo>
                    <a:pt x="2237" y="4499"/>
                  </a:lnTo>
                  <a:lnTo>
                    <a:pt x="2252" y="4462"/>
                  </a:lnTo>
                  <a:lnTo>
                    <a:pt x="2269" y="4424"/>
                  </a:lnTo>
                  <a:lnTo>
                    <a:pt x="2285" y="4387"/>
                  </a:lnTo>
                  <a:lnTo>
                    <a:pt x="2300" y="4347"/>
                  </a:lnTo>
                  <a:lnTo>
                    <a:pt x="2317" y="4309"/>
                  </a:lnTo>
                  <a:lnTo>
                    <a:pt x="2334" y="4269"/>
                  </a:lnTo>
                  <a:lnTo>
                    <a:pt x="2349" y="4229"/>
                  </a:lnTo>
                  <a:lnTo>
                    <a:pt x="2365" y="4189"/>
                  </a:lnTo>
                  <a:lnTo>
                    <a:pt x="2380" y="4147"/>
                  </a:lnTo>
                  <a:lnTo>
                    <a:pt x="2397" y="4105"/>
                  </a:lnTo>
                  <a:lnTo>
                    <a:pt x="2414" y="4062"/>
                  </a:lnTo>
                  <a:lnTo>
                    <a:pt x="2429" y="4019"/>
                  </a:lnTo>
                  <a:lnTo>
                    <a:pt x="2445" y="3975"/>
                  </a:lnTo>
                  <a:lnTo>
                    <a:pt x="2462" y="3932"/>
                  </a:lnTo>
                  <a:lnTo>
                    <a:pt x="2477" y="3887"/>
                  </a:lnTo>
                  <a:lnTo>
                    <a:pt x="2494" y="3842"/>
                  </a:lnTo>
                  <a:lnTo>
                    <a:pt x="2510" y="3795"/>
                  </a:lnTo>
                  <a:lnTo>
                    <a:pt x="2525" y="3750"/>
                  </a:lnTo>
                  <a:lnTo>
                    <a:pt x="2542" y="3704"/>
                  </a:lnTo>
                  <a:lnTo>
                    <a:pt x="2559" y="3655"/>
                  </a:lnTo>
                  <a:lnTo>
                    <a:pt x="2574" y="3609"/>
                  </a:lnTo>
                  <a:lnTo>
                    <a:pt x="2590" y="3560"/>
                  </a:lnTo>
                  <a:lnTo>
                    <a:pt x="2607" y="3512"/>
                  </a:lnTo>
                  <a:lnTo>
                    <a:pt x="2622" y="3464"/>
                  </a:lnTo>
                  <a:lnTo>
                    <a:pt x="2639" y="3414"/>
                  </a:lnTo>
                  <a:lnTo>
                    <a:pt x="2655" y="3364"/>
                  </a:lnTo>
                  <a:lnTo>
                    <a:pt x="2670" y="3314"/>
                  </a:lnTo>
                  <a:lnTo>
                    <a:pt x="2687" y="3264"/>
                  </a:lnTo>
                  <a:lnTo>
                    <a:pt x="2702" y="3214"/>
                  </a:lnTo>
                  <a:lnTo>
                    <a:pt x="2719" y="3162"/>
                  </a:lnTo>
                  <a:lnTo>
                    <a:pt x="2735" y="3110"/>
                  </a:lnTo>
                  <a:lnTo>
                    <a:pt x="2750" y="3059"/>
                  </a:lnTo>
                  <a:lnTo>
                    <a:pt x="2767" y="3007"/>
                  </a:lnTo>
                  <a:lnTo>
                    <a:pt x="2784" y="2954"/>
                  </a:lnTo>
                  <a:lnTo>
                    <a:pt x="2799" y="2902"/>
                  </a:lnTo>
                  <a:lnTo>
                    <a:pt x="2816" y="2849"/>
                  </a:lnTo>
                  <a:lnTo>
                    <a:pt x="2832" y="2795"/>
                  </a:lnTo>
                  <a:lnTo>
                    <a:pt x="2847" y="2744"/>
                  </a:lnTo>
                  <a:lnTo>
                    <a:pt x="2864" y="2690"/>
                  </a:lnTo>
                  <a:lnTo>
                    <a:pt x="2881" y="2637"/>
                  </a:lnTo>
                  <a:lnTo>
                    <a:pt x="2896" y="2582"/>
                  </a:lnTo>
                  <a:lnTo>
                    <a:pt x="2912" y="2529"/>
                  </a:lnTo>
                  <a:lnTo>
                    <a:pt x="2929" y="2475"/>
                  </a:lnTo>
                  <a:lnTo>
                    <a:pt x="2944" y="2422"/>
                  </a:lnTo>
                  <a:lnTo>
                    <a:pt x="2961" y="2367"/>
                  </a:lnTo>
                  <a:lnTo>
                    <a:pt x="2977" y="2314"/>
                  </a:lnTo>
                  <a:lnTo>
                    <a:pt x="2992" y="2260"/>
                  </a:lnTo>
                  <a:lnTo>
                    <a:pt x="3009" y="2205"/>
                  </a:lnTo>
                  <a:lnTo>
                    <a:pt x="3026" y="2152"/>
                  </a:lnTo>
                  <a:lnTo>
                    <a:pt x="3041" y="2099"/>
                  </a:lnTo>
                  <a:lnTo>
                    <a:pt x="3057" y="2045"/>
                  </a:lnTo>
                  <a:lnTo>
                    <a:pt x="3072" y="1992"/>
                  </a:lnTo>
                  <a:lnTo>
                    <a:pt x="3089" y="1939"/>
                  </a:lnTo>
                  <a:lnTo>
                    <a:pt x="3106" y="1885"/>
                  </a:lnTo>
                  <a:lnTo>
                    <a:pt x="3121" y="1832"/>
                  </a:lnTo>
                  <a:lnTo>
                    <a:pt x="3137" y="1780"/>
                  </a:lnTo>
                  <a:lnTo>
                    <a:pt x="3154" y="1727"/>
                  </a:lnTo>
                  <a:lnTo>
                    <a:pt x="3169" y="1675"/>
                  </a:lnTo>
                  <a:lnTo>
                    <a:pt x="3186" y="1624"/>
                  </a:lnTo>
                  <a:lnTo>
                    <a:pt x="3202" y="1572"/>
                  </a:lnTo>
                  <a:lnTo>
                    <a:pt x="3217" y="1522"/>
                  </a:lnTo>
                  <a:lnTo>
                    <a:pt x="3234" y="1470"/>
                  </a:lnTo>
                  <a:lnTo>
                    <a:pt x="3251" y="1420"/>
                  </a:lnTo>
                  <a:lnTo>
                    <a:pt x="3266" y="1370"/>
                  </a:lnTo>
                  <a:lnTo>
                    <a:pt x="3282" y="1322"/>
                  </a:lnTo>
                  <a:lnTo>
                    <a:pt x="3299" y="1272"/>
                  </a:lnTo>
                  <a:lnTo>
                    <a:pt x="3314" y="1225"/>
                  </a:lnTo>
                  <a:lnTo>
                    <a:pt x="3331" y="1177"/>
                  </a:lnTo>
                  <a:lnTo>
                    <a:pt x="3347" y="1130"/>
                  </a:lnTo>
                  <a:lnTo>
                    <a:pt x="3362" y="1084"/>
                  </a:lnTo>
                  <a:lnTo>
                    <a:pt x="3379" y="1039"/>
                  </a:lnTo>
                  <a:lnTo>
                    <a:pt x="3394" y="994"/>
                  </a:lnTo>
                  <a:lnTo>
                    <a:pt x="3411" y="949"/>
                  </a:lnTo>
                  <a:lnTo>
                    <a:pt x="3427" y="905"/>
                  </a:lnTo>
                  <a:lnTo>
                    <a:pt x="3442" y="862"/>
                  </a:lnTo>
                  <a:lnTo>
                    <a:pt x="3459" y="820"/>
                  </a:lnTo>
                  <a:lnTo>
                    <a:pt x="3476" y="779"/>
                  </a:lnTo>
                  <a:lnTo>
                    <a:pt x="3491" y="739"/>
                  </a:lnTo>
                  <a:lnTo>
                    <a:pt x="3507" y="699"/>
                  </a:lnTo>
                  <a:lnTo>
                    <a:pt x="3524" y="660"/>
                  </a:lnTo>
                  <a:lnTo>
                    <a:pt x="3539" y="622"/>
                  </a:lnTo>
                  <a:lnTo>
                    <a:pt x="3556" y="585"/>
                  </a:lnTo>
                  <a:lnTo>
                    <a:pt x="3572" y="549"/>
                  </a:lnTo>
                  <a:lnTo>
                    <a:pt x="3587" y="514"/>
                  </a:lnTo>
                  <a:lnTo>
                    <a:pt x="3604" y="480"/>
                  </a:lnTo>
                  <a:lnTo>
                    <a:pt x="3621" y="447"/>
                  </a:lnTo>
                  <a:lnTo>
                    <a:pt x="3636" y="415"/>
                  </a:lnTo>
                  <a:lnTo>
                    <a:pt x="3652" y="385"/>
                  </a:lnTo>
                  <a:lnTo>
                    <a:pt x="3669" y="355"/>
                  </a:lnTo>
                  <a:lnTo>
                    <a:pt x="3684" y="325"/>
                  </a:lnTo>
                  <a:lnTo>
                    <a:pt x="3701" y="299"/>
                  </a:lnTo>
                  <a:lnTo>
                    <a:pt x="3716" y="272"/>
                  </a:lnTo>
                  <a:lnTo>
                    <a:pt x="3732" y="247"/>
                  </a:lnTo>
                  <a:lnTo>
                    <a:pt x="3749" y="222"/>
                  </a:lnTo>
                  <a:lnTo>
                    <a:pt x="3764" y="199"/>
                  </a:lnTo>
                  <a:lnTo>
                    <a:pt x="3781" y="177"/>
                  </a:lnTo>
                  <a:lnTo>
                    <a:pt x="3797" y="157"/>
                  </a:lnTo>
                  <a:lnTo>
                    <a:pt x="3812" y="137"/>
                  </a:lnTo>
                  <a:lnTo>
                    <a:pt x="3829" y="119"/>
                  </a:lnTo>
                  <a:lnTo>
                    <a:pt x="3846" y="102"/>
                  </a:lnTo>
                  <a:lnTo>
                    <a:pt x="3861" y="87"/>
                  </a:lnTo>
                  <a:lnTo>
                    <a:pt x="3877" y="72"/>
                  </a:lnTo>
                  <a:lnTo>
                    <a:pt x="3894" y="59"/>
                  </a:lnTo>
                  <a:lnTo>
                    <a:pt x="3909" y="47"/>
                  </a:lnTo>
                  <a:lnTo>
                    <a:pt x="3926" y="37"/>
                  </a:lnTo>
                  <a:lnTo>
                    <a:pt x="3942" y="29"/>
                  </a:lnTo>
                  <a:lnTo>
                    <a:pt x="3957" y="20"/>
                  </a:lnTo>
                  <a:lnTo>
                    <a:pt x="3974" y="14"/>
                  </a:lnTo>
                  <a:lnTo>
                    <a:pt x="3991" y="9"/>
                  </a:lnTo>
                  <a:lnTo>
                    <a:pt x="4006" y="4"/>
                  </a:lnTo>
                  <a:lnTo>
                    <a:pt x="4022" y="2"/>
                  </a:lnTo>
                  <a:lnTo>
                    <a:pt x="4039" y="0"/>
                  </a:lnTo>
                  <a:lnTo>
                    <a:pt x="4054" y="0"/>
                  </a:lnTo>
                  <a:lnTo>
                    <a:pt x="4071" y="2"/>
                  </a:lnTo>
                  <a:lnTo>
                    <a:pt x="4086" y="4"/>
                  </a:lnTo>
                  <a:lnTo>
                    <a:pt x="4102" y="9"/>
                  </a:lnTo>
                  <a:lnTo>
                    <a:pt x="4119" y="14"/>
                  </a:lnTo>
                  <a:lnTo>
                    <a:pt x="4134" y="20"/>
                  </a:lnTo>
                  <a:lnTo>
                    <a:pt x="4151" y="29"/>
                  </a:lnTo>
                  <a:lnTo>
                    <a:pt x="4167" y="37"/>
                  </a:lnTo>
                  <a:lnTo>
                    <a:pt x="4182" y="47"/>
                  </a:lnTo>
                  <a:lnTo>
                    <a:pt x="4199" y="59"/>
                  </a:lnTo>
                  <a:lnTo>
                    <a:pt x="4216" y="72"/>
                  </a:lnTo>
                  <a:lnTo>
                    <a:pt x="4231" y="87"/>
                  </a:lnTo>
                  <a:lnTo>
                    <a:pt x="4247" y="102"/>
                  </a:lnTo>
                  <a:lnTo>
                    <a:pt x="4264" y="119"/>
                  </a:lnTo>
                  <a:lnTo>
                    <a:pt x="4279" y="137"/>
                  </a:lnTo>
                  <a:lnTo>
                    <a:pt x="4296" y="157"/>
                  </a:lnTo>
                  <a:lnTo>
                    <a:pt x="4312" y="177"/>
                  </a:lnTo>
                  <a:lnTo>
                    <a:pt x="4327" y="199"/>
                  </a:lnTo>
                  <a:lnTo>
                    <a:pt x="4344" y="222"/>
                  </a:lnTo>
                  <a:lnTo>
                    <a:pt x="4361" y="247"/>
                  </a:lnTo>
                  <a:lnTo>
                    <a:pt x="4376" y="272"/>
                  </a:lnTo>
                  <a:lnTo>
                    <a:pt x="4392" y="299"/>
                  </a:lnTo>
                  <a:lnTo>
                    <a:pt x="4407" y="325"/>
                  </a:lnTo>
                  <a:lnTo>
                    <a:pt x="4424" y="355"/>
                  </a:lnTo>
                  <a:lnTo>
                    <a:pt x="4441" y="385"/>
                  </a:lnTo>
                  <a:lnTo>
                    <a:pt x="4456" y="415"/>
                  </a:lnTo>
                  <a:lnTo>
                    <a:pt x="4472" y="447"/>
                  </a:lnTo>
                  <a:lnTo>
                    <a:pt x="4489" y="480"/>
                  </a:lnTo>
                  <a:lnTo>
                    <a:pt x="4504" y="514"/>
                  </a:lnTo>
                  <a:lnTo>
                    <a:pt x="4521" y="549"/>
                  </a:lnTo>
                  <a:lnTo>
                    <a:pt x="4537" y="585"/>
                  </a:lnTo>
                  <a:lnTo>
                    <a:pt x="4552" y="622"/>
                  </a:lnTo>
                  <a:lnTo>
                    <a:pt x="4569" y="660"/>
                  </a:lnTo>
                  <a:lnTo>
                    <a:pt x="4586" y="699"/>
                  </a:lnTo>
                  <a:lnTo>
                    <a:pt x="4601" y="739"/>
                  </a:lnTo>
                  <a:lnTo>
                    <a:pt x="4617" y="779"/>
                  </a:lnTo>
                  <a:lnTo>
                    <a:pt x="4634" y="820"/>
                  </a:lnTo>
                  <a:lnTo>
                    <a:pt x="4649" y="862"/>
                  </a:lnTo>
                  <a:lnTo>
                    <a:pt x="4666" y="905"/>
                  </a:lnTo>
                  <a:lnTo>
                    <a:pt x="4682" y="949"/>
                  </a:lnTo>
                  <a:lnTo>
                    <a:pt x="4697" y="994"/>
                  </a:lnTo>
                  <a:lnTo>
                    <a:pt x="4714" y="1039"/>
                  </a:lnTo>
                  <a:lnTo>
                    <a:pt x="4729" y="1084"/>
                  </a:lnTo>
                  <a:lnTo>
                    <a:pt x="4746" y="1130"/>
                  </a:lnTo>
                  <a:lnTo>
                    <a:pt x="4762" y="1177"/>
                  </a:lnTo>
                  <a:lnTo>
                    <a:pt x="4777" y="1225"/>
                  </a:lnTo>
                  <a:lnTo>
                    <a:pt x="4794" y="1272"/>
                  </a:lnTo>
                  <a:lnTo>
                    <a:pt x="4811" y="1322"/>
                  </a:lnTo>
                  <a:lnTo>
                    <a:pt x="4826" y="1370"/>
                  </a:lnTo>
                  <a:lnTo>
                    <a:pt x="4842" y="1420"/>
                  </a:lnTo>
                  <a:lnTo>
                    <a:pt x="4859" y="1470"/>
                  </a:lnTo>
                  <a:lnTo>
                    <a:pt x="4874" y="1522"/>
                  </a:lnTo>
                  <a:lnTo>
                    <a:pt x="4891" y="1572"/>
                  </a:lnTo>
                  <a:lnTo>
                    <a:pt x="4907" y="1624"/>
                  </a:lnTo>
                  <a:lnTo>
                    <a:pt x="4922" y="1675"/>
                  </a:lnTo>
                  <a:lnTo>
                    <a:pt x="4939" y="1727"/>
                  </a:lnTo>
                  <a:lnTo>
                    <a:pt x="4956" y="1780"/>
                  </a:lnTo>
                  <a:lnTo>
                    <a:pt x="4971" y="1832"/>
                  </a:lnTo>
                  <a:lnTo>
                    <a:pt x="4987" y="1885"/>
                  </a:lnTo>
                  <a:lnTo>
                    <a:pt x="5004" y="1939"/>
                  </a:lnTo>
                  <a:lnTo>
                    <a:pt x="5019" y="1992"/>
                  </a:lnTo>
                  <a:lnTo>
                    <a:pt x="5036" y="2045"/>
                  </a:lnTo>
                  <a:lnTo>
                    <a:pt x="5052" y="2099"/>
                  </a:lnTo>
                  <a:lnTo>
                    <a:pt x="5067" y="2152"/>
                  </a:lnTo>
                  <a:lnTo>
                    <a:pt x="5084" y="2205"/>
                  </a:lnTo>
                  <a:lnTo>
                    <a:pt x="5099" y="2260"/>
                  </a:lnTo>
                  <a:lnTo>
                    <a:pt x="5116" y="2314"/>
                  </a:lnTo>
                  <a:lnTo>
                    <a:pt x="5132" y="2367"/>
                  </a:lnTo>
                  <a:lnTo>
                    <a:pt x="5147" y="2422"/>
                  </a:lnTo>
                  <a:lnTo>
                    <a:pt x="5164" y="2475"/>
                  </a:lnTo>
                  <a:lnTo>
                    <a:pt x="5181" y="2529"/>
                  </a:lnTo>
                  <a:lnTo>
                    <a:pt x="5196" y="2582"/>
                  </a:lnTo>
                  <a:lnTo>
                    <a:pt x="5212" y="2637"/>
                  </a:lnTo>
                  <a:lnTo>
                    <a:pt x="5229" y="2690"/>
                  </a:lnTo>
                  <a:lnTo>
                    <a:pt x="5244" y="2744"/>
                  </a:lnTo>
                  <a:lnTo>
                    <a:pt x="5261" y="2795"/>
                  </a:lnTo>
                  <a:lnTo>
                    <a:pt x="5277" y="2849"/>
                  </a:lnTo>
                  <a:lnTo>
                    <a:pt x="5292" y="2902"/>
                  </a:lnTo>
                  <a:lnTo>
                    <a:pt x="5309" y="2954"/>
                  </a:lnTo>
                  <a:lnTo>
                    <a:pt x="5326" y="3007"/>
                  </a:lnTo>
                  <a:lnTo>
                    <a:pt x="5341" y="3059"/>
                  </a:lnTo>
                  <a:lnTo>
                    <a:pt x="5357" y="3110"/>
                  </a:lnTo>
                  <a:lnTo>
                    <a:pt x="5374" y="3162"/>
                  </a:lnTo>
                  <a:lnTo>
                    <a:pt x="5389" y="3214"/>
                  </a:lnTo>
                  <a:lnTo>
                    <a:pt x="5406" y="3264"/>
                  </a:lnTo>
                  <a:lnTo>
                    <a:pt x="5421" y="3314"/>
                  </a:lnTo>
                  <a:lnTo>
                    <a:pt x="5437" y="3364"/>
                  </a:lnTo>
                  <a:lnTo>
                    <a:pt x="5454" y="3414"/>
                  </a:lnTo>
                  <a:lnTo>
                    <a:pt x="5469" y="3464"/>
                  </a:lnTo>
                  <a:lnTo>
                    <a:pt x="5486" y="3512"/>
                  </a:lnTo>
                  <a:lnTo>
                    <a:pt x="5503" y="3560"/>
                  </a:lnTo>
                  <a:lnTo>
                    <a:pt x="5518" y="3609"/>
                  </a:lnTo>
                  <a:lnTo>
                    <a:pt x="5534" y="3655"/>
                  </a:lnTo>
                  <a:lnTo>
                    <a:pt x="5551" y="3704"/>
                  </a:lnTo>
                  <a:lnTo>
                    <a:pt x="5566" y="3750"/>
                  </a:lnTo>
                  <a:lnTo>
                    <a:pt x="5583" y="3795"/>
                  </a:lnTo>
                  <a:lnTo>
                    <a:pt x="5599" y="3842"/>
                  </a:lnTo>
                  <a:lnTo>
                    <a:pt x="5614" y="3887"/>
                  </a:lnTo>
                  <a:lnTo>
                    <a:pt x="5631" y="3932"/>
                  </a:lnTo>
                  <a:lnTo>
                    <a:pt x="5648" y="3975"/>
                  </a:lnTo>
                  <a:lnTo>
                    <a:pt x="5663" y="4019"/>
                  </a:lnTo>
                  <a:lnTo>
                    <a:pt x="5679" y="4062"/>
                  </a:lnTo>
                  <a:lnTo>
                    <a:pt x="5696" y="4105"/>
                  </a:lnTo>
                  <a:lnTo>
                    <a:pt x="5711" y="4147"/>
                  </a:lnTo>
                  <a:lnTo>
                    <a:pt x="5728" y="4189"/>
                  </a:lnTo>
                  <a:lnTo>
                    <a:pt x="5743" y="4229"/>
                  </a:lnTo>
                  <a:lnTo>
                    <a:pt x="5759" y="4269"/>
                  </a:lnTo>
                  <a:lnTo>
                    <a:pt x="5776" y="4309"/>
                  </a:lnTo>
                  <a:lnTo>
                    <a:pt x="5791" y="4347"/>
                  </a:lnTo>
                  <a:lnTo>
                    <a:pt x="5808" y="4387"/>
                  </a:lnTo>
                  <a:lnTo>
                    <a:pt x="5824" y="4424"/>
                  </a:lnTo>
                  <a:lnTo>
                    <a:pt x="5839" y="4462"/>
                  </a:lnTo>
                  <a:lnTo>
                    <a:pt x="5856" y="4499"/>
                  </a:lnTo>
                  <a:lnTo>
                    <a:pt x="5873" y="4535"/>
                  </a:lnTo>
                  <a:lnTo>
                    <a:pt x="5888" y="4570"/>
                  </a:lnTo>
                  <a:lnTo>
                    <a:pt x="5904" y="4605"/>
                  </a:lnTo>
                  <a:lnTo>
                    <a:pt x="5921" y="4640"/>
                  </a:lnTo>
                  <a:lnTo>
                    <a:pt x="5936" y="4674"/>
                  </a:lnTo>
                  <a:lnTo>
                    <a:pt x="5953" y="4707"/>
                  </a:lnTo>
                  <a:lnTo>
                    <a:pt x="5969" y="4739"/>
                  </a:lnTo>
                  <a:lnTo>
                    <a:pt x="5984" y="4772"/>
                  </a:lnTo>
                  <a:lnTo>
                    <a:pt x="6001" y="4804"/>
                  </a:lnTo>
                  <a:lnTo>
                    <a:pt x="6018" y="4834"/>
                  </a:lnTo>
                  <a:lnTo>
                    <a:pt x="6033" y="4864"/>
                  </a:lnTo>
                  <a:lnTo>
                    <a:pt x="6049" y="4894"/>
                  </a:lnTo>
                  <a:lnTo>
                    <a:pt x="6066" y="4924"/>
                  </a:lnTo>
                  <a:lnTo>
                    <a:pt x="6081" y="4952"/>
                  </a:lnTo>
                  <a:lnTo>
                    <a:pt x="6098" y="4980"/>
                  </a:lnTo>
                  <a:lnTo>
                    <a:pt x="6113" y="5007"/>
                  </a:lnTo>
                  <a:lnTo>
                    <a:pt x="6129" y="5034"/>
                  </a:lnTo>
                  <a:lnTo>
                    <a:pt x="6146" y="5060"/>
                  </a:lnTo>
                  <a:lnTo>
                    <a:pt x="6161" y="5085"/>
                  </a:lnTo>
                  <a:lnTo>
                    <a:pt x="6178" y="5112"/>
                  </a:lnTo>
                  <a:lnTo>
                    <a:pt x="6194" y="5135"/>
                  </a:lnTo>
                  <a:lnTo>
                    <a:pt x="6209" y="5160"/>
                  </a:lnTo>
                  <a:lnTo>
                    <a:pt x="6226" y="5184"/>
                  </a:lnTo>
                  <a:lnTo>
                    <a:pt x="6243" y="5207"/>
                  </a:lnTo>
                  <a:lnTo>
                    <a:pt x="6258" y="5229"/>
                  </a:lnTo>
                  <a:lnTo>
                    <a:pt x="6274" y="5252"/>
                  </a:lnTo>
                  <a:lnTo>
                    <a:pt x="6291" y="5272"/>
                  </a:lnTo>
                  <a:lnTo>
                    <a:pt x="6306" y="5294"/>
                  </a:lnTo>
                  <a:lnTo>
                    <a:pt x="6323" y="5314"/>
                  </a:lnTo>
                  <a:lnTo>
                    <a:pt x="6339" y="5334"/>
                  </a:lnTo>
                  <a:lnTo>
                    <a:pt x="6354" y="5354"/>
                  </a:lnTo>
                  <a:lnTo>
                    <a:pt x="6371" y="5372"/>
                  </a:lnTo>
                  <a:lnTo>
                    <a:pt x="6388" y="5392"/>
                  </a:lnTo>
                  <a:lnTo>
                    <a:pt x="6403" y="5409"/>
                  </a:lnTo>
                  <a:lnTo>
                    <a:pt x="6419" y="5427"/>
                  </a:lnTo>
                  <a:lnTo>
                    <a:pt x="6434" y="5444"/>
                  </a:lnTo>
                  <a:lnTo>
                    <a:pt x="6451" y="5460"/>
                  </a:lnTo>
                  <a:lnTo>
                    <a:pt x="6468" y="5477"/>
                  </a:lnTo>
                  <a:lnTo>
                    <a:pt x="6483" y="5494"/>
                  </a:lnTo>
                  <a:lnTo>
                    <a:pt x="6499" y="5509"/>
                  </a:lnTo>
                  <a:lnTo>
                    <a:pt x="6516" y="5524"/>
                  </a:lnTo>
                  <a:lnTo>
                    <a:pt x="6531" y="5539"/>
                  </a:lnTo>
                  <a:lnTo>
                    <a:pt x="6548" y="5552"/>
                  </a:lnTo>
                  <a:lnTo>
                    <a:pt x="6564" y="5565"/>
                  </a:lnTo>
                  <a:lnTo>
                    <a:pt x="6579" y="5579"/>
                  </a:lnTo>
                  <a:lnTo>
                    <a:pt x="6596" y="5592"/>
                  </a:lnTo>
                  <a:lnTo>
                    <a:pt x="6613" y="5605"/>
                  </a:lnTo>
                  <a:lnTo>
                    <a:pt x="6628" y="5617"/>
                  </a:lnTo>
                  <a:lnTo>
                    <a:pt x="6644" y="5629"/>
                  </a:lnTo>
                  <a:lnTo>
                    <a:pt x="6661" y="5640"/>
                  </a:lnTo>
                  <a:lnTo>
                    <a:pt x="6676" y="5652"/>
                  </a:lnTo>
                  <a:lnTo>
                    <a:pt x="6693" y="5664"/>
                  </a:lnTo>
                  <a:lnTo>
                    <a:pt x="6709" y="5674"/>
                  </a:lnTo>
                  <a:lnTo>
                    <a:pt x="6724" y="5684"/>
                  </a:lnTo>
                  <a:lnTo>
                    <a:pt x="6741" y="5694"/>
                  </a:lnTo>
                  <a:lnTo>
                    <a:pt x="6756" y="5704"/>
                  </a:lnTo>
                  <a:lnTo>
                    <a:pt x="6773" y="5714"/>
                  </a:lnTo>
                  <a:lnTo>
                    <a:pt x="6789" y="5722"/>
                  </a:lnTo>
                  <a:lnTo>
                    <a:pt x="6804" y="5730"/>
                  </a:lnTo>
                  <a:lnTo>
                    <a:pt x="6821" y="5739"/>
                  </a:lnTo>
                  <a:lnTo>
                    <a:pt x="6838" y="5747"/>
                  </a:lnTo>
                  <a:lnTo>
                    <a:pt x="6853" y="5755"/>
                  </a:lnTo>
                  <a:lnTo>
                    <a:pt x="6869" y="5764"/>
                  </a:lnTo>
                  <a:lnTo>
                    <a:pt x="6886" y="5770"/>
                  </a:lnTo>
                  <a:lnTo>
                    <a:pt x="6901" y="5779"/>
                  </a:lnTo>
                  <a:lnTo>
                    <a:pt x="6918" y="5785"/>
                  </a:lnTo>
                  <a:lnTo>
                    <a:pt x="6934" y="5792"/>
                  </a:lnTo>
                  <a:lnTo>
                    <a:pt x="6949" y="5799"/>
                  </a:lnTo>
                  <a:lnTo>
                    <a:pt x="6966" y="5804"/>
                  </a:lnTo>
                  <a:lnTo>
                    <a:pt x="6983" y="5810"/>
                  </a:lnTo>
                  <a:lnTo>
                    <a:pt x="6998" y="5817"/>
                  </a:lnTo>
                  <a:lnTo>
                    <a:pt x="7014" y="5822"/>
                  </a:lnTo>
                  <a:lnTo>
                    <a:pt x="7031" y="5827"/>
                  </a:lnTo>
                  <a:lnTo>
                    <a:pt x="7046" y="5832"/>
                  </a:lnTo>
                  <a:lnTo>
                    <a:pt x="7063" y="5839"/>
                  </a:lnTo>
                  <a:lnTo>
                    <a:pt x="7079" y="5842"/>
                  </a:lnTo>
                  <a:lnTo>
                    <a:pt x="7094" y="5847"/>
                  </a:lnTo>
                  <a:lnTo>
                    <a:pt x="7111" y="5852"/>
                  </a:lnTo>
                  <a:lnTo>
                    <a:pt x="7126" y="5857"/>
                  </a:lnTo>
                  <a:lnTo>
                    <a:pt x="7143" y="5860"/>
                  </a:lnTo>
                  <a:lnTo>
                    <a:pt x="7159" y="5865"/>
                  </a:lnTo>
                  <a:lnTo>
                    <a:pt x="7174" y="5869"/>
                  </a:lnTo>
                  <a:lnTo>
                    <a:pt x="7191" y="5872"/>
                  </a:lnTo>
                  <a:lnTo>
                    <a:pt x="7208" y="5875"/>
                  </a:lnTo>
                  <a:lnTo>
                    <a:pt x="7223" y="5880"/>
                  </a:lnTo>
                  <a:lnTo>
                    <a:pt x="7239" y="5884"/>
                  </a:lnTo>
                  <a:lnTo>
                    <a:pt x="7256" y="5885"/>
                  </a:lnTo>
                  <a:lnTo>
                    <a:pt x="7271" y="5889"/>
                  </a:lnTo>
                  <a:lnTo>
                    <a:pt x="7288" y="5892"/>
                  </a:lnTo>
                  <a:lnTo>
                    <a:pt x="7304" y="5895"/>
                  </a:lnTo>
                  <a:lnTo>
                    <a:pt x="7319" y="5897"/>
                  </a:lnTo>
                  <a:lnTo>
                    <a:pt x="7336" y="5900"/>
                  </a:lnTo>
                  <a:lnTo>
                    <a:pt x="7353" y="5904"/>
                  </a:lnTo>
                  <a:lnTo>
                    <a:pt x="7368" y="5905"/>
                  </a:lnTo>
                  <a:lnTo>
                    <a:pt x="7384" y="5907"/>
                  </a:lnTo>
                  <a:lnTo>
                    <a:pt x="7401" y="5910"/>
                  </a:lnTo>
                  <a:lnTo>
                    <a:pt x="7416" y="5912"/>
                  </a:lnTo>
                  <a:lnTo>
                    <a:pt x="7433" y="5914"/>
                  </a:lnTo>
                  <a:lnTo>
                    <a:pt x="7448" y="5917"/>
                  </a:lnTo>
                  <a:lnTo>
                    <a:pt x="7464" y="5919"/>
                  </a:lnTo>
                  <a:lnTo>
                    <a:pt x="7481" y="5920"/>
                  </a:lnTo>
                  <a:lnTo>
                    <a:pt x="7496" y="5922"/>
                  </a:lnTo>
                  <a:lnTo>
                    <a:pt x="7513" y="5924"/>
                  </a:lnTo>
                  <a:lnTo>
                    <a:pt x="7529" y="5925"/>
                  </a:lnTo>
                  <a:lnTo>
                    <a:pt x="7544" y="5927"/>
                  </a:lnTo>
                  <a:lnTo>
                    <a:pt x="7561" y="5929"/>
                  </a:lnTo>
                  <a:lnTo>
                    <a:pt x="7578" y="5929"/>
                  </a:lnTo>
                  <a:lnTo>
                    <a:pt x="7593" y="5930"/>
                  </a:lnTo>
                  <a:lnTo>
                    <a:pt x="7609" y="5932"/>
                  </a:lnTo>
                  <a:lnTo>
                    <a:pt x="7626" y="5934"/>
                  </a:lnTo>
                  <a:lnTo>
                    <a:pt x="7641" y="5934"/>
                  </a:lnTo>
                  <a:lnTo>
                    <a:pt x="7658" y="5935"/>
                  </a:lnTo>
                  <a:lnTo>
                    <a:pt x="7674" y="5937"/>
                  </a:lnTo>
                  <a:lnTo>
                    <a:pt x="7689" y="5937"/>
                  </a:lnTo>
                  <a:lnTo>
                    <a:pt x="7706" y="5939"/>
                  </a:lnTo>
                  <a:lnTo>
                    <a:pt x="7723" y="5940"/>
                  </a:lnTo>
                  <a:lnTo>
                    <a:pt x="7738" y="5940"/>
                  </a:lnTo>
                  <a:lnTo>
                    <a:pt x="7754" y="5942"/>
                  </a:lnTo>
                  <a:lnTo>
                    <a:pt x="7769" y="5942"/>
                  </a:lnTo>
                  <a:lnTo>
                    <a:pt x="7786" y="5944"/>
                  </a:lnTo>
                  <a:lnTo>
                    <a:pt x="7803" y="5944"/>
                  </a:lnTo>
                  <a:lnTo>
                    <a:pt x="7818" y="5944"/>
                  </a:lnTo>
                  <a:lnTo>
                    <a:pt x="7834" y="5945"/>
                  </a:lnTo>
                  <a:lnTo>
                    <a:pt x="7851" y="5945"/>
                  </a:lnTo>
                  <a:lnTo>
                    <a:pt x="7866" y="5947"/>
                  </a:lnTo>
                  <a:lnTo>
                    <a:pt x="7883" y="5947"/>
                  </a:lnTo>
                  <a:lnTo>
                    <a:pt x="7899" y="5947"/>
                  </a:lnTo>
                  <a:lnTo>
                    <a:pt x="7914" y="5949"/>
                  </a:lnTo>
                  <a:lnTo>
                    <a:pt x="7931" y="5949"/>
                  </a:lnTo>
                  <a:lnTo>
                    <a:pt x="7948" y="5949"/>
                  </a:lnTo>
                  <a:lnTo>
                    <a:pt x="7963" y="5949"/>
                  </a:lnTo>
                  <a:lnTo>
                    <a:pt x="7979" y="5950"/>
                  </a:lnTo>
                  <a:lnTo>
                    <a:pt x="7996" y="5950"/>
                  </a:lnTo>
                </a:path>
              </a:pathLst>
            </a:custGeom>
            <a:solidFill>
              <a:srgbClr val="FFFFFF"/>
            </a:solidFill>
            <a:ln w="33338">
              <a:solidFill>
                <a:schemeClr val="tx1"/>
              </a:solidFill>
              <a:prstDash val="solid"/>
              <a:round/>
              <a:headEnd/>
              <a:tailEnd/>
            </a:ln>
          </p:spPr>
          <p:txBody>
            <a:bodyPr/>
            <a:lstStyle/>
            <a:p>
              <a:endParaRPr lang="en-GB"/>
            </a:p>
          </p:txBody>
        </p:sp>
        <p:sp>
          <p:nvSpPr>
            <p:cNvPr id="96" name="Line 86"/>
            <p:cNvSpPr>
              <a:spLocks noChangeShapeType="1"/>
            </p:cNvSpPr>
            <p:nvPr/>
          </p:nvSpPr>
          <p:spPr bwMode="auto">
            <a:xfrm>
              <a:off x="4235450" y="1108075"/>
              <a:ext cx="0" cy="4741863"/>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97" name="Ellipse 4"/>
            <p:cNvSpPr/>
            <p:nvPr/>
          </p:nvSpPr>
          <p:spPr>
            <a:xfrm>
              <a:off x="3189288" y="3198813"/>
              <a:ext cx="153987" cy="153987"/>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98" name="Ellipse 128"/>
            <p:cNvSpPr/>
            <p:nvPr/>
          </p:nvSpPr>
          <p:spPr>
            <a:xfrm>
              <a:off x="5110163" y="3198813"/>
              <a:ext cx="152400" cy="153987"/>
            </a:xfrm>
            <a:prstGeom prst="ellipse">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99" name="Rechteck 5"/>
            <p:cNvSpPr/>
            <p:nvPr/>
          </p:nvSpPr>
          <p:spPr>
            <a:xfrm>
              <a:off x="4111625" y="3275013"/>
              <a:ext cx="268288" cy="25733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00" name="Gerade Verbindung mit Pfeil 3"/>
            <p:cNvCxnSpPr>
              <a:endCxn id="96" idx="1"/>
            </p:cNvCxnSpPr>
            <p:nvPr/>
          </p:nvCxnSpPr>
          <p:spPr>
            <a:xfrm>
              <a:off x="4225925" y="3275013"/>
              <a:ext cx="9525" cy="2574925"/>
            </a:xfrm>
            <a:prstGeom prst="straightConnector1">
              <a:avLst/>
            </a:prstGeom>
            <a:ln w="38100">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101" name="Line 79"/>
            <p:cNvSpPr>
              <a:spLocks noChangeShapeType="1"/>
            </p:cNvSpPr>
            <p:nvPr/>
          </p:nvSpPr>
          <p:spPr bwMode="auto">
            <a:xfrm>
              <a:off x="1008062" y="5832846"/>
              <a:ext cx="6435725"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grpSp>
      <p:grpSp>
        <p:nvGrpSpPr>
          <p:cNvPr id="102" name="Group 101"/>
          <p:cNvGrpSpPr>
            <a:grpSpLocks noChangeAspect="1"/>
          </p:cNvGrpSpPr>
          <p:nvPr/>
        </p:nvGrpSpPr>
        <p:grpSpPr>
          <a:xfrm>
            <a:off x="6701216" y="5114689"/>
            <a:ext cx="1865855" cy="1382400"/>
            <a:chOff x="915988" y="1108075"/>
            <a:chExt cx="6537325" cy="4843463"/>
          </a:xfrm>
        </p:grpSpPr>
        <p:sp>
          <p:nvSpPr>
            <p:cNvPr id="103" name="Line 6"/>
            <p:cNvSpPr>
              <a:spLocks noChangeShapeType="1"/>
            </p:cNvSpPr>
            <p:nvPr/>
          </p:nvSpPr>
          <p:spPr bwMode="auto">
            <a:xfrm flipV="1">
              <a:off x="1015471" y="1108075"/>
              <a:ext cx="0" cy="4741863"/>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04" name="Line 7"/>
            <p:cNvSpPr>
              <a:spLocks noChangeShapeType="1"/>
            </p:cNvSpPr>
            <p:nvPr/>
          </p:nvSpPr>
          <p:spPr bwMode="auto">
            <a:xfrm flipH="1">
              <a:off x="915988" y="5849938"/>
              <a:ext cx="101600" cy="0"/>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05" name="Line 25"/>
            <p:cNvSpPr>
              <a:spLocks noChangeShapeType="1"/>
            </p:cNvSpPr>
            <p:nvPr/>
          </p:nvSpPr>
          <p:spPr bwMode="auto">
            <a:xfrm>
              <a:off x="1017588" y="5849938"/>
              <a:ext cx="6435725" cy="0"/>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06" name="Line 26"/>
            <p:cNvSpPr>
              <a:spLocks noChangeShapeType="1"/>
            </p:cNvSpPr>
            <p:nvPr/>
          </p:nvSpPr>
          <p:spPr bwMode="auto">
            <a:xfrm>
              <a:off x="1017588" y="5849938"/>
              <a:ext cx="0" cy="101600"/>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07" name="Freeform 80"/>
            <p:cNvSpPr>
              <a:spLocks/>
            </p:cNvSpPr>
            <p:nvPr/>
          </p:nvSpPr>
          <p:spPr bwMode="auto">
            <a:xfrm>
              <a:off x="1030288" y="1122363"/>
              <a:ext cx="6346825" cy="4724400"/>
            </a:xfrm>
            <a:custGeom>
              <a:avLst/>
              <a:gdLst>
                <a:gd name="T0" fmla="*/ 2147483647 w 7996"/>
                <a:gd name="T1" fmla="*/ 2147483647 h 5952"/>
                <a:gd name="T2" fmla="*/ 2147483647 w 7996"/>
                <a:gd name="T3" fmla="*/ 2147483647 h 5952"/>
                <a:gd name="T4" fmla="*/ 2147483647 w 7996"/>
                <a:gd name="T5" fmla="*/ 2147483647 h 5952"/>
                <a:gd name="T6" fmla="*/ 2147483647 w 7996"/>
                <a:gd name="T7" fmla="*/ 2147483647 h 5952"/>
                <a:gd name="T8" fmla="*/ 2147483647 w 7996"/>
                <a:gd name="T9" fmla="*/ 2147483647 h 5952"/>
                <a:gd name="T10" fmla="*/ 2147483647 w 7996"/>
                <a:gd name="T11" fmla="*/ 2147483647 h 5952"/>
                <a:gd name="T12" fmla="*/ 2147483647 w 7996"/>
                <a:gd name="T13" fmla="*/ 2147483647 h 5952"/>
                <a:gd name="T14" fmla="*/ 2147483647 w 7996"/>
                <a:gd name="T15" fmla="*/ 2147483647 h 5952"/>
                <a:gd name="T16" fmla="*/ 2147483647 w 7996"/>
                <a:gd name="T17" fmla="*/ 2147483647 h 5952"/>
                <a:gd name="T18" fmla="*/ 2147483647 w 7996"/>
                <a:gd name="T19" fmla="*/ 2147483647 h 5952"/>
                <a:gd name="T20" fmla="*/ 2147483647 w 7996"/>
                <a:gd name="T21" fmla="*/ 2147483647 h 5952"/>
                <a:gd name="T22" fmla="*/ 2147483647 w 7996"/>
                <a:gd name="T23" fmla="*/ 2147483647 h 5952"/>
                <a:gd name="T24" fmla="*/ 2147483647 w 7996"/>
                <a:gd name="T25" fmla="*/ 2147483647 h 5952"/>
                <a:gd name="T26" fmla="*/ 2147483647 w 7996"/>
                <a:gd name="T27" fmla="*/ 2147483647 h 5952"/>
                <a:gd name="T28" fmla="*/ 2147483647 w 7996"/>
                <a:gd name="T29" fmla="*/ 2147483647 h 5952"/>
                <a:gd name="T30" fmla="*/ 2147483647 w 7996"/>
                <a:gd name="T31" fmla="*/ 2147483647 h 5952"/>
                <a:gd name="T32" fmla="*/ 2147483647 w 7996"/>
                <a:gd name="T33" fmla="*/ 2147483647 h 5952"/>
                <a:gd name="T34" fmla="*/ 2147483647 w 7996"/>
                <a:gd name="T35" fmla="*/ 2147483647 h 5952"/>
                <a:gd name="T36" fmla="*/ 2147483647 w 7996"/>
                <a:gd name="T37" fmla="*/ 2147483647 h 5952"/>
                <a:gd name="T38" fmla="*/ 2147483647 w 7996"/>
                <a:gd name="T39" fmla="*/ 2147483647 h 5952"/>
                <a:gd name="T40" fmla="*/ 2147483647 w 7996"/>
                <a:gd name="T41" fmla="*/ 2147483647 h 5952"/>
                <a:gd name="T42" fmla="*/ 2147483647 w 7996"/>
                <a:gd name="T43" fmla="*/ 2147483647 h 5952"/>
                <a:gd name="T44" fmla="*/ 2147483647 w 7996"/>
                <a:gd name="T45" fmla="*/ 2147483647 h 5952"/>
                <a:gd name="T46" fmla="*/ 2147483647 w 7996"/>
                <a:gd name="T47" fmla="*/ 2147483647 h 5952"/>
                <a:gd name="T48" fmla="*/ 2147483647 w 7996"/>
                <a:gd name="T49" fmla="*/ 2147483647 h 5952"/>
                <a:gd name="T50" fmla="*/ 2147483647 w 7996"/>
                <a:gd name="T51" fmla="*/ 2147483647 h 5952"/>
                <a:gd name="T52" fmla="*/ 2147483647 w 7996"/>
                <a:gd name="T53" fmla="*/ 2147483647 h 5952"/>
                <a:gd name="T54" fmla="*/ 2147483647 w 7996"/>
                <a:gd name="T55" fmla="*/ 2147483647 h 5952"/>
                <a:gd name="T56" fmla="*/ 2147483647 w 7996"/>
                <a:gd name="T57" fmla="*/ 2147483647 h 5952"/>
                <a:gd name="T58" fmla="*/ 2147483647 w 7996"/>
                <a:gd name="T59" fmla="*/ 2147483647 h 5952"/>
                <a:gd name="T60" fmla="*/ 2147483647 w 7996"/>
                <a:gd name="T61" fmla="*/ 2147483647 h 5952"/>
                <a:gd name="T62" fmla="*/ 2147483647 w 7996"/>
                <a:gd name="T63" fmla="*/ 2147483647 h 5952"/>
                <a:gd name="T64" fmla="*/ 2147483647 w 7996"/>
                <a:gd name="T65" fmla="*/ 2147483647 h 5952"/>
                <a:gd name="T66" fmla="*/ 2147483647 w 7996"/>
                <a:gd name="T67" fmla="*/ 2147483647 h 5952"/>
                <a:gd name="T68" fmla="*/ 2147483647 w 7996"/>
                <a:gd name="T69" fmla="*/ 2147483647 h 5952"/>
                <a:gd name="T70" fmla="*/ 2147483647 w 7996"/>
                <a:gd name="T71" fmla="*/ 2147483647 h 5952"/>
                <a:gd name="T72" fmla="*/ 2147483647 w 7996"/>
                <a:gd name="T73" fmla="*/ 2147483647 h 5952"/>
                <a:gd name="T74" fmla="*/ 2147483647 w 7996"/>
                <a:gd name="T75" fmla="*/ 2147483647 h 5952"/>
                <a:gd name="T76" fmla="*/ 2147483647 w 7996"/>
                <a:gd name="T77" fmla="*/ 2147483647 h 5952"/>
                <a:gd name="T78" fmla="*/ 2147483647 w 7996"/>
                <a:gd name="T79" fmla="*/ 2147483647 h 5952"/>
                <a:gd name="T80" fmla="*/ 2147483647 w 7996"/>
                <a:gd name="T81" fmla="*/ 2147483647 h 5952"/>
                <a:gd name="T82" fmla="*/ 2147483647 w 7996"/>
                <a:gd name="T83" fmla="*/ 2147483647 h 5952"/>
                <a:gd name="T84" fmla="*/ 2147483647 w 7996"/>
                <a:gd name="T85" fmla="*/ 2147483647 h 5952"/>
                <a:gd name="T86" fmla="*/ 2147483647 w 7996"/>
                <a:gd name="T87" fmla="*/ 2147483647 h 5952"/>
                <a:gd name="T88" fmla="*/ 2147483647 w 7996"/>
                <a:gd name="T89" fmla="*/ 2147483647 h 5952"/>
                <a:gd name="T90" fmla="*/ 2147483647 w 7996"/>
                <a:gd name="T91" fmla="*/ 2147483647 h 5952"/>
                <a:gd name="T92" fmla="*/ 2147483647 w 7996"/>
                <a:gd name="T93" fmla="*/ 2147483647 h 5952"/>
                <a:gd name="T94" fmla="*/ 2147483647 w 7996"/>
                <a:gd name="T95" fmla="*/ 2147483647 h 5952"/>
                <a:gd name="T96" fmla="*/ 2147483647 w 7996"/>
                <a:gd name="T97" fmla="*/ 2147483647 h 5952"/>
                <a:gd name="T98" fmla="*/ 2147483647 w 7996"/>
                <a:gd name="T99" fmla="*/ 2147483647 h 5952"/>
                <a:gd name="T100" fmla="*/ 2147483647 w 7996"/>
                <a:gd name="T101" fmla="*/ 2147483647 h 5952"/>
                <a:gd name="T102" fmla="*/ 2147483647 w 7996"/>
                <a:gd name="T103" fmla="*/ 2147483647 h 5952"/>
                <a:gd name="T104" fmla="*/ 2147483647 w 7996"/>
                <a:gd name="T105" fmla="*/ 2147483647 h 5952"/>
                <a:gd name="T106" fmla="*/ 2147483647 w 7996"/>
                <a:gd name="T107" fmla="*/ 2147483647 h 5952"/>
                <a:gd name="T108" fmla="*/ 2147483647 w 7996"/>
                <a:gd name="T109" fmla="*/ 2147483647 h 5952"/>
                <a:gd name="T110" fmla="*/ 2147483647 w 7996"/>
                <a:gd name="T111" fmla="*/ 2147483647 h 5952"/>
                <a:gd name="T112" fmla="*/ 2147483647 w 7996"/>
                <a:gd name="T113" fmla="*/ 2147483647 h 5952"/>
                <a:gd name="T114" fmla="*/ 2147483647 w 7996"/>
                <a:gd name="T115" fmla="*/ 2147483647 h 5952"/>
                <a:gd name="T116" fmla="*/ 2147483647 w 7996"/>
                <a:gd name="T117" fmla="*/ 2147483647 h 5952"/>
                <a:gd name="T118" fmla="*/ 2147483647 w 7996"/>
                <a:gd name="T119" fmla="*/ 2147483647 h 5952"/>
                <a:gd name="T120" fmla="*/ 2147483647 w 7996"/>
                <a:gd name="T121" fmla="*/ 2147483647 h 5952"/>
                <a:gd name="T122" fmla="*/ 2147483647 w 7996"/>
                <a:gd name="T123" fmla="*/ 2147483647 h 595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7996"/>
                <a:gd name="T187" fmla="*/ 0 h 5952"/>
                <a:gd name="T188" fmla="*/ 7996 w 7996"/>
                <a:gd name="T189" fmla="*/ 5952 h 5952"/>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7996" h="5952">
                  <a:moveTo>
                    <a:pt x="0" y="5952"/>
                  </a:moveTo>
                  <a:lnTo>
                    <a:pt x="17" y="5952"/>
                  </a:lnTo>
                  <a:lnTo>
                    <a:pt x="32" y="5952"/>
                  </a:lnTo>
                  <a:lnTo>
                    <a:pt x="48" y="5952"/>
                  </a:lnTo>
                  <a:lnTo>
                    <a:pt x="65" y="5950"/>
                  </a:lnTo>
                  <a:lnTo>
                    <a:pt x="80" y="5950"/>
                  </a:lnTo>
                  <a:lnTo>
                    <a:pt x="97" y="5950"/>
                  </a:lnTo>
                  <a:lnTo>
                    <a:pt x="114" y="5950"/>
                  </a:lnTo>
                  <a:lnTo>
                    <a:pt x="129" y="5949"/>
                  </a:lnTo>
                  <a:lnTo>
                    <a:pt x="145" y="5949"/>
                  </a:lnTo>
                  <a:lnTo>
                    <a:pt x="162" y="5949"/>
                  </a:lnTo>
                  <a:lnTo>
                    <a:pt x="177" y="5949"/>
                  </a:lnTo>
                  <a:lnTo>
                    <a:pt x="194" y="5947"/>
                  </a:lnTo>
                  <a:lnTo>
                    <a:pt x="210" y="5947"/>
                  </a:lnTo>
                  <a:lnTo>
                    <a:pt x="225" y="5947"/>
                  </a:lnTo>
                  <a:lnTo>
                    <a:pt x="242" y="5945"/>
                  </a:lnTo>
                  <a:lnTo>
                    <a:pt x="259" y="5945"/>
                  </a:lnTo>
                  <a:lnTo>
                    <a:pt x="274" y="5944"/>
                  </a:lnTo>
                  <a:lnTo>
                    <a:pt x="290" y="5944"/>
                  </a:lnTo>
                  <a:lnTo>
                    <a:pt x="307" y="5944"/>
                  </a:lnTo>
                  <a:lnTo>
                    <a:pt x="322" y="5942"/>
                  </a:lnTo>
                  <a:lnTo>
                    <a:pt x="339" y="5942"/>
                  </a:lnTo>
                  <a:lnTo>
                    <a:pt x="354" y="5940"/>
                  </a:lnTo>
                  <a:lnTo>
                    <a:pt x="370" y="5940"/>
                  </a:lnTo>
                  <a:lnTo>
                    <a:pt x="387" y="5939"/>
                  </a:lnTo>
                  <a:lnTo>
                    <a:pt x="402" y="5937"/>
                  </a:lnTo>
                  <a:lnTo>
                    <a:pt x="419" y="5937"/>
                  </a:lnTo>
                  <a:lnTo>
                    <a:pt x="435" y="5935"/>
                  </a:lnTo>
                  <a:lnTo>
                    <a:pt x="450" y="5934"/>
                  </a:lnTo>
                  <a:lnTo>
                    <a:pt x="467" y="5934"/>
                  </a:lnTo>
                  <a:lnTo>
                    <a:pt x="484" y="5932"/>
                  </a:lnTo>
                  <a:lnTo>
                    <a:pt x="499" y="5930"/>
                  </a:lnTo>
                  <a:lnTo>
                    <a:pt x="515" y="5929"/>
                  </a:lnTo>
                  <a:lnTo>
                    <a:pt x="532" y="5929"/>
                  </a:lnTo>
                  <a:lnTo>
                    <a:pt x="547" y="5927"/>
                  </a:lnTo>
                  <a:lnTo>
                    <a:pt x="564" y="5925"/>
                  </a:lnTo>
                  <a:lnTo>
                    <a:pt x="580" y="5924"/>
                  </a:lnTo>
                  <a:lnTo>
                    <a:pt x="595" y="5922"/>
                  </a:lnTo>
                  <a:lnTo>
                    <a:pt x="612" y="5920"/>
                  </a:lnTo>
                  <a:lnTo>
                    <a:pt x="629" y="5919"/>
                  </a:lnTo>
                  <a:lnTo>
                    <a:pt x="644" y="5917"/>
                  </a:lnTo>
                  <a:lnTo>
                    <a:pt x="660" y="5914"/>
                  </a:lnTo>
                  <a:lnTo>
                    <a:pt x="675" y="5912"/>
                  </a:lnTo>
                  <a:lnTo>
                    <a:pt x="692" y="5910"/>
                  </a:lnTo>
                  <a:lnTo>
                    <a:pt x="709" y="5907"/>
                  </a:lnTo>
                  <a:lnTo>
                    <a:pt x="724" y="5905"/>
                  </a:lnTo>
                  <a:lnTo>
                    <a:pt x="740" y="5904"/>
                  </a:lnTo>
                  <a:lnTo>
                    <a:pt x="757" y="5900"/>
                  </a:lnTo>
                  <a:lnTo>
                    <a:pt x="772" y="5897"/>
                  </a:lnTo>
                  <a:lnTo>
                    <a:pt x="789" y="5895"/>
                  </a:lnTo>
                  <a:lnTo>
                    <a:pt x="805" y="5892"/>
                  </a:lnTo>
                  <a:lnTo>
                    <a:pt x="820" y="5889"/>
                  </a:lnTo>
                  <a:lnTo>
                    <a:pt x="837" y="5885"/>
                  </a:lnTo>
                  <a:lnTo>
                    <a:pt x="854" y="5884"/>
                  </a:lnTo>
                  <a:lnTo>
                    <a:pt x="869" y="5880"/>
                  </a:lnTo>
                  <a:lnTo>
                    <a:pt x="885" y="5875"/>
                  </a:lnTo>
                  <a:lnTo>
                    <a:pt x="902" y="5872"/>
                  </a:lnTo>
                  <a:lnTo>
                    <a:pt x="917" y="5869"/>
                  </a:lnTo>
                  <a:lnTo>
                    <a:pt x="934" y="5865"/>
                  </a:lnTo>
                  <a:lnTo>
                    <a:pt x="950" y="5860"/>
                  </a:lnTo>
                  <a:lnTo>
                    <a:pt x="965" y="5857"/>
                  </a:lnTo>
                  <a:lnTo>
                    <a:pt x="982" y="5852"/>
                  </a:lnTo>
                  <a:lnTo>
                    <a:pt x="999" y="5847"/>
                  </a:lnTo>
                  <a:lnTo>
                    <a:pt x="1014" y="5842"/>
                  </a:lnTo>
                  <a:lnTo>
                    <a:pt x="1030" y="5839"/>
                  </a:lnTo>
                  <a:lnTo>
                    <a:pt x="1045" y="5832"/>
                  </a:lnTo>
                  <a:lnTo>
                    <a:pt x="1062" y="5827"/>
                  </a:lnTo>
                  <a:lnTo>
                    <a:pt x="1079" y="5822"/>
                  </a:lnTo>
                  <a:lnTo>
                    <a:pt x="1094" y="5817"/>
                  </a:lnTo>
                  <a:lnTo>
                    <a:pt x="1110" y="5810"/>
                  </a:lnTo>
                  <a:lnTo>
                    <a:pt x="1127" y="5804"/>
                  </a:lnTo>
                  <a:lnTo>
                    <a:pt x="1142" y="5799"/>
                  </a:lnTo>
                  <a:lnTo>
                    <a:pt x="1159" y="5792"/>
                  </a:lnTo>
                  <a:lnTo>
                    <a:pt x="1175" y="5785"/>
                  </a:lnTo>
                  <a:lnTo>
                    <a:pt x="1190" y="5779"/>
                  </a:lnTo>
                  <a:lnTo>
                    <a:pt x="1207" y="5770"/>
                  </a:lnTo>
                  <a:lnTo>
                    <a:pt x="1224" y="5764"/>
                  </a:lnTo>
                  <a:lnTo>
                    <a:pt x="1239" y="5755"/>
                  </a:lnTo>
                  <a:lnTo>
                    <a:pt x="1255" y="5747"/>
                  </a:lnTo>
                  <a:lnTo>
                    <a:pt x="1272" y="5739"/>
                  </a:lnTo>
                  <a:lnTo>
                    <a:pt x="1287" y="5730"/>
                  </a:lnTo>
                  <a:lnTo>
                    <a:pt x="1304" y="5722"/>
                  </a:lnTo>
                  <a:lnTo>
                    <a:pt x="1320" y="5714"/>
                  </a:lnTo>
                  <a:lnTo>
                    <a:pt x="1335" y="5704"/>
                  </a:lnTo>
                  <a:lnTo>
                    <a:pt x="1352" y="5694"/>
                  </a:lnTo>
                  <a:lnTo>
                    <a:pt x="1367" y="5684"/>
                  </a:lnTo>
                  <a:lnTo>
                    <a:pt x="1384" y="5674"/>
                  </a:lnTo>
                  <a:lnTo>
                    <a:pt x="1400" y="5664"/>
                  </a:lnTo>
                  <a:lnTo>
                    <a:pt x="1415" y="5652"/>
                  </a:lnTo>
                  <a:lnTo>
                    <a:pt x="1432" y="5640"/>
                  </a:lnTo>
                  <a:lnTo>
                    <a:pt x="1449" y="5629"/>
                  </a:lnTo>
                  <a:lnTo>
                    <a:pt x="1464" y="5617"/>
                  </a:lnTo>
                  <a:lnTo>
                    <a:pt x="1480" y="5605"/>
                  </a:lnTo>
                  <a:lnTo>
                    <a:pt x="1497" y="5592"/>
                  </a:lnTo>
                  <a:lnTo>
                    <a:pt x="1512" y="5579"/>
                  </a:lnTo>
                  <a:lnTo>
                    <a:pt x="1529" y="5565"/>
                  </a:lnTo>
                  <a:lnTo>
                    <a:pt x="1545" y="5552"/>
                  </a:lnTo>
                  <a:lnTo>
                    <a:pt x="1560" y="5539"/>
                  </a:lnTo>
                  <a:lnTo>
                    <a:pt x="1577" y="5524"/>
                  </a:lnTo>
                  <a:lnTo>
                    <a:pt x="1594" y="5509"/>
                  </a:lnTo>
                  <a:lnTo>
                    <a:pt x="1609" y="5494"/>
                  </a:lnTo>
                  <a:lnTo>
                    <a:pt x="1625" y="5477"/>
                  </a:lnTo>
                  <a:lnTo>
                    <a:pt x="1642" y="5460"/>
                  </a:lnTo>
                  <a:lnTo>
                    <a:pt x="1657" y="5444"/>
                  </a:lnTo>
                  <a:lnTo>
                    <a:pt x="1674" y="5427"/>
                  </a:lnTo>
                  <a:lnTo>
                    <a:pt x="1689" y="5409"/>
                  </a:lnTo>
                  <a:lnTo>
                    <a:pt x="1705" y="5392"/>
                  </a:lnTo>
                  <a:lnTo>
                    <a:pt x="1722" y="5372"/>
                  </a:lnTo>
                  <a:lnTo>
                    <a:pt x="1737" y="5354"/>
                  </a:lnTo>
                  <a:lnTo>
                    <a:pt x="1754" y="5334"/>
                  </a:lnTo>
                  <a:lnTo>
                    <a:pt x="1770" y="5314"/>
                  </a:lnTo>
                  <a:lnTo>
                    <a:pt x="1785" y="5294"/>
                  </a:lnTo>
                  <a:lnTo>
                    <a:pt x="1802" y="5272"/>
                  </a:lnTo>
                  <a:lnTo>
                    <a:pt x="1819" y="5252"/>
                  </a:lnTo>
                  <a:lnTo>
                    <a:pt x="1834" y="5229"/>
                  </a:lnTo>
                  <a:lnTo>
                    <a:pt x="1850" y="5207"/>
                  </a:lnTo>
                  <a:lnTo>
                    <a:pt x="1867" y="5184"/>
                  </a:lnTo>
                  <a:lnTo>
                    <a:pt x="1882" y="5160"/>
                  </a:lnTo>
                  <a:lnTo>
                    <a:pt x="1899" y="5135"/>
                  </a:lnTo>
                  <a:lnTo>
                    <a:pt x="1915" y="5112"/>
                  </a:lnTo>
                  <a:lnTo>
                    <a:pt x="1930" y="5085"/>
                  </a:lnTo>
                  <a:lnTo>
                    <a:pt x="1947" y="5060"/>
                  </a:lnTo>
                  <a:lnTo>
                    <a:pt x="1964" y="5034"/>
                  </a:lnTo>
                  <a:lnTo>
                    <a:pt x="1979" y="5007"/>
                  </a:lnTo>
                  <a:lnTo>
                    <a:pt x="1995" y="4980"/>
                  </a:lnTo>
                  <a:lnTo>
                    <a:pt x="2012" y="4952"/>
                  </a:lnTo>
                  <a:lnTo>
                    <a:pt x="2027" y="4924"/>
                  </a:lnTo>
                  <a:lnTo>
                    <a:pt x="2044" y="4894"/>
                  </a:lnTo>
                  <a:lnTo>
                    <a:pt x="2059" y="4864"/>
                  </a:lnTo>
                  <a:lnTo>
                    <a:pt x="2075" y="4834"/>
                  </a:lnTo>
                  <a:lnTo>
                    <a:pt x="2092" y="4804"/>
                  </a:lnTo>
                  <a:lnTo>
                    <a:pt x="2107" y="4772"/>
                  </a:lnTo>
                  <a:lnTo>
                    <a:pt x="2124" y="4739"/>
                  </a:lnTo>
                  <a:lnTo>
                    <a:pt x="2140" y="4707"/>
                  </a:lnTo>
                  <a:lnTo>
                    <a:pt x="2155" y="4674"/>
                  </a:lnTo>
                  <a:lnTo>
                    <a:pt x="2172" y="4640"/>
                  </a:lnTo>
                  <a:lnTo>
                    <a:pt x="2189" y="4605"/>
                  </a:lnTo>
                  <a:lnTo>
                    <a:pt x="2204" y="4570"/>
                  </a:lnTo>
                  <a:lnTo>
                    <a:pt x="2220" y="4535"/>
                  </a:lnTo>
                  <a:lnTo>
                    <a:pt x="2237" y="4499"/>
                  </a:lnTo>
                  <a:lnTo>
                    <a:pt x="2252" y="4462"/>
                  </a:lnTo>
                  <a:lnTo>
                    <a:pt x="2269" y="4424"/>
                  </a:lnTo>
                  <a:lnTo>
                    <a:pt x="2285" y="4387"/>
                  </a:lnTo>
                  <a:lnTo>
                    <a:pt x="2300" y="4347"/>
                  </a:lnTo>
                  <a:lnTo>
                    <a:pt x="2317" y="4309"/>
                  </a:lnTo>
                  <a:lnTo>
                    <a:pt x="2334" y="4269"/>
                  </a:lnTo>
                  <a:lnTo>
                    <a:pt x="2349" y="4229"/>
                  </a:lnTo>
                  <a:lnTo>
                    <a:pt x="2365" y="4189"/>
                  </a:lnTo>
                  <a:lnTo>
                    <a:pt x="2380" y="4147"/>
                  </a:lnTo>
                  <a:lnTo>
                    <a:pt x="2397" y="4105"/>
                  </a:lnTo>
                  <a:lnTo>
                    <a:pt x="2414" y="4062"/>
                  </a:lnTo>
                  <a:lnTo>
                    <a:pt x="2429" y="4019"/>
                  </a:lnTo>
                  <a:lnTo>
                    <a:pt x="2445" y="3975"/>
                  </a:lnTo>
                  <a:lnTo>
                    <a:pt x="2462" y="3932"/>
                  </a:lnTo>
                  <a:lnTo>
                    <a:pt x="2477" y="3887"/>
                  </a:lnTo>
                  <a:lnTo>
                    <a:pt x="2494" y="3842"/>
                  </a:lnTo>
                  <a:lnTo>
                    <a:pt x="2510" y="3795"/>
                  </a:lnTo>
                  <a:lnTo>
                    <a:pt x="2525" y="3750"/>
                  </a:lnTo>
                  <a:lnTo>
                    <a:pt x="2542" y="3704"/>
                  </a:lnTo>
                  <a:lnTo>
                    <a:pt x="2559" y="3655"/>
                  </a:lnTo>
                  <a:lnTo>
                    <a:pt x="2574" y="3609"/>
                  </a:lnTo>
                  <a:lnTo>
                    <a:pt x="2590" y="3560"/>
                  </a:lnTo>
                  <a:lnTo>
                    <a:pt x="2607" y="3512"/>
                  </a:lnTo>
                  <a:lnTo>
                    <a:pt x="2622" y="3464"/>
                  </a:lnTo>
                  <a:lnTo>
                    <a:pt x="2639" y="3414"/>
                  </a:lnTo>
                  <a:lnTo>
                    <a:pt x="2655" y="3364"/>
                  </a:lnTo>
                  <a:lnTo>
                    <a:pt x="2670" y="3314"/>
                  </a:lnTo>
                  <a:lnTo>
                    <a:pt x="2687" y="3264"/>
                  </a:lnTo>
                  <a:lnTo>
                    <a:pt x="2702" y="3214"/>
                  </a:lnTo>
                  <a:lnTo>
                    <a:pt x="2719" y="3162"/>
                  </a:lnTo>
                  <a:lnTo>
                    <a:pt x="2735" y="3110"/>
                  </a:lnTo>
                  <a:lnTo>
                    <a:pt x="2750" y="3059"/>
                  </a:lnTo>
                  <a:lnTo>
                    <a:pt x="2767" y="3007"/>
                  </a:lnTo>
                  <a:lnTo>
                    <a:pt x="2784" y="2954"/>
                  </a:lnTo>
                  <a:lnTo>
                    <a:pt x="2799" y="2902"/>
                  </a:lnTo>
                  <a:lnTo>
                    <a:pt x="2816" y="2849"/>
                  </a:lnTo>
                  <a:lnTo>
                    <a:pt x="2832" y="2795"/>
                  </a:lnTo>
                  <a:lnTo>
                    <a:pt x="2847" y="2744"/>
                  </a:lnTo>
                  <a:lnTo>
                    <a:pt x="2864" y="2690"/>
                  </a:lnTo>
                  <a:lnTo>
                    <a:pt x="2881" y="2637"/>
                  </a:lnTo>
                  <a:lnTo>
                    <a:pt x="2896" y="2582"/>
                  </a:lnTo>
                  <a:lnTo>
                    <a:pt x="2912" y="2529"/>
                  </a:lnTo>
                  <a:lnTo>
                    <a:pt x="2929" y="2475"/>
                  </a:lnTo>
                  <a:lnTo>
                    <a:pt x="2944" y="2422"/>
                  </a:lnTo>
                  <a:lnTo>
                    <a:pt x="2961" y="2367"/>
                  </a:lnTo>
                  <a:lnTo>
                    <a:pt x="2977" y="2314"/>
                  </a:lnTo>
                  <a:lnTo>
                    <a:pt x="2992" y="2260"/>
                  </a:lnTo>
                  <a:lnTo>
                    <a:pt x="3009" y="2205"/>
                  </a:lnTo>
                  <a:lnTo>
                    <a:pt x="3026" y="2152"/>
                  </a:lnTo>
                  <a:lnTo>
                    <a:pt x="3041" y="2099"/>
                  </a:lnTo>
                  <a:lnTo>
                    <a:pt x="3057" y="2045"/>
                  </a:lnTo>
                  <a:lnTo>
                    <a:pt x="3072" y="1992"/>
                  </a:lnTo>
                  <a:lnTo>
                    <a:pt x="3089" y="1939"/>
                  </a:lnTo>
                  <a:lnTo>
                    <a:pt x="3106" y="1885"/>
                  </a:lnTo>
                  <a:lnTo>
                    <a:pt x="3121" y="1832"/>
                  </a:lnTo>
                  <a:lnTo>
                    <a:pt x="3137" y="1780"/>
                  </a:lnTo>
                  <a:lnTo>
                    <a:pt x="3154" y="1727"/>
                  </a:lnTo>
                  <a:lnTo>
                    <a:pt x="3169" y="1675"/>
                  </a:lnTo>
                  <a:lnTo>
                    <a:pt x="3186" y="1624"/>
                  </a:lnTo>
                  <a:lnTo>
                    <a:pt x="3202" y="1572"/>
                  </a:lnTo>
                  <a:lnTo>
                    <a:pt x="3217" y="1522"/>
                  </a:lnTo>
                  <a:lnTo>
                    <a:pt x="3234" y="1470"/>
                  </a:lnTo>
                  <a:lnTo>
                    <a:pt x="3251" y="1420"/>
                  </a:lnTo>
                  <a:lnTo>
                    <a:pt x="3266" y="1370"/>
                  </a:lnTo>
                  <a:lnTo>
                    <a:pt x="3282" y="1322"/>
                  </a:lnTo>
                  <a:lnTo>
                    <a:pt x="3299" y="1272"/>
                  </a:lnTo>
                  <a:lnTo>
                    <a:pt x="3314" y="1225"/>
                  </a:lnTo>
                  <a:lnTo>
                    <a:pt x="3331" y="1177"/>
                  </a:lnTo>
                  <a:lnTo>
                    <a:pt x="3347" y="1130"/>
                  </a:lnTo>
                  <a:lnTo>
                    <a:pt x="3362" y="1084"/>
                  </a:lnTo>
                  <a:lnTo>
                    <a:pt x="3379" y="1039"/>
                  </a:lnTo>
                  <a:lnTo>
                    <a:pt x="3394" y="994"/>
                  </a:lnTo>
                  <a:lnTo>
                    <a:pt x="3411" y="949"/>
                  </a:lnTo>
                  <a:lnTo>
                    <a:pt x="3427" y="905"/>
                  </a:lnTo>
                  <a:lnTo>
                    <a:pt x="3442" y="862"/>
                  </a:lnTo>
                  <a:lnTo>
                    <a:pt x="3459" y="820"/>
                  </a:lnTo>
                  <a:lnTo>
                    <a:pt x="3476" y="779"/>
                  </a:lnTo>
                  <a:lnTo>
                    <a:pt x="3491" y="739"/>
                  </a:lnTo>
                  <a:lnTo>
                    <a:pt x="3507" y="699"/>
                  </a:lnTo>
                  <a:lnTo>
                    <a:pt x="3524" y="660"/>
                  </a:lnTo>
                  <a:lnTo>
                    <a:pt x="3539" y="622"/>
                  </a:lnTo>
                  <a:lnTo>
                    <a:pt x="3556" y="585"/>
                  </a:lnTo>
                  <a:lnTo>
                    <a:pt x="3572" y="549"/>
                  </a:lnTo>
                  <a:lnTo>
                    <a:pt x="3587" y="514"/>
                  </a:lnTo>
                  <a:lnTo>
                    <a:pt x="3604" y="480"/>
                  </a:lnTo>
                  <a:lnTo>
                    <a:pt x="3621" y="447"/>
                  </a:lnTo>
                  <a:lnTo>
                    <a:pt x="3636" y="415"/>
                  </a:lnTo>
                  <a:lnTo>
                    <a:pt x="3652" y="385"/>
                  </a:lnTo>
                  <a:lnTo>
                    <a:pt x="3669" y="355"/>
                  </a:lnTo>
                  <a:lnTo>
                    <a:pt x="3684" y="325"/>
                  </a:lnTo>
                  <a:lnTo>
                    <a:pt x="3701" y="299"/>
                  </a:lnTo>
                  <a:lnTo>
                    <a:pt x="3716" y="272"/>
                  </a:lnTo>
                  <a:lnTo>
                    <a:pt x="3732" y="247"/>
                  </a:lnTo>
                  <a:lnTo>
                    <a:pt x="3749" y="222"/>
                  </a:lnTo>
                  <a:lnTo>
                    <a:pt x="3764" y="199"/>
                  </a:lnTo>
                  <a:lnTo>
                    <a:pt x="3781" y="177"/>
                  </a:lnTo>
                  <a:lnTo>
                    <a:pt x="3797" y="157"/>
                  </a:lnTo>
                  <a:lnTo>
                    <a:pt x="3812" y="137"/>
                  </a:lnTo>
                  <a:lnTo>
                    <a:pt x="3829" y="119"/>
                  </a:lnTo>
                  <a:lnTo>
                    <a:pt x="3846" y="102"/>
                  </a:lnTo>
                  <a:lnTo>
                    <a:pt x="3861" y="87"/>
                  </a:lnTo>
                  <a:lnTo>
                    <a:pt x="3877" y="72"/>
                  </a:lnTo>
                  <a:lnTo>
                    <a:pt x="3894" y="59"/>
                  </a:lnTo>
                  <a:lnTo>
                    <a:pt x="3909" y="47"/>
                  </a:lnTo>
                  <a:lnTo>
                    <a:pt x="3926" y="37"/>
                  </a:lnTo>
                  <a:lnTo>
                    <a:pt x="3942" y="29"/>
                  </a:lnTo>
                  <a:lnTo>
                    <a:pt x="3957" y="20"/>
                  </a:lnTo>
                  <a:lnTo>
                    <a:pt x="3974" y="14"/>
                  </a:lnTo>
                  <a:lnTo>
                    <a:pt x="3991" y="9"/>
                  </a:lnTo>
                  <a:lnTo>
                    <a:pt x="4006" y="4"/>
                  </a:lnTo>
                  <a:lnTo>
                    <a:pt x="4022" y="2"/>
                  </a:lnTo>
                  <a:lnTo>
                    <a:pt x="4039" y="0"/>
                  </a:lnTo>
                  <a:lnTo>
                    <a:pt x="4054" y="0"/>
                  </a:lnTo>
                  <a:lnTo>
                    <a:pt x="4071" y="2"/>
                  </a:lnTo>
                  <a:lnTo>
                    <a:pt x="4086" y="4"/>
                  </a:lnTo>
                  <a:lnTo>
                    <a:pt x="4102" y="9"/>
                  </a:lnTo>
                  <a:lnTo>
                    <a:pt x="4119" y="14"/>
                  </a:lnTo>
                  <a:lnTo>
                    <a:pt x="4134" y="20"/>
                  </a:lnTo>
                  <a:lnTo>
                    <a:pt x="4151" y="29"/>
                  </a:lnTo>
                  <a:lnTo>
                    <a:pt x="4167" y="37"/>
                  </a:lnTo>
                  <a:lnTo>
                    <a:pt x="4182" y="47"/>
                  </a:lnTo>
                  <a:lnTo>
                    <a:pt x="4199" y="59"/>
                  </a:lnTo>
                  <a:lnTo>
                    <a:pt x="4216" y="72"/>
                  </a:lnTo>
                  <a:lnTo>
                    <a:pt x="4231" y="87"/>
                  </a:lnTo>
                  <a:lnTo>
                    <a:pt x="4247" y="102"/>
                  </a:lnTo>
                  <a:lnTo>
                    <a:pt x="4264" y="119"/>
                  </a:lnTo>
                  <a:lnTo>
                    <a:pt x="4279" y="137"/>
                  </a:lnTo>
                  <a:lnTo>
                    <a:pt x="4296" y="157"/>
                  </a:lnTo>
                  <a:lnTo>
                    <a:pt x="4312" y="177"/>
                  </a:lnTo>
                  <a:lnTo>
                    <a:pt x="4327" y="199"/>
                  </a:lnTo>
                  <a:lnTo>
                    <a:pt x="4344" y="222"/>
                  </a:lnTo>
                  <a:lnTo>
                    <a:pt x="4361" y="247"/>
                  </a:lnTo>
                  <a:lnTo>
                    <a:pt x="4376" y="272"/>
                  </a:lnTo>
                  <a:lnTo>
                    <a:pt x="4392" y="299"/>
                  </a:lnTo>
                  <a:lnTo>
                    <a:pt x="4407" y="325"/>
                  </a:lnTo>
                  <a:lnTo>
                    <a:pt x="4424" y="355"/>
                  </a:lnTo>
                  <a:lnTo>
                    <a:pt x="4441" y="385"/>
                  </a:lnTo>
                  <a:lnTo>
                    <a:pt x="4456" y="415"/>
                  </a:lnTo>
                  <a:lnTo>
                    <a:pt x="4472" y="447"/>
                  </a:lnTo>
                  <a:lnTo>
                    <a:pt x="4489" y="480"/>
                  </a:lnTo>
                  <a:lnTo>
                    <a:pt x="4504" y="514"/>
                  </a:lnTo>
                  <a:lnTo>
                    <a:pt x="4521" y="549"/>
                  </a:lnTo>
                  <a:lnTo>
                    <a:pt x="4537" y="585"/>
                  </a:lnTo>
                  <a:lnTo>
                    <a:pt x="4552" y="622"/>
                  </a:lnTo>
                  <a:lnTo>
                    <a:pt x="4569" y="660"/>
                  </a:lnTo>
                  <a:lnTo>
                    <a:pt x="4586" y="699"/>
                  </a:lnTo>
                  <a:lnTo>
                    <a:pt x="4601" y="739"/>
                  </a:lnTo>
                  <a:lnTo>
                    <a:pt x="4617" y="779"/>
                  </a:lnTo>
                  <a:lnTo>
                    <a:pt x="4634" y="820"/>
                  </a:lnTo>
                  <a:lnTo>
                    <a:pt x="4649" y="862"/>
                  </a:lnTo>
                  <a:lnTo>
                    <a:pt x="4666" y="905"/>
                  </a:lnTo>
                  <a:lnTo>
                    <a:pt x="4682" y="949"/>
                  </a:lnTo>
                  <a:lnTo>
                    <a:pt x="4697" y="994"/>
                  </a:lnTo>
                  <a:lnTo>
                    <a:pt x="4714" y="1039"/>
                  </a:lnTo>
                  <a:lnTo>
                    <a:pt x="4729" y="1084"/>
                  </a:lnTo>
                  <a:lnTo>
                    <a:pt x="4746" y="1130"/>
                  </a:lnTo>
                  <a:lnTo>
                    <a:pt x="4762" y="1177"/>
                  </a:lnTo>
                  <a:lnTo>
                    <a:pt x="4777" y="1225"/>
                  </a:lnTo>
                  <a:lnTo>
                    <a:pt x="4794" y="1272"/>
                  </a:lnTo>
                  <a:lnTo>
                    <a:pt x="4811" y="1322"/>
                  </a:lnTo>
                  <a:lnTo>
                    <a:pt x="4826" y="1370"/>
                  </a:lnTo>
                  <a:lnTo>
                    <a:pt x="4842" y="1420"/>
                  </a:lnTo>
                  <a:lnTo>
                    <a:pt x="4859" y="1470"/>
                  </a:lnTo>
                  <a:lnTo>
                    <a:pt x="4874" y="1522"/>
                  </a:lnTo>
                  <a:lnTo>
                    <a:pt x="4891" y="1572"/>
                  </a:lnTo>
                  <a:lnTo>
                    <a:pt x="4907" y="1624"/>
                  </a:lnTo>
                  <a:lnTo>
                    <a:pt x="4922" y="1675"/>
                  </a:lnTo>
                  <a:lnTo>
                    <a:pt x="4939" y="1727"/>
                  </a:lnTo>
                  <a:lnTo>
                    <a:pt x="4956" y="1780"/>
                  </a:lnTo>
                  <a:lnTo>
                    <a:pt x="4971" y="1832"/>
                  </a:lnTo>
                  <a:lnTo>
                    <a:pt x="4987" y="1885"/>
                  </a:lnTo>
                  <a:lnTo>
                    <a:pt x="5004" y="1939"/>
                  </a:lnTo>
                  <a:lnTo>
                    <a:pt x="5019" y="1992"/>
                  </a:lnTo>
                  <a:lnTo>
                    <a:pt x="5036" y="2045"/>
                  </a:lnTo>
                  <a:lnTo>
                    <a:pt x="5052" y="2099"/>
                  </a:lnTo>
                  <a:lnTo>
                    <a:pt x="5067" y="2152"/>
                  </a:lnTo>
                  <a:lnTo>
                    <a:pt x="5084" y="2205"/>
                  </a:lnTo>
                  <a:lnTo>
                    <a:pt x="5099" y="2260"/>
                  </a:lnTo>
                  <a:lnTo>
                    <a:pt x="5116" y="2314"/>
                  </a:lnTo>
                  <a:lnTo>
                    <a:pt x="5132" y="2367"/>
                  </a:lnTo>
                  <a:lnTo>
                    <a:pt x="5147" y="2422"/>
                  </a:lnTo>
                  <a:lnTo>
                    <a:pt x="5164" y="2475"/>
                  </a:lnTo>
                  <a:lnTo>
                    <a:pt x="5181" y="2529"/>
                  </a:lnTo>
                  <a:lnTo>
                    <a:pt x="5196" y="2582"/>
                  </a:lnTo>
                  <a:lnTo>
                    <a:pt x="5212" y="2637"/>
                  </a:lnTo>
                  <a:lnTo>
                    <a:pt x="5229" y="2690"/>
                  </a:lnTo>
                  <a:lnTo>
                    <a:pt x="5244" y="2744"/>
                  </a:lnTo>
                  <a:lnTo>
                    <a:pt x="5261" y="2795"/>
                  </a:lnTo>
                  <a:lnTo>
                    <a:pt x="5277" y="2849"/>
                  </a:lnTo>
                  <a:lnTo>
                    <a:pt x="5292" y="2902"/>
                  </a:lnTo>
                  <a:lnTo>
                    <a:pt x="5309" y="2954"/>
                  </a:lnTo>
                  <a:lnTo>
                    <a:pt x="5326" y="3007"/>
                  </a:lnTo>
                  <a:lnTo>
                    <a:pt x="5341" y="3059"/>
                  </a:lnTo>
                  <a:lnTo>
                    <a:pt x="5357" y="3110"/>
                  </a:lnTo>
                  <a:lnTo>
                    <a:pt x="5374" y="3162"/>
                  </a:lnTo>
                  <a:lnTo>
                    <a:pt x="5389" y="3214"/>
                  </a:lnTo>
                  <a:lnTo>
                    <a:pt x="5406" y="3264"/>
                  </a:lnTo>
                  <a:lnTo>
                    <a:pt x="5421" y="3314"/>
                  </a:lnTo>
                  <a:lnTo>
                    <a:pt x="5437" y="3364"/>
                  </a:lnTo>
                  <a:lnTo>
                    <a:pt x="5454" y="3414"/>
                  </a:lnTo>
                  <a:lnTo>
                    <a:pt x="5469" y="3464"/>
                  </a:lnTo>
                  <a:lnTo>
                    <a:pt x="5486" y="3512"/>
                  </a:lnTo>
                  <a:lnTo>
                    <a:pt x="5503" y="3560"/>
                  </a:lnTo>
                  <a:lnTo>
                    <a:pt x="5518" y="3609"/>
                  </a:lnTo>
                  <a:lnTo>
                    <a:pt x="5534" y="3655"/>
                  </a:lnTo>
                  <a:lnTo>
                    <a:pt x="5551" y="3704"/>
                  </a:lnTo>
                  <a:lnTo>
                    <a:pt x="5566" y="3750"/>
                  </a:lnTo>
                  <a:lnTo>
                    <a:pt x="5583" y="3795"/>
                  </a:lnTo>
                  <a:lnTo>
                    <a:pt x="5599" y="3842"/>
                  </a:lnTo>
                  <a:lnTo>
                    <a:pt x="5614" y="3887"/>
                  </a:lnTo>
                  <a:lnTo>
                    <a:pt x="5631" y="3932"/>
                  </a:lnTo>
                  <a:lnTo>
                    <a:pt x="5648" y="3975"/>
                  </a:lnTo>
                  <a:lnTo>
                    <a:pt x="5663" y="4019"/>
                  </a:lnTo>
                  <a:lnTo>
                    <a:pt x="5679" y="4062"/>
                  </a:lnTo>
                  <a:lnTo>
                    <a:pt x="5696" y="4105"/>
                  </a:lnTo>
                  <a:lnTo>
                    <a:pt x="5711" y="4147"/>
                  </a:lnTo>
                  <a:lnTo>
                    <a:pt x="5728" y="4189"/>
                  </a:lnTo>
                  <a:lnTo>
                    <a:pt x="5743" y="4229"/>
                  </a:lnTo>
                  <a:lnTo>
                    <a:pt x="5759" y="4269"/>
                  </a:lnTo>
                  <a:lnTo>
                    <a:pt x="5776" y="4309"/>
                  </a:lnTo>
                  <a:lnTo>
                    <a:pt x="5791" y="4347"/>
                  </a:lnTo>
                  <a:lnTo>
                    <a:pt x="5808" y="4387"/>
                  </a:lnTo>
                  <a:lnTo>
                    <a:pt x="5824" y="4424"/>
                  </a:lnTo>
                  <a:lnTo>
                    <a:pt x="5839" y="4462"/>
                  </a:lnTo>
                  <a:lnTo>
                    <a:pt x="5856" y="4499"/>
                  </a:lnTo>
                  <a:lnTo>
                    <a:pt x="5873" y="4535"/>
                  </a:lnTo>
                  <a:lnTo>
                    <a:pt x="5888" y="4570"/>
                  </a:lnTo>
                  <a:lnTo>
                    <a:pt x="5904" y="4605"/>
                  </a:lnTo>
                  <a:lnTo>
                    <a:pt x="5921" y="4640"/>
                  </a:lnTo>
                  <a:lnTo>
                    <a:pt x="5936" y="4674"/>
                  </a:lnTo>
                  <a:lnTo>
                    <a:pt x="5953" y="4707"/>
                  </a:lnTo>
                  <a:lnTo>
                    <a:pt x="5969" y="4739"/>
                  </a:lnTo>
                  <a:lnTo>
                    <a:pt x="5984" y="4772"/>
                  </a:lnTo>
                  <a:lnTo>
                    <a:pt x="6001" y="4804"/>
                  </a:lnTo>
                  <a:lnTo>
                    <a:pt x="6018" y="4834"/>
                  </a:lnTo>
                  <a:lnTo>
                    <a:pt x="6033" y="4864"/>
                  </a:lnTo>
                  <a:lnTo>
                    <a:pt x="6049" y="4894"/>
                  </a:lnTo>
                  <a:lnTo>
                    <a:pt x="6066" y="4924"/>
                  </a:lnTo>
                  <a:lnTo>
                    <a:pt x="6081" y="4952"/>
                  </a:lnTo>
                  <a:lnTo>
                    <a:pt x="6098" y="4980"/>
                  </a:lnTo>
                  <a:lnTo>
                    <a:pt x="6113" y="5007"/>
                  </a:lnTo>
                  <a:lnTo>
                    <a:pt x="6129" y="5034"/>
                  </a:lnTo>
                  <a:lnTo>
                    <a:pt x="6146" y="5060"/>
                  </a:lnTo>
                  <a:lnTo>
                    <a:pt x="6161" y="5085"/>
                  </a:lnTo>
                  <a:lnTo>
                    <a:pt x="6178" y="5112"/>
                  </a:lnTo>
                  <a:lnTo>
                    <a:pt x="6194" y="5135"/>
                  </a:lnTo>
                  <a:lnTo>
                    <a:pt x="6209" y="5160"/>
                  </a:lnTo>
                  <a:lnTo>
                    <a:pt x="6226" y="5184"/>
                  </a:lnTo>
                  <a:lnTo>
                    <a:pt x="6243" y="5207"/>
                  </a:lnTo>
                  <a:lnTo>
                    <a:pt x="6258" y="5229"/>
                  </a:lnTo>
                  <a:lnTo>
                    <a:pt x="6274" y="5252"/>
                  </a:lnTo>
                  <a:lnTo>
                    <a:pt x="6291" y="5272"/>
                  </a:lnTo>
                  <a:lnTo>
                    <a:pt x="6306" y="5294"/>
                  </a:lnTo>
                  <a:lnTo>
                    <a:pt x="6323" y="5314"/>
                  </a:lnTo>
                  <a:lnTo>
                    <a:pt x="6339" y="5334"/>
                  </a:lnTo>
                  <a:lnTo>
                    <a:pt x="6354" y="5354"/>
                  </a:lnTo>
                  <a:lnTo>
                    <a:pt x="6371" y="5372"/>
                  </a:lnTo>
                  <a:lnTo>
                    <a:pt x="6388" y="5392"/>
                  </a:lnTo>
                  <a:lnTo>
                    <a:pt x="6403" y="5409"/>
                  </a:lnTo>
                  <a:lnTo>
                    <a:pt x="6419" y="5427"/>
                  </a:lnTo>
                  <a:lnTo>
                    <a:pt x="6434" y="5444"/>
                  </a:lnTo>
                  <a:lnTo>
                    <a:pt x="6451" y="5460"/>
                  </a:lnTo>
                  <a:lnTo>
                    <a:pt x="6468" y="5477"/>
                  </a:lnTo>
                  <a:lnTo>
                    <a:pt x="6483" y="5494"/>
                  </a:lnTo>
                  <a:lnTo>
                    <a:pt x="6499" y="5509"/>
                  </a:lnTo>
                  <a:lnTo>
                    <a:pt x="6516" y="5524"/>
                  </a:lnTo>
                  <a:lnTo>
                    <a:pt x="6531" y="5539"/>
                  </a:lnTo>
                  <a:lnTo>
                    <a:pt x="6548" y="5552"/>
                  </a:lnTo>
                  <a:lnTo>
                    <a:pt x="6564" y="5565"/>
                  </a:lnTo>
                  <a:lnTo>
                    <a:pt x="6579" y="5579"/>
                  </a:lnTo>
                  <a:lnTo>
                    <a:pt x="6596" y="5592"/>
                  </a:lnTo>
                  <a:lnTo>
                    <a:pt x="6613" y="5605"/>
                  </a:lnTo>
                  <a:lnTo>
                    <a:pt x="6628" y="5617"/>
                  </a:lnTo>
                  <a:lnTo>
                    <a:pt x="6644" y="5629"/>
                  </a:lnTo>
                  <a:lnTo>
                    <a:pt x="6661" y="5640"/>
                  </a:lnTo>
                  <a:lnTo>
                    <a:pt x="6676" y="5652"/>
                  </a:lnTo>
                  <a:lnTo>
                    <a:pt x="6693" y="5664"/>
                  </a:lnTo>
                  <a:lnTo>
                    <a:pt x="6709" y="5674"/>
                  </a:lnTo>
                  <a:lnTo>
                    <a:pt x="6724" y="5684"/>
                  </a:lnTo>
                  <a:lnTo>
                    <a:pt x="6741" y="5694"/>
                  </a:lnTo>
                  <a:lnTo>
                    <a:pt x="6756" y="5704"/>
                  </a:lnTo>
                  <a:lnTo>
                    <a:pt x="6773" y="5714"/>
                  </a:lnTo>
                  <a:lnTo>
                    <a:pt x="6789" y="5722"/>
                  </a:lnTo>
                  <a:lnTo>
                    <a:pt x="6804" y="5730"/>
                  </a:lnTo>
                  <a:lnTo>
                    <a:pt x="6821" y="5739"/>
                  </a:lnTo>
                  <a:lnTo>
                    <a:pt x="6838" y="5747"/>
                  </a:lnTo>
                  <a:lnTo>
                    <a:pt x="6853" y="5755"/>
                  </a:lnTo>
                  <a:lnTo>
                    <a:pt x="6869" y="5764"/>
                  </a:lnTo>
                  <a:lnTo>
                    <a:pt x="6886" y="5770"/>
                  </a:lnTo>
                  <a:lnTo>
                    <a:pt x="6901" y="5779"/>
                  </a:lnTo>
                  <a:lnTo>
                    <a:pt x="6918" y="5785"/>
                  </a:lnTo>
                  <a:lnTo>
                    <a:pt x="6934" y="5792"/>
                  </a:lnTo>
                  <a:lnTo>
                    <a:pt x="6949" y="5799"/>
                  </a:lnTo>
                  <a:lnTo>
                    <a:pt x="6966" y="5804"/>
                  </a:lnTo>
                  <a:lnTo>
                    <a:pt x="6983" y="5810"/>
                  </a:lnTo>
                  <a:lnTo>
                    <a:pt x="6998" y="5817"/>
                  </a:lnTo>
                  <a:lnTo>
                    <a:pt x="7014" y="5822"/>
                  </a:lnTo>
                  <a:lnTo>
                    <a:pt x="7031" y="5827"/>
                  </a:lnTo>
                  <a:lnTo>
                    <a:pt x="7046" y="5832"/>
                  </a:lnTo>
                  <a:lnTo>
                    <a:pt x="7063" y="5839"/>
                  </a:lnTo>
                  <a:lnTo>
                    <a:pt x="7079" y="5842"/>
                  </a:lnTo>
                  <a:lnTo>
                    <a:pt x="7094" y="5847"/>
                  </a:lnTo>
                  <a:lnTo>
                    <a:pt x="7111" y="5852"/>
                  </a:lnTo>
                  <a:lnTo>
                    <a:pt x="7126" y="5857"/>
                  </a:lnTo>
                  <a:lnTo>
                    <a:pt x="7143" y="5860"/>
                  </a:lnTo>
                  <a:lnTo>
                    <a:pt x="7159" y="5865"/>
                  </a:lnTo>
                  <a:lnTo>
                    <a:pt x="7174" y="5869"/>
                  </a:lnTo>
                  <a:lnTo>
                    <a:pt x="7191" y="5872"/>
                  </a:lnTo>
                  <a:lnTo>
                    <a:pt x="7208" y="5875"/>
                  </a:lnTo>
                  <a:lnTo>
                    <a:pt x="7223" y="5880"/>
                  </a:lnTo>
                  <a:lnTo>
                    <a:pt x="7239" y="5884"/>
                  </a:lnTo>
                  <a:lnTo>
                    <a:pt x="7256" y="5885"/>
                  </a:lnTo>
                  <a:lnTo>
                    <a:pt x="7271" y="5889"/>
                  </a:lnTo>
                  <a:lnTo>
                    <a:pt x="7288" y="5892"/>
                  </a:lnTo>
                  <a:lnTo>
                    <a:pt x="7304" y="5895"/>
                  </a:lnTo>
                  <a:lnTo>
                    <a:pt x="7319" y="5897"/>
                  </a:lnTo>
                  <a:lnTo>
                    <a:pt x="7336" y="5900"/>
                  </a:lnTo>
                  <a:lnTo>
                    <a:pt x="7353" y="5904"/>
                  </a:lnTo>
                  <a:lnTo>
                    <a:pt x="7368" y="5905"/>
                  </a:lnTo>
                  <a:lnTo>
                    <a:pt x="7384" y="5907"/>
                  </a:lnTo>
                  <a:lnTo>
                    <a:pt x="7401" y="5910"/>
                  </a:lnTo>
                  <a:lnTo>
                    <a:pt x="7416" y="5912"/>
                  </a:lnTo>
                  <a:lnTo>
                    <a:pt x="7433" y="5914"/>
                  </a:lnTo>
                  <a:lnTo>
                    <a:pt x="7448" y="5917"/>
                  </a:lnTo>
                  <a:lnTo>
                    <a:pt x="7464" y="5919"/>
                  </a:lnTo>
                  <a:lnTo>
                    <a:pt x="7481" y="5920"/>
                  </a:lnTo>
                  <a:lnTo>
                    <a:pt x="7496" y="5922"/>
                  </a:lnTo>
                  <a:lnTo>
                    <a:pt x="7513" y="5924"/>
                  </a:lnTo>
                  <a:lnTo>
                    <a:pt x="7529" y="5925"/>
                  </a:lnTo>
                  <a:lnTo>
                    <a:pt x="7544" y="5927"/>
                  </a:lnTo>
                  <a:lnTo>
                    <a:pt x="7561" y="5929"/>
                  </a:lnTo>
                  <a:lnTo>
                    <a:pt x="7578" y="5929"/>
                  </a:lnTo>
                  <a:lnTo>
                    <a:pt x="7593" y="5930"/>
                  </a:lnTo>
                  <a:lnTo>
                    <a:pt x="7609" y="5932"/>
                  </a:lnTo>
                  <a:lnTo>
                    <a:pt x="7626" y="5934"/>
                  </a:lnTo>
                  <a:lnTo>
                    <a:pt x="7641" y="5934"/>
                  </a:lnTo>
                  <a:lnTo>
                    <a:pt x="7658" y="5935"/>
                  </a:lnTo>
                  <a:lnTo>
                    <a:pt x="7674" y="5937"/>
                  </a:lnTo>
                  <a:lnTo>
                    <a:pt x="7689" y="5937"/>
                  </a:lnTo>
                  <a:lnTo>
                    <a:pt x="7706" y="5939"/>
                  </a:lnTo>
                  <a:lnTo>
                    <a:pt x="7723" y="5940"/>
                  </a:lnTo>
                  <a:lnTo>
                    <a:pt x="7738" y="5940"/>
                  </a:lnTo>
                  <a:lnTo>
                    <a:pt x="7754" y="5942"/>
                  </a:lnTo>
                  <a:lnTo>
                    <a:pt x="7769" y="5942"/>
                  </a:lnTo>
                  <a:lnTo>
                    <a:pt x="7786" y="5944"/>
                  </a:lnTo>
                  <a:lnTo>
                    <a:pt x="7803" y="5944"/>
                  </a:lnTo>
                  <a:lnTo>
                    <a:pt x="7818" y="5944"/>
                  </a:lnTo>
                  <a:lnTo>
                    <a:pt x="7834" y="5945"/>
                  </a:lnTo>
                  <a:lnTo>
                    <a:pt x="7851" y="5945"/>
                  </a:lnTo>
                  <a:lnTo>
                    <a:pt x="7866" y="5947"/>
                  </a:lnTo>
                  <a:lnTo>
                    <a:pt x="7883" y="5947"/>
                  </a:lnTo>
                  <a:lnTo>
                    <a:pt x="7899" y="5947"/>
                  </a:lnTo>
                  <a:lnTo>
                    <a:pt x="7914" y="5949"/>
                  </a:lnTo>
                  <a:lnTo>
                    <a:pt x="7931" y="5949"/>
                  </a:lnTo>
                  <a:lnTo>
                    <a:pt x="7948" y="5949"/>
                  </a:lnTo>
                  <a:lnTo>
                    <a:pt x="7963" y="5949"/>
                  </a:lnTo>
                  <a:lnTo>
                    <a:pt x="7979" y="5950"/>
                  </a:lnTo>
                  <a:lnTo>
                    <a:pt x="7996" y="5950"/>
                  </a:lnTo>
                </a:path>
              </a:pathLst>
            </a:custGeom>
            <a:solidFill>
              <a:srgbClr val="FFFFFF"/>
            </a:solidFill>
            <a:ln w="33338">
              <a:solidFill>
                <a:schemeClr val="tx1"/>
              </a:solidFill>
              <a:prstDash val="solid"/>
              <a:round/>
              <a:headEnd/>
              <a:tailEnd/>
            </a:ln>
          </p:spPr>
          <p:txBody>
            <a:bodyPr/>
            <a:lstStyle/>
            <a:p>
              <a:endParaRPr lang="en-GB"/>
            </a:p>
          </p:txBody>
        </p:sp>
        <p:sp>
          <p:nvSpPr>
            <p:cNvPr id="108" name="Line 86"/>
            <p:cNvSpPr>
              <a:spLocks noChangeShapeType="1"/>
            </p:cNvSpPr>
            <p:nvPr/>
          </p:nvSpPr>
          <p:spPr bwMode="auto">
            <a:xfrm>
              <a:off x="4235450" y="1108075"/>
              <a:ext cx="0" cy="4741863"/>
            </a:xfrm>
            <a:prstGeom prst="line">
              <a:avLst/>
            </a:prstGeom>
            <a:noFill/>
            <a:ln w="3333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09" name="Ellipse 4"/>
            <p:cNvSpPr/>
            <p:nvPr/>
          </p:nvSpPr>
          <p:spPr>
            <a:xfrm>
              <a:off x="3189288" y="3198813"/>
              <a:ext cx="153987" cy="153987"/>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0" name="Ellipse 128"/>
            <p:cNvSpPr/>
            <p:nvPr/>
          </p:nvSpPr>
          <p:spPr>
            <a:xfrm>
              <a:off x="5110163" y="3198813"/>
              <a:ext cx="152400" cy="153987"/>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11" name="Rechteck 5"/>
            <p:cNvSpPr/>
            <p:nvPr/>
          </p:nvSpPr>
          <p:spPr>
            <a:xfrm>
              <a:off x="4111625" y="3275013"/>
              <a:ext cx="268288" cy="25733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12" name="Gerade Verbindung mit Pfeil 3"/>
            <p:cNvCxnSpPr>
              <a:endCxn id="108" idx="1"/>
            </p:cNvCxnSpPr>
            <p:nvPr/>
          </p:nvCxnSpPr>
          <p:spPr>
            <a:xfrm>
              <a:off x="4225925" y="3275013"/>
              <a:ext cx="9525" cy="2574925"/>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113" name="Line 79"/>
            <p:cNvSpPr>
              <a:spLocks noChangeShapeType="1"/>
            </p:cNvSpPr>
            <p:nvPr/>
          </p:nvSpPr>
          <p:spPr bwMode="auto">
            <a:xfrm>
              <a:off x="1008062" y="5832846"/>
              <a:ext cx="6435725"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grpSp>
      <p:sp>
        <p:nvSpPr>
          <p:cNvPr id="44" name="Right Triangle 4">
            <a:extLst>
              <a:ext uri="{FF2B5EF4-FFF2-40B4-BE49-F238E27FC236}">
                <a16:creationId xmlns:a16="http://schemas.microsoft.com/office/drawing/2014/main" id="{F6955BB4-7745-429D-A0F5-3677C26CE84D}"/>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916090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964865" y="1369608"/>
            <a:ext cx="6092017" cy="5262979"/>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dirty="0">
                <a:latin typeface="Arial" panose="020B0604020202020204" pitchFamily="34" charset="0"/>
                <a:cs typeface="Arial" panose="020B0604020202020204" pitchFamily="34" charset="0"/>
              </a:rPr>
              <a:t>The so-called Backcross procedure is a recurrent </a:t>
            </a:r>
            <a:r>
              <a:rPr lang="en-GB" dirty="0" err="1">
                <a:latin typeface="Arial" panose="020B0604020202020204" pitchFamily="34" charset="0"/>
                <a:cs typeface="Arial" panose="020B0604020202020204" pitchFamily="34" charset="0"/>
              </a:rPr>
              <a:t>hybridi</a:t>
            </a:r>
            <a:r>
              <a:rPr lang="en-GB" dirty="0">
                <a:latin typeface="Arial" panose="020B0604020202020204" pitchFamily="34" charset="0"/>
                <a:cs typeface="Arial" panose="020B0604020202020204" pitchFamily="34" charset="0"/>
              </a:rPr>
              <a:t>-</a:t>
            </a:r>
            <a:r>
              <a:rPr lang="en-GB" dirty="0" err="1">
                <a:latin typeface="Arial" panose="020B0604020202020204" pitchFamily="34" charset="0"/>
                <a:cs typeface="Arial" panose="020B0604020202020204" pitchFamily="34" charset="0"/>
              </a:rPr>
              <a:t>zation</a:t>
            </a:r>
            <a:r>
              <a:rPr lang="en-GB" dirty="0">
                <a:latin typeface="Arial" panose="020B0604020202020204" pitchFamily="34" charset="0"/>
                <a:cs typeface="Arial" panose="020B0604020202020204" pitchFamily="34" charset="0"/>
              </a:rPr>
              <a:t>-plus-selection protocol. In its easiest version, one  desirable allele for a desirable trait expression (such as ‘resistant’) is introduced to substitute the existing un-desirable allele in an otherwise very fine cultivar.</a:t>
            </a:r>
            <a:br>
              <a:rPr lang="en-GB" sz="1200" dirty="0">
                <a:latin typeface="Arial" panose="020B0604020202020204" pitchFamily="34" charset="0"/>
                <a:cs typeface="Arial" panose="020B0604020202020204" pitchFamily="34" charset="0"/>
              </a:rPr>
            </a:br>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Define the elite </a:t>
            </a:r>
            <a:r>
              <a:rPr lang="en-GB" i="1" dirty="0">
                <a:latin typeface="Arial" panose="020B0604020202020204" pitchFamily="34" charset="0"/>
                <a:cs typeface="Arial" panose="020B0604020202020204" pitchFamily="34" charset="0"/>
              </a:rPr>
              <a:t>cv.</a:t>
            </a:r>
            <a:r>
              <a:rPr lang="en-GB" dirty="0">
                <a:latin typeface="Arial" panose="020B0604020202020204" pitchFamily="34" charset="0"/>
                <a:cs typeface="Arial" panose="020B0604020202020204" pitchFamily="34" charset="0"/>
              </a:rPr>
              <a:t> (lacking this desirable allele) as </a:t>
            </a:r>
            <a:r>
              <a:rPr lang="en-GB" dirty="0">
                <a:solidFill>
                  <a:srgbClr val="005DA2"/>
                </a:solidFill>
                <a:latin typeface="Arial" panose="020B0604020202020204" pitchFamily="34" charset="0"/>
                <a:cs typeface="Arial" panose="020B0604020202020204" pitchFamily="34" charset="0"/>
              </a:rPr>
              <a:t>Recurrent parent</a:t>
            </a:r>
            <a:r>
              <a:rPr lang="en-GB" dirty="0">
                <a:latin typeface="Arial" panose="020B0604020202020204" pitchFamily="34" charset="0"/>
                <a:cs typeface="Arial" panose="020B0604020202020204" pitchFamily="34" charset="0"/>
              </a:rPr>
              <a:t>. Define the </a:t>
            </a:r>
            <a:r>
              <a:rPr lang="en-GB" dirty="0">
                <a:solidFill>
                  <a:srgbClr val="C00000"/>
                </a:solidFill>
                <a:latin typeface="Arial" panose="020B0604020202020204" pitchFamily="34" charset="0"/>
                <a:cs typeface="Arial" panose="020B0604020202020204" pitchFamily="34" charset="0"/>
              </a:rPr>
              <a:t>Donor</a:t>
            </a:r>
            <a:r>
              <a:rPr lang="en-GB" dirty="0">
                <a:latin typeface="Arial" panose="020B0604020202020204" pitchFamily="34" charset="0"/>
                <a:cs typeface="Arial" panose="020B0604020202020204" pitchFamily="34" charset="0"/>
              </a:rPr>
              <a:t> of the sought-for feature. The purpose of repeatedly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Back</a:t>
            </a:r>
            <a:r>
              <a:rPr lang="en-GB" dirty="0">
                <a:latin typeface="Arial" panose="020B0604020202020204" pitchFamily="34" charset="0"/>
                <a:cs typeface="Arial" panose="020B0604020202020204" pitchFamily="34" charset="0"/>
              </a:rPr>
              <a:t>crossing is to recover the elite type of the Recurrent parent, </a:t>
            </a:r>
            <a:r>
              <a:rPr lang="en-GB" dirty="0">
                <a:solidFill>
                  <a:srgbClr val="0000FF"/>
                </a:solidFill>
                <a:latin typeface="Arial" panose="020B0604020202020204" pitchFamily="34" charset="0"/>
                <a:cs typeface="Arial" panose="020B0604020202020204" pitchFamily="34" charset="0"/>
              </a:rPr>
              <a:t>except</a:t>
            </a:r>
            <a:r>
              <a:rPr lang="en-GB" dirty="0">
                <a:latin typeface="Arial" panose="020B0604020202020204" pitchFamily="34" charset="0"/>
                <a:cs typeface="Arial" panose="020B0604020202020204" pitchFamily="34" charset="0"/>
              </a:rPr>
              <a:t> for the desirable allele (contributed from </a:t>
            </a:r>
            <a:r>
              <a:rPr lang="en-GB" dirty="0">
                <a:solidFill>
                  <a:srgbClr val="C00000"/>
                </a:solidFill>
                <a:latin typeface="Arial" panose="020B0604020202020204" pitchFamily="34" charset="0"/>
                <a:cs typeface="Arial" panose="020B0604020202020204" pitchFamily="34" charset="0"/>
              </a:rPr>
              <a:t>Donor</a:t>
            </a:r>
            <a:r>
              <a:rPr lang="en-GB" dirty="0">
                <a:latin typeface="Arial" panose="020B0604020202020204" pitchFamily="34" charset="0"/>
                <a:cs typeface="Arial" panose="020B0604020202020204" pitchFamily="34" charset="0"/>
              </a:rPr>
              <a:t>; the undesirable allele is hence ‘kicked out’ of the Recurrent parent). The backcross procedure as described here is rather </a:t>
            </a:r>
            <a:r>
              <a:rPr lang="en-GB" dirty="0">
                <a:solidFill>
                  <a:srgbClr val="0000FF"/>
                </a:solidFill>
                <a:latin typeface="Arial" panose="020B0604020202020204" pitchFamily="34" charset="0"/>
                <a:cs typeface="Arial" panose="020B0604020202020204" pitchFamily="34" charset="0"/>
              </a:rPr>
              <a:t>easy if</a:t>
            </a:r>
            <a:r>
              <a:rPr lang="en-GB" dirty="0">
                <a:latin typeface="Arial" panose="020B0604020202020204" pitchFamily="34" charset="0"/>
                <a:cs typeface="Arial" panose="020B0604020202020204" pitchFamily="34" charset="0"/>
              </a:rPr>
              <a:t> the desired trait expression is simply inherited (monogenic), dominant, thus easily recognized in the phenotype of the backcross offspring individuals.</a:t>
            </a:r>
          </a:p>
          <a:p>
            <a:r>
              <a:rPr lang="en-GB" dirty="0">
                <a:latin typeface="Arial" panose="020B0604020202020204" pitchFamily="34" charset="0"/>
                <a:cs typeface="Arial" panose="020B0604020202020204" pitchFamily="34" charset="0"/>
              </a:rPr>
              <a:t>More complex cases of course can be visualized. The mentioned example here is </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with two loci</a:t>
            </a:r>
            <a:r>
              <a:rPr lang="en-GB" dirty="0">
                <a:latin typeface="Arial" panose="020B0604020202020204" pitchFamily="34" charset="0"/>
                <a:cs typeface="Arial" panose="020B0604020202020204" pitchFamily="34" charset="0"/>
              </a:rPr>
              <a:t>, the trait is fungus resistance in wheat.</a:t>
            </a:r>
          </a:p>
        </p:txBody>
      </p:sp>
      <p:sp>
        <p:nvSpPr>
          <p:cNvPr id="4" name="TextBox 3"/>
          <p:cNvSpPr txBox="1"/>
          <p:nvPr/>
        </p:nvSpPr>
        <p:spPr>
          <a:xfrm>
            <a:off x="72000" y="36000"/>
            <a:ext cx="11984882"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An example of a successful (marker-assisted) Backcross procedure. </a:t>
            </a:r>
          </a:p>
          <a:p>
            <a:r>
              <a:rPr lang="en-GB" dirty="0" err="1">
                <a:latin typeface="Arial" panose="020B0604020202020204" pitchFamily="34" charset="0"/>
                <a:cs typeface="Arial" panose="020B0604020202020204" pitchFamily="34" charset="0"/>
              </a:rPr>
              <a:t>Salameh</a:t>
            </a:r>
            <a:r>
              <a:rPr lang="en-GB" dirty="0">
                <a:latin typeface="Arial" panose="020B0604020202020204" pitchFamily="34" charset="0"/>
                <a:cs typeface="Arial" panose="020B0604020202020204" pitchFamily="34" charset="0"/>
              </a:rPr>
              <a:t>, A., </a:t>
            </a:r>
            <a:r>
              <a:rPr lang="en-GB" dirty="0" err="1">
                <a:latin typeface="Arial" panose="020B0604020202020204" pitchFamily="34" charset="0"/>
                <a:cs typeface="Arial" panose="020B0604020202020204" pitchFamily="34" charset="0"/>
              </a:rPr>
              <a:t>Buerstmayr</a:t>
            </a:r>
            <a:r>
              <a:rPr lang="en-GB" dirty="0">
                <a:latin typeface="Arial" panose="020B0604020202020204" pitchFamily="34" charset="0"/>
                <a:cs typeface="Arial" panose="020B0604020202020204" pitchFamily="34" charset="0"/>
              </a:rPr>
              <a:t>, M., Steiner, B. </a:t>
            </a:r>
            <a:r>
              <a:rPr lang="en-GB" i="1" dirty="0">
                <a:latin typeface="Arial" panose="020B0604020202020204" pitchFamily="34" charset="0"/>
                <a:cs typeface="Arial" panose="020B0604020202020204" pitchFamily="34" charset="0"/>
              </a:rPr>
              <a:t>et al.</a:t>
            </a:r>
            <a:r>
              <a:rPr lang="en-GB" dirty="0">
                <a:latin typeface="Arial" panose="020B0604020202020204" pitchFamily="34" charset="0"/>
                <a:cs typeface="Arial" panose="020B0604020202020204" pitchFamily="34" charset="0"/>
              </a:rPr>
              <a: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Effects</a:t>
            </a:r>
            <a:r>
              <a:rPr lang="en-GB" dirty="0">
                <a:latin typeface="Arial" panose="020B0604020202020204" pitchFamily="34" charset="0"/>
                <a:cs typeface="Arial" panose="020B0604020202020204" pitchFamily="34" charset="0"/>
              </a:rPr>
              <a:t> of </a:t>
            </a:r>
            <a:r>
              <a:rPr lang="en-GB" dirty="0" err="1">
                <a:latin typeface="Arial" panose="020B0604020202020204" pitchFamily="34" charset="0"/>
                <a:cs typeface="Arial" panose="020B0604020202020204" pitchFamily="34" charset="0"/>
              </a:rPr>
              <a:t>introgression</a:t>
            </a:r>
            <a:r>
              <a:rPr lang="en-GB" dirty="0">
                <a:latin typeface="Arial" panose="020B0604020202020204" pitchFamily="34" charset="0"/>
                <a:cs typeface="Arial" panose="020B0604020202020204" pitchFamily="34" charset="0"/>
              </a:rPr>
              <a:t> of </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two QTL </a:t>
            </a:r>
            <a:r>
              <a:rPr lang="en-GB" dirty="0">
                <a:latin typeface="Arial" panose="020B0604020202020204" pitchFamily="34" charset="0"/>
                <a:cs typeface="Arial" panose="020B0604020202020204" pitchFamily="34" charset="0"/>
              </a:rPr>
              <a:t>for fusarium head blight resistance from Asian spring wheat by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marker-assisted backcrossing into European winter wheat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on</a:t>
            </a:r>
            <a:r>
              <a:rPr lang="en-GB" dirty="0">
                <a:latin typeface="Arial" panose="020B0604020202020204" pitchFamily="34" charset="0"/>
                <a:cs typeface="Arial" panose="020B0604020202020204" pitchFamily="34" charset="0"/>
              </a:rPr>
              <a:t> Fusarium head blight resistance, yield and quality traits. </a:t>
            </a:r>
            <a:r>
              <a:rPr lang="en-GB" i="1" dirty="0">
                <a:latin typeface="Arial" panose="020B0604020202020204" pitchFamily="34" charset="0"/>
                <a:cs typeface="Arial" panose="020B0604020202020204" pitchFamily="34" charset="0"/>
              </a:rPr>
              <a:t>Mol Breeding</a:t>
            </a:r>
            <a:r>
              <a:rPr lang="en-GB" dirty="0">
                <a:latin typeface="Arial" panose="020B0604020202020204" pitchFamily="34" charset="0"/>
                <a:cs typeface="Arial" panose="020B0604020202020204" pitchFamily="34" charset="0"/>
              </a:rPr>
              <a:t> </a:t>
            </a:r>
            <a:r>
              <a:rPr lang="en-GB" b="1" dirty="0">
                <a:latin typeface="Arial" panose="020B0604020202020204" pitchFamily="34" charset="0"/>
                <a:cs typeface="Arial" panose="020B0604020202020204" pitchFamily="34" charset="0"/>
              </a:rPr>
              <a:t>28</a:t>
            </a:r>
            <a:r>
              <a:rPr lang="en-GB" dirty="0">
                <a:latin typeface="Arial" panose="020B0604020202020204" pitchFamily="34" charset="0"/>
                <a:cs typeface="Arial" panose="020B0604020202020204" pitchFamily="34" charset="0"/>
              </a:rPr>
              <a:t>, 485–494 (2011). DOI 10.1007/s11032-010-9498-x</a:t>
            </a:r>
            <a:endParaRPr lang="en-GB" sz="2400" dirty="0">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2"/>
          <a:stretch>
            <a:fillRect/>
          </a:stretch>
        </p:blipFill>
        <p:spPr>
          <a:xfrm>
            <a:off x="72000" y="1755252"/>
            <a:ext cx="5760000" cy="4877335"/>
          </a:xfrm>
          <a:prstGeom prst="rect">
            <a:avLst/>
          </a:prstGeom>
          <a:effectLst>
            <a:outerShdw blurRad="50800" dist="38100" dir="2700000" algn="tl" rotWithShape="0">
              <a:prstClr val="black">
                <a:alpha val="40000"/>
              </a:prstClr>
            </a:outerShdw>
          </a:effectLst>
        </p:spPr>
      </p:pic>
      <p:sp>
        <p:nvSpPr>
          <p:cNvPr id="6" name="TextBox 5"/>
          <p:cNvSpPr txBox="1"/>
          <p:nvPr/>
        </p:nvSpPr>
        <p:spPr>
          <a:xfrm>
            <a:off x="72000" y="1395278"/>
            <a:ext cx="576000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https://scabusa.org/pdfs/nfhbf15_proc_complete.pdf</a:t>
            </a:r>
          </a:p>
        </p:txBody>
      </p:sp>
      <p:sp>
        <p:nvSpPr>
          <p:cNvPr id="2" name="Textfeld 1"/>
          <p:cNvSpPr txBox="1"/>
          <p:nvPr/>
        </p:nvSpPr>
        <p:spPr>
          <a:xfrm>
            <a:off x="11574443" y="6336175"/>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19</a:t>
            </a:fld>
            <a:endParaRPr lang="en-GB" sz="2400" dirty="0">
              <a:latin typeface="Arial" panose="020B0604020202020204" pitchFamily="34" charset="0"/>
              <a:cs typeface="Arial" panose="020B0604020202020204" pitchFamily="34" charset="0"/>
            </a:endParaRPr>
          </a:p>
        </p:txBody>
      </p:sp>
      <p:sp>
        <p:nvSpPr>
          <p:cNvPr id="7" name="TextBox 6"/>
          <p:cNvSpPr txBox="1"/>
          <p:nvPr/>
        </p:nvSpPr>
        <p:spPr>
          <a:xfrm>
            <a:off x="72000" y="5731499"/>
            <a:ext cx="5760000"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i="1" dirty="0" err="1">
                <a:latin typeface="Arial" panose="020B0604020202020204" pitchFamily="34" charset="0"/>
                <a:cs typeface="Arial" panose="020B0604020202020204" pitchFamily="34" charset="0"/>
              </a:rPr>
              <a:t>Fusarium</a:t>
            </a:r>
            <a:r>
              <a:rPr lang="en-GB" dirty="0">
                <a:latin typeface="Arial" panose="020B0604020202020204" pitchFamily="34" charset="0"/>
                <a:cs typeface="Arial" panose="020B0604020202020204" pitchFamily="34" charset="0"/>
              </a:rPr>
              <a:t> head blight resistance is mostly showing intermediate gene action, hence not dominance- recessive phenotype segregation.</a:t>
            </a:r>
          </a:p>
        </p:txBody>
      </p:sp>
    </p:spTree>
    <p:extLst>
      <p:ext uri="{BB962C8B-B14F-4D97-AF65-F5344CB8AC3E}">
        <p14:creationId xmlns:p14="http://schemas.microsoft.com/office/powerpoint/2010/main" val="1663528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5"/>
          <p:cNvSpPr txBox="1"/>
          <p:nvPr/>
        </p:nvSpPr>
        <p:spPr>
          <a:xfrm>
            <a:off x="11630100" y="6346567"/>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a:t>
            </a:fld>
            <a:endParaRPr lang="en-US" sz="2400" dirty="0">
              <a:latin typeface="Arial" panose="020B0604020202020204" pitchFamily="34" charset="0"/>
              <a:cs typeface="Arial" panose="020B0604020202020204" pitchFamily="34" charset="0"/>
            </a:endParaRPr>
          </a:p>
        </p:txBody>
      </p:sp>
      <p:sp>
        <p:nvSpPr>
          <p:cNvPr id="10" name="Text Box 3"/>
          <p:cNvSpPr txBox="1">
            <a:spLocks noChangeArrowheads="1"/>
          </p:cNvSpPr>
          <p:nvPr/>
        </p:nvSpPr>
        <p:spPr bwMode="auto">
          <a:xfrm>
            <a:off x="72000" y="36000"/>
            <a:ext cx="12026833" cy="107721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3200" dirty="0">
                <a:latin typeface="Arial" panose="020B0604020202020204" pitchFamily="34" charset="0"/>
                <a:cs typeface="Arial" panose="020B0604020202020204" pitchFamily="34" charset="0"/>
              </a:rPr>
              <a:t>Sequential Number: #28 </a:t>
            </a:r>
            <a:br>
              <a:rPr lang="en-GB" altLang="de-DE" sz="3200" dirty="0">
                <a:latin typeface="Arial" panose="020B0604020202020204" pitchFamily="34" charset="0"/>
                <a:cs typeface="Arial" panose="020B0604020202020204" pitchFamily="34" charset="0"/>
              </a:rPr>
            </a:b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UNPLAB-BrMeth_Ch-10[</a:t>
            </a:r>
            <a:r>
              <a:rPr lang="de-DE" altLang="de-DE" sz="32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TheFour</a:t>
            </a: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 III]</a:t>
            </a:r>
            <a:endParaRPr lang="en-GB"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01A63BF2-5F96-4C84-969D-1E2F18FE1A2B}"/>
              </a:ext>
            </a:extLst>
          </p:cNvPr>
          <p:cNvSpPr txBox="1"/>
          <p:nvPr/>
        </p:nvSpPr>
        <p:spPr>
          <a:xfrm>
            <a:off x="86149" y="2760756"/>
            <a:ext cx="12019702" cy="181588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600" dirty="0" err="1">
                <a:solidFill>
                  <a:srgbClr val="3366CC"/>
                </a:solidFill>
                <a:latin typeface="Arial" panose="020B0604020202020204" pitchFamily="34" charset="0"/>
                <a:cs typeface="Arial" panose="020B0604020202020204" pitchFamily="34" charset="0"/>
              </a:rPr>
              <a:t>ChatGPT</a:t>
            </a:r>
            <a:r>
              <a:rPr lang="en-GB" sz="1600" dirty="0">
                <a:solidFill>
                  <a:srgbClr val="3366CC"/>
                </a:solidFill>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r>
              <a:rPr lang="en-GB" sz="1600" b="1" dirty="0">
                <a:latin typeface="Arial" panose="020B0604020202020204" pitchFamily="34" charset="0"/>
                <a:cs typeface="Arial" panose="020B0604020202020204" pitchFamily="34" charset="0"/>
              </a:rPr>
              <a:t>W. Link, University of </a:t>
            </a:r>
            <a:r>
              <a:rPr lang="en-GB" sz="1600" b="1" dirty="0" err="1">
                <a:latin typeface="Arial" panose="020B0604020202020204" pitchFamily="34" charset="0"/>
                <a:cs typeface="Arial" panose="020B0604020202020204" pitchFamily="34" charset="0"/>
              </a:rPr>
              <a:t>Goettingen</a:t>
            </a:r>
            <a:r>
              <a:rPr lang="en-GB" sz="1600" b="1" dirty="0">
                <a:latin typeface="Arial" panose="020B0604020202020204" pitchFamily="34" charset="0"/>
                <a:cs typeface="Arial" panose="020B0604020202020204" pitchFamily="34" charset="0"/>
              </a:rPr>
              <a:t>, Germany</a:t>
            </a:r>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6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a:t>
            </a:r>
            <a:endParaRPr lang="en-GB" dirty="0">
              <a:solidFill>
                <a:srgbClr val="3366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003012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979712" cy="4766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6" name="Group 25"/>
          <p:cNvGrpSpPr>
            <a:grpSpLocks noChangeAspect="1"/>
          </p:cNvGrpSpPr>
          <p:nvPr/>
        </p:nvGrpSpPr>
        <p:grpSpPr>
          <a:xfrm>
            <a:off x="72000" y="769364"/>
            <a:ext cx="12012915" cy="5022915"/>
            <a:chOff x="28522" y="731661"/>
            <a:chExt cx="11687612" cy="4869273"/>
          </a:xfrm>
        </p:grpSpPr>
        <p:grpSp>
          <p:nvGrpSpPr>
            <p:cNvPr id="3" name="Group 2"/>
            <p:cNvGrpSpPr/>
            <p:nvPr/>
          </p:nvGrpSpPr>
          <p:grpSpPr>
            <a:xfrm>
              <a:off x="28522" y="741597"/>
              <a:ext cx="7361237" cy="4859337"/>
              <a:chOff x="366713" y="652463"/>
              <a:chExt cx="7361237" cy="4859337"/>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713" y="652463"/>
                <a:ext cx="7361237" cy="48593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Oval 8"/>
              <p:cNvSpPr/>
              <p:nvPr/>
            </p:nvSpPr>
            <p:spPr>
              <a:xfrm>
                <a:off x="3190197" y="4065682"/>
                <a:ext cx="648072" cy="648072"/>
              </a:xfrm>
              <a:prstGeom prst="ellipse">
                <a:avLst/>
              </a:prstGeom>
              <a:noFill/>
              <a:ln w="57150">
                <a:solidFill>
                  <a:srgbClr val="0062A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Oval 9"/>
              <p:cNvSpPr/>
              <p:nvPr/>
            </p:nvSpPr>
            <p:spPr>
              <a:xfrm>
                <a:off x="1221532" y="692696"/>
                <a:ext cx="648072" cy="648072"/>
              </a:xfrm>
              <a:prstGeom prst="ellipse">
                <a:avLst/>
              </a:prstGeom>
              <a:noFill/>
              <a:ln w="57150">
                <a:solidFill>
                  <a:srgbClr val="0062A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 name="Oval 10"/>
              <p:cNvSpPr/>
              <p:nvPr/>
            </p:nvSpPr>
            <p:spPr>
              <a:xfrm>
                <a:off x="1780332" y="1670596"/>
                <a:ext cx="648072" cy="648072"/>
              </a:xfrm>
              <a:prstGeom prst="ellipse">
                <a:avLst/>
              </a:prstGeom>
              <a:noFill/>
              <a:ln w="57150">
                <a:solidFill>
                  <a:srgbClr val="0062A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Oval 11"/>
              <p:cNvSpPr/>
              <p:nvPr/>
            </p:nvSpPr>
            <p:spPr>
              <a:xfrm>
                <a:off x="2495765" y="2860163"/>
                <a:ext cx="648072" cy="648072"/>
              </a:xfrm>
              <a:prstGeom prst="ellipse">
                <a:avLst/>
              </a:prstGeom>
              <a:noFill/>
              <a:ln w="57150">
                <a:solidFill>
                  <a:srgbClr val="0062A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Oval 12"/>
              <p:cNvSpPr/>
              <p:nvPr/>
            </p:nvSpPr>
            <p:spPr>
              <a:xfrm>
                <a:off x="4337266" y="696929"/>
                <a:ext cx="648072" cy="648072"/>
              </a:xfrm>
              <a:prstGeom prst="ellipse">
                <a:avLst/>
              </a:prstGeom>
              <a:noFill/>
              <a:ln w="571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Oval 13"/>
              <p:cNvSpPr/>
              <p:nvPr/>
            </p:nvSpPr>
            <p:spPr>
              <a:xfrm>
                <a:off x="4934166" y="1662129"/>
                <a:ext cx="648072" cy="648072"/>
              </a:xfrm>
              <a:prstGeom prst="ellipse">
                <a:avLst/>
              </a:prstGeom>
              <a:noFill/>
              <a:ln w="571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Oval 14"/>
              <p:cNvSpPr/>
              <p:nvPr/>
            </p:nvSpPr>
            <p:spPr>
              <a:xfrm>
                <a:off x="5708572" y="2819689"/>
                <a:ext cx="648072" cy="648072"/>
              </a:xfrm>
              <a:prstGeom prst="ellipse">
                <a:avLst/>
              </a:prstGeom>
              <a:noFill/>
              <a:ln w="571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7" name="Group 16"/>
            <p:cNvGrpSpPr/>
            <p:nvPr/>
          </p:nvGrpSpPr>
          <p:grpSpPr>
            <a:xfrm>
              <a:off x="4354897" y="731661"/>
              <a:ext cx="7361237" cy="4859337"/>
              <a:chOff x="366713" y="588671"/>
              <a:chExt cx="7361237" cy="4859337"/>
            </a:xfrm>
          </p:grpSpPr>
          <p:pic>
            <p:nvPicPr>
              <p:cNvPr id="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713" y="588671"/>
                <a:ext cx="7361237" cy="48593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Oval 18"/>
              <p:cNvSpPr/>
              <p:nvPr/>
            </p:nvSpPr>
            <p:spPr>
              <a:xfrm>
                <a:off x="3190198" y="4038269"/>
                <a:ext cx="648072" cy="648072"/>
              </a:xfrm>
              <a:prstGeom prst="ellipse">
                <a:avLst/>
              </a:prstGeom>
              <a:noFill/>
              <a:ln w="571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Oval 19"/>
              <p:cNvSpPr/>
              <p:nvPr/>
            </p:nvSpPr>
            <p:spPr>
              <a:xfrm>
                <a:off x="1221532" y="692696"/>
                <a:ext cx="648072" cy="648072"/>
              </a:xfrm>
              <a:prstGeom prst="ellipse">
                <a:avLst/>
              </a:prstGeom>
              <a:noFill/>
              <a:ln w="571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1" name="Oval 20"/>
              <p:cNvSpPr/>
              <p:nvPr/>
            </p:nvSpPr>
            <p:spPr>
              <a:xfrm>
                <a:off x="1780332" y="1670596"/>
                <a:ext cx="648072" cy="648072"/>
              </a:xfrm>
              <a:prstGeom prst="ellipse">
                <a:avLst/>
              </a:prstGeom>
              <a:noFill/>
              <a:ln w="571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Oval 21"/>
              <p:cNvSpPr/>
              <p:nvPr/>
            </p:nvSpPr>
            <p:spPr>
              <a:xfrm>
                <a:off x="2495765" y="2860163"/>
                <a:ext cx="648072" cy="648072"/>
              </a:xfrm>
              <a:prstGeom prst="ellipse">
                <a:avLst/>
              </a:prstGeom>
              <a:noFill/>
              <a:ln w="571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Oval 22"/>
              <p:cNvSpPr/>
              <p:nvPr/>
            </p:nvSpPr>
            <p:spPr>
              <a:xfrm>
                <a:off x="4337266" y="627821"/>
                <a:ext cx="648072" cy="648072"/>
              </a:xfrm>
              <a:prstGeom prst="ellipse">
                <a:avLst/>
              </a:prstGeom>
              <a:noFill/>
              <a:ln w="57150">
                <a:solidFill>
                  <a:srgbClr val="0062A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Oval 23"/>
              <p:cNvSpPr/>
              <p:nvPr/>
            </p:nvSpPr>
            <p:spPr>
              <a:xfrm>
                <a:off x="4934166" y="1608969"/>
                <a:ext cx="648072" cy="648072"/>
              </a:xfrm>
              <a:prstGeom prst="ellipse">
                <a:avLst/>
              </a:prstGeom>
              <a:noFill/>
              <a:ln w="57150">
                <a:solidFill>
                  <a:srgbClr val="0062A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5" name="Oval 24"/>
              <p:cNvSpPr/>
              <p:nvPr/>
            </p:nvSpPr>
            <p:spPr>
              <a:xfrm>
                <a:off x="5719204" y="2787793"/>
                <a:ext cx="648072" cy="648072"/>
              </a:xfrm>
              <a:prstGeom prst="ellipse">
                <a:avLst/>
              </a:prstGeom>
              <a:noFill/>
              <a:ln w="57150">
                <a:solidFill>
                  <a:srgbClr val="0062A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sp>
        <p:nvSpPr>
          <p:cNvPr id="30" name="TextBox 29"/>
          <p:cNvSpPr txBox="1"/>
          <p:nvPr/>
        </p:nvSpPr>
        <p:spPr>
          <a:xfrm>
            <a:off x="9973853" y="1563317"/>
            <a:ext cx="1983454"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Focal allele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is </a:t>
            </a:r>
            <a:r>
              <a:rPr lang="en-GB" dirty="0">
                <a:solidFill>
                  <a:srgbClr val="C00000"/>
                </a:solidFill>
                <a:latin typeface="Arial" panose="020B0604020202020204" pitchFamily="34" charset="0"/>
                <a:cs typeface="Arial" panose="020B0604020202020204" pitchFamily="34" charset="0"/>
              </a:rPr>
              <a:t>recessive.</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That’s not easy.</a:t>
            </a:r>
          </a:p>
        </p:txBody>
      </p:sp>
      <p:sp>
        <p:nvSpPr>
          <p:cNvPr id="6" name="Freeform 5"/>
          <p:cNvSpPr/>
          <p:nvPr/>
        </p:nvSpPr>
        <p:spPr>
          <a:xfrm>
            <a:off x="2752627" y="476054"/>
            <a:ext cx="5547674" cy="5458119"/>
          </a:xfrm>
          <a:custGeom>
            <a:avLst/>
            <a:gdLst>
              <a:gd name="connsiteX0" fmla="*/ 0 w 5547674"/>
              <a:gd name="connsiteY0" fmla="*/ 329938 h 4713402"/>
              <a:gd name="connsiteX1" fmla="*/ 1206631 w 5547674"/>
              <a:gd name="connsiteY1" fmla="*/ 4703975 h 4713402"/>
              <a:gd name="connsiteX2" fmla="*/ 5547674 w 5547674"/>
              <a:gd name="connsiteY2" fmla="*/ 4713402 h 4713402"/>
              <a:gd name="connsiteX3" fmla="*/ 5392132 w 5547674"/>
              <a:gd name="connsiteY3" fmla="*/ 3520911 h 4713402"/>
              <a:gd name="connsiteX4" fmla="*/ 3487917 w 5547674"/>
              <a:gd name="connsiteY4" fmla="*/ 523187 h 4713402"/>
              <a:gd name="connsiteX5" fmla="*/ 2507530 w 5547674"/>
              <a:gd name="connsiteY5" fmla="*/ 0 h 4713402"/>
              <a:gd name="connsiteX6" fmla="*/ 560895 w 5547674"/>
              <a:gd name="connsiteY6" fmla="*/ 61274 h 4713402"/>
              <a:gd name="connsiteX7" fmla="*/ 0 w 5547674"/>
              <a:gd name="connsiteY7" fmla="*/ 329938 h 4713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47674" h="4713402">
                <a:moveTo>
                  <a:pt x="0" y="329938"/>
                </a:moveTo>
                <a:lnTo>
                  <a:pt x="1206631" y="4703975"/>
                </a:lnTo>
                <a:lnTo>
                  <a:pt x="5547674" y="4713402"/>
                </a:lnTo>
                <a:lnTo>
                  <a:pt x="5392132" y="3520911"/>
                </a:lnTo>
                <a:lnTo>
                  <a:pt x="3487917" y="523187"/>
                </a:lnTo>
                <a:lnTo>
                  <a:pt x="2507530" y="0"/>
                </a:lnTo>
                <a:lnTo>
                  <a:pt x="560895" y="61274"/>
                </a:lnTo>
                <a:lnTo>
                  <a:pt x="0" y="329938"/>
                </a:ln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Box 3"/>
          <p:cNvSpPr txBox="1"/>
          <p:nvPr/>
        </p:nvSpPr>
        <p:spPr>
          <a:xfrm>
            <a:off x="2302083" y="1796006"/>
            <a:ext cx="1624953"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Focal allele is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 </a:t>
            </a:r>
            <a:r>
              <a:rPr lang="en-GB" dirty="0">
                <a:solidFill>
                  <a:srgbClr val="C00000"/>
                </a:solidFill>
                <a:latin typeface="Arial" panose="020B0604020202020204" pitchFamily="34" charset="0"/>
                <a:cs typeface="Arial" panose="020B0604020202020204" pitchFamily="34" charset="0"/>
              </a:rPr>
              <a:t>dominant</a:t>
            </a:r>
            <a:r>
              <a:rPr lang="en-GB" dirty="0">
                <a:latin typeface="Arial" panose="020B0604020202020204" pitchFamily="34" charset="0"/>
                <a:cs typeface="Arial" panose="020B0604020202020204" pitchFamily="34" charset="0"/>
              </a:rPr>
              <a:t>.</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That’s easy.</a:t>
            </a:r>
          </a:p>
        </p:txBody>
      </p:sp>
      <p:sp>
        <p:nvSpPr>
          <p:cNvPr id="31" name="Oval 30"/>
          <p:cNvSpPr/>
          <p:nvPr/>
        </p:nvSpPr>
        <p:spPr>
          <a:xfrm>
            <a:off x="452971" y="1815590"/>
            <a:ext cx="668521" cy="668521"/>
          </a:xfrm>
          <a:prstGeom prst="ellipse">
            <a:avLst/>
          </a:prstGeom>
          <a:noFill/>
          <a:ln w="57150">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2" name="Oval 31"/>
          <p:cNvSpPr/>
          <p:nvPr/>
        </p:nvSpPr>
        <p:spPr>
          <a:xfrm>
            <a:off x="1249923" y="3032822"/>
            <a:ext cx="668521" cy="668521"/>
          </a:xfrm>
          <a:prstGeom prst="ellipse">
            <a:avLst/>
          </a:prstGeom>
          <a:noFill/>
          <a:ln w="57150">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3" name="Oval 32"/>
          <p:cNvSpPr/>
          <p:nvPr/>
        </p:nvSpPr>
        <p:spPr>
          <a:xfrm>
            <a:off x="2090449" y="4289009"/>
            <a:ext cx="605364" cy="623020"/>
          </a:xfrm>
          <a:prstGeom prst="ellipse">
            <a:avLst/>
          </a:prstGeom>
          <a:noFill/>
          <a:ln w="57150">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4" name="Oval 33"/>
          <p:cNvSpPr/>
          <p:nvPr/>
        </p:nvSpPr>
        <p:spPr>
          <a:xfrm>
            <a:off x="8015577" y="1816421"/>
            <a:ext cx="668521" cy="668521"/>
          </a:xfrm>
          <a:prstGeom prst="ellipse">
            <a:avLst/>
          </a:prstGeom>
          <a:noFill/>
          <a:ln w="57150">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5" name="Oval 34"/>
          <p:cNvSpPr/>
          <p:nvPr/>
        </p:nvSpPr>
        <p:spPr>
          <a:xfrm>
            <a:off x="8493916" y="3093973"/>
            <a:ext cx="482023" cy="492205"/>
          </a:xfrm>
          <a:prstGeom prst="ellipse">
            <a:avLst/>
          </a:prstGeom>
          <a:noFill/>
          <a:ln w="57150">
            <a:solidFill>
              <a:srgbClr val="BD6A4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6" name="Oval 35"/>
          <p:cNvSpPr/>
          <p:nvPr/>
        </p:nvSpPr>
        <p:spPr>
          <a:xfrm>
            <a:off x="8905547" y="3095547"/>
            <a:ext cx="482023" cy="492205"/>
          </a:xfrm>
          <a:prstGeom prst="ellipse">
            <a:avLst/>
          </a:prstGeom>
          <a:noFill/>
          <a:ln w="57150">
            <a:solidFill>
              <a:srgbClr val="BD6A4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 name="Oval 36"/>
          <p:cNvSpPr/>
          <p:nvPr/>
        </p:nvSpPr>
        <p:spPr>
          <a:xfrm>
            <a:off x="8247244" y="4307068"/>
            <a:ext cx="631567" cy="585441"/>
          </a:xfrm>
          <a:prstGeom prst="ellipse">
            <a:avLst/>
          </a:prstGeom>
          <a:noFill/>
          <a:ln w="57150">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45" name="Group 44"/>
          <p:cNvGrpSpPr/>
          <p:nvPr/>
        </p:nvGrpSpPr>
        <p:grpSpPr>
          <a:xfrm>
            <a:off x="5566554" y="1966656"/>
            <a:ext cx="1166231" cy="668521"/>
            <a:chOff x="5156461" y="2967389"/>
            <a:chExt cx="1166231" cy="668521"/>
          </a:xfrm>
        </p:grpSpPr>
        <p:sp>
          <p:nvSpPr>
            <p:cNvPr id="38" name="Oval 37"/>
            <p:cNvSpPr/>
            <p:nvPr/>
          </p:nvSpPr>
          <p:spPr>
            <a:xfrm>
              <a:off x="5156461" y="2967389"/>
              <a:ext cx="1166231" cy="668521"/>
            </a:xfrm>
            <a:prstGeom prst="ellipse">
              <a:avLst/>
            </a:prstGeom>
            <a:noFill/>
            <a:ln w="57150">
              <a:solidFill>
                <a:srgbClr val="0062A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9" name="TextBox 38"/>
            <p:cNvSpPr txBox="1"/>
            <p:nvPr/>
          </p:nvSpPr>
          <p:spPr>
            <a:xfrm>
              <a:off x="5344634" y="2976264"/>
              <a:ext cx="862820" cy="646331"/>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Elite parent</a:t>
              </a:r>
            </a:p>
          </p:txBody>
        </p:sp>
      </p:grpSp>
      <p:sp>
        <p:nvSpPr>
          <p:cNvPr id="40" name="Oval 39"/>
          <p:cNvSpPr/>
          <p:nvPr/>
        </p:nvSpPr>
        <p:spPr>
          <a:xfrm>
            <a:off x="9161499" y="4290100"/>
            <a:ext cx="346055" cy="358840"/>
          </a:xfrm>
          <a:prstGeom prst="ellipse">
            <a:avLst/>
          </a:prstGeom>
          <a:noFill/>
          <a:ln w="57150">
            <a:solidFill>
              <a:srgbClr val="BD6A4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 name="Oval 40"/>
          <p:cNvSpPr/>
          <p:nvPr/>
        </p:nvSpPr>
        <p:spPr>
          <a:xfrm>
            <a:off x="9483577" y="4286959"/>
            <a:ext cx="346055" cy="358840"/>
          </a:xfrm>
          <a:prstGeom prst="ellipse">
            <a:avLst/>
          </a:prstGeom>
          <a:noFill/>
          <a:ln w="57150">
            <a:solidFill>
              <a:srgbClr val="BD6A4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2" name="Oval 41"/>
          <p:cNvSpPr/>
          <p:nvPr/>
        </p:nvSpPr>
        <p:spPr>
          <a:xfrm>
            <a:off x="9159925" y="4604324"/>
            <a:ext cx="346055" cy="358840"/>
          </a:xfrm>
          <a:prstGeom prst="ellipse">
            <a:avLst/>
          </a:prstGeom>
          <a:noFill/>
          <a:ln w="57150">
            <a:solidFill>
              <a:srgbClr val="BD6A4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3" name="Oval 42"/>
          <p:cNvSpPr/>
          <p:nvPr/>
        </p:nvSpPr>
        <p:spPr>
          <a:xfrm>
            <a:off x="9494581" y="4590187"/>
            <a:ext cx="346055" cy="358840"/>
          </a:xfrm>
          <a:prstGeom prst="ellipse">
            <a:avLst/>
          </a:prstGeom>
          <a:noFill/>
          <a:ln w="57150">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4" name="TextBox 43"/>
          <p:cNvSpPr txBox="1"/>
          <p:nvPr/>
        </p:nvSpPr>
        <p:spPr>
          <a:xfrm>
            <a:off x="9632518" y="3443529"/>
            <a:ext cx="364946" cy="369332"/>
          </a:xfrm>
          <a:prstGeom prst="rect">
            <a:avLst/>
          </a:prstGeom>
          <a:solidFill>
            <a:schemeClr val="bg1"/>
          </a:solidFill>
        </p:spPr>
        <p:txBody>
          <a:bodyPr wrap="square" rtlCol="0">
            <a:spAutoFit/>
          </a:bodyPr>
          <a:lstStyle/>
          <a:p>
            <a:r>
              <a:rPr lang="en-GB" dirty="0">
                <a:latin typeface="Arial" panose="020B0604020202020204" pitchFamily="34" charset="0"/>
                <a:cs typeface="Arial" panose="020B0604020202020204" pitchFamily="34" charset="0"/>
              </a:rPr>
              <a:t>X</a:t>
            </a:r>
          </a:p>
        </p:txBody>
      </p:sp>
      <p:grpSp>
        <p:nvGrpSpPr>
          <p:cNvPr id="46" name="Group 45"/>
          <p:cNvGrpSpPr/>
          <p:nvPr/>
        </p:nvGrpSpPr>
        <p:grpSpPr>
          <a:xfrm>
            <a:off x="5745634" y="2743628"/>
            <a:ext cx="820102" cy="668521"/>
            <a:chOff x="5156461" y="2967389"/>
            <a:chExt cx="1166231" cy="668521"/>
          </a:xfrm>
        </p:grpSpPr>
        <p:sp>
          <p:nvSpPr>
            <p:cNvPr id="47" name="Oval 46"/>
            <p:cNvSpPr/>
            <p:nvPr/>
          </p:nvSpPr>
          <p:spPr>
            <a:xfrm>
              <a:off x="5156461" y="2967389"/>
              <a:ext cx="1166231" cy="668521"/>
            </a:xfrm>
            <a:prstGeom prst="ellipse">
              <a:avLst/>
            </a:prstGeom>
            <a:noFill/>
            <a:ln w="57150">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C00000"/>
                </a:solidFill>
              </a:endParaRPr>
            </a:p>
          </p:txBody>
        </p:sp>
        <p:sp>
          <p:nvSpPr>
            <p:cNvPr id="48" name="TextBox 47"/>
            <p:cNvSpPr txBox="1"/>
            <p:nvPr/>
          </p:nvSpPr>
          <p:spPr>
            <a:xfrm>
              <a:off x="5344634" y="2976264"/>
              <a:ext cx="862820" cy="646331"/>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Has ‚it‘</a:t>
              </a:r>
            </a:p>
          </p:txBody>
        </p:sp>
      </p:grpSp>
      <p:grpSp>
        <p:nvGrpSpPr>
          <p:cNvPr id="49" name="Group 48"/>
          <p:cNvGrpSpPr/>
          <p:nvPr/>
        </p:nvGrpSpPr>
        <p:grpSpPr>
          <a:xfrm>
            <a:off x="5747257" y="3578558"/>
            <a:ext cx="842531" cy="668521"/>
            <a:chOff x="5156461" y="2967389"/>
            <a:chExt cx="1166231" cy="668521"/>
          </a:xfrm>
        </p:grpSpPr>
        <p:sp>
          <p:nvSpPr>
            <p:cNvPr id="50" name="Oval 49"/>
            <p:cNvSpPr/>
            <p:nvPr/>
          </p:nvSpPr>
          <p:spPr>
            <a:xfrm>
              <a:off x="5156461" y="2967389"/>
              <a:ext cx="1166231" cy="668521"/>
            </a:xfrm>
            <a:prstGeom prst="ellipse">
              <a:avLst/>
            </a:prstGeom>
            <a:noFill/>
            <a:ln w="57150">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1" name="TextBox 50"/>
            <p:cNvSpPr txBox="1"/>
            <p:nvPr/>
          </p:nvSpPr>
          <p:spPr>
            <a:xfrm>
              <a:off x="5344634" y="2976264"/>
              <a:ext cx="862820" cy="646331"/>
            </a:xfrm>
            <a:prstGeom prst="rect">
              <a:avLst/>
            </a:prstGeom>
            <a:noFill/>
            <a:ln>
              <a:noFill/>
            </a:ln>
          </p:spPr>
          <p:txBody>
            <a:bodyPr wrap="square" rtlCol="0">
              <a:spAutoFit/>
            </a:bodyPr>
            <a:lstStyle/>
            <a:p>
              <a:pPr algn="ctr"/>
              <a:r>
                <a:rPr lang="en-GB" dirty="0">
                  <a:latin typeface="Arial" panose="020B0604020202020204" pitchFamily="34" charset="0"/>
                  <a:cs typeface="Arial" panose="020B0604020202020204" pitchFamily="34" charset="0"/>
                </a:rPr>
                <a:t>Lost ‚it‘</a:t>
              </a:r>
            </a:p>
          </p:txBody>
        </p:sp>
      </p:grpSp>
      <p:sp>
        <p:nvSpPr>
          <p:cNvPr id="52" name="Oval 51"/>
          <p:cNvSpPr/>
          <p:nvPr/>
        </p:nvSpPr>
        <p:spPr>
          <a:xfrm>
            <a:off x="712306" y="3088325"/>
            <a:ext cx="656899" cy="599462"/>
          </a:xfrm>
          <a:prstGeom prst="ellipse">
            <a:avLst/>
          </a:prstGeom>
          <a:noFill/>
          <a:ln w="57150">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Oval 52"/>
          <p:cNvSpPr/>
          <p:nvPr/>
        </p:nvSpPr>
        <p:spPr>
          <a:xfrm>
            <a:off x="1524963" y="4290456"/>
            <a:ext cx="589762" cy="599462"/>
          </a:xfrm>
          <a:prstGeom prst="ellipse">
            <a:avLst/>
          </a:prstGeom>
          <a:noFill/>
          <a:ln w="57150">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54" name="Group 53"/>
          <p:cNvGrpSpPr/>
          <p:nvPr/>
        </p:nvGrpSpPr>
        <p:grpSpPr>
          <a:xfrm>
            <a:off x="5761777" y="4371302"/>
            <a:ext cx="842531" cy="668521"/>
            <a:chOff x="5156461" y="2967389"/>
            <a:chExt cx="1166231" cy="668521"/>
          </a:xfrm>
        </p:grpSpPr>
        <p:sp>
          <p:nvSpPr>
            <p:cNvPr id="55" name="Oval 54"/>
            <p:cNvSpPr/>
            <p:nvPr/>
          </p:nvSpPr>
          <p:spPr>
            <a:xfrm>
              <a:off x="5156461" y="2967389"/>
              <a:ext cx="1166231" cy="668521"/>
            </a:xfrm>
            <a:prstGeom prst="ellipse">
              <a:avLst/>
            </a:prstGeom>
            <a:noFill/>
            <a:ln w="57150">
              <a:solidFill>
                <a:srgbClr val="BD6A4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6" name="TextBox 55"/>
            <p:cNvSpPr txBox="1"/>
            <p:nvPr/>
          </p:nvSpPr>
          <p:spPr>
            <a:xfrm>
              <a:off x="5309531" y="3089696"/>
              <a:ext cx="862820" cy="369332"/>
            </a:xfrm>
            <a:prstGeom prst="rect">
              <a:avLst/>
            </a:prstGeom>
            <a:noFill/>
            <a:ln>
              <a:noFill/>
            </a:ln>
          </p:spPr>
          <p:txBody>
            <a:bodyPr wrap="square" rtlCol="0">
              <a:spAutoFit/>
            </a:bodyPr>
            <a:lstStyle/>
            <a:p>
              <a:pPr algn="ctr"/>
              <a:r>
                <a:rPr lang="en-GB" dirty="0">
                  <a:latin typeface="Arial" panose="020B0604020202020204" pitchFamily="34" charset="0"/>
                  <a:cs typeface="Arial" panose="020B0604020202020204" pitchFamily="34" charset="0"/>
                </a:rPr>
                <a:t>?</a:t>
              </a:r>
            </a:p>
          </p:txBody>
        </p:sp>
      </p:grpSp>
      <p:sp>
        <p:nvSpPr>
          <p:cNvPr id="57" name="Oval 56"/>
          <p:cNvSpPr/>
          <p:nvPr/>
        </p:nvSpPr>
        <p:spPr>
          <a:xfrm>
            <a:off x="10070351" y="4285079"/>
            <a:ext cx="610957" cy="577862"/>
          </a:xfrm>
          <a:prstGeom prst="ellipse">
            <a:avLst/>
          </a:prstGeom>
          <a:noFill/>
          <a:ln w="57150">
            <a:solidFill>
              <a:srgbClr val="BD6A4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8" name="Oval 57"/>
          <p:cNvSpPr/>
          <p:nvPr/>
        </p:nvSpPr>
        <p:spPr>
          <a:xfrm>
            <a:off x="10868487" y="4348306"/>
            <a:ext cx="514379" cy="449937"/>
          </a:xfrm>
          <a:prstGeom prst="ellipse">
            <a:avLst/>
          </a:prstGeom>
          <a:noFill/>
          <a:ln w="57150">
            <a:solidFill>
              <a:srgbClr val="BD6A4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Oval 58"/>
          <p:cNvSpPr/>
          <p:nvPr/>
        </p:nvSpPr>
        <p:spPr>
          <a:xfrm>
            <a:off x="11331595" y="4348388"/>
            <a:ext cx="447200" cy="459280"/>
          </a:xfrm>
          <a:prstGeom prst="ellipse">
            <a:avLst/>
          </a:prstGeom>
          <a:noFill/>
          <a:ln w="57150">
            <a:solidFill>
              <a:srgbClr val="BD6A4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feld 1"/>
          <p:cNvSpPr txBox="1"/>
          <p:nvPr/>
        </p:nvSpPr>
        <p:spPr>
          <a:xfrm>
            <a:off x="11517447" y="443863"/>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20</a:t>
            </a:fld>
            <a:endParaRPr lang="en-GB" sz="2400" dirty="0">
              <a:latin typeface="Arial" panose="020B0604020202020204" pitchFamily="34" charset="0"/>
              <a:cs typeface="Arial" panose="020B0604020202020204" pitchFamily="34" charset="0"/>
            </a:endParaRPr>
          </a:p>
        </p:txBody>
      </p:sp>
      <p:sp>
        <p:nvSpPr>
          <p:cNvPr id="29" name="TextBox 28"/>
          <p:cNvSpPr txBox="1"/>
          <p:nvPr/>
        </p:nvSpPr>
        <p:spPr>
          <a:xfrm>
            <a:off x="5514679" y="5264842"/>
            <a:ext cx="6570235" cy="1477328"/>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BC1 generation segregates, yet, since the desired allele is </a:t>
            </a:r>
            <a:r>
              <a:rPr lang="en-GB" dirty="0">
                <a:solidFill>
                  <a:srgbClr val="C00000"/>
                </a:solidFill>
                <a:latin typeface="Arial" panose="020B0604020202020204" pitchFamily="34" charset="0"/>
                <a:cs typeface="Arial" panose="020B0604020202020204" pitchFamily="34" charset="0"/>
              </a:rPr>
              <a:t>recessive</a:t>
            </a:r>
            <a:r>
              <a:rPr lang="en-GB" dirty="0">
                <a:latin typeface="Arial" panose="020B0604020202020204" pitchFamily="34" charset="0"/>
                <a:cs typeface="Arial" panose="020B0604020202020204" pitchFamily="34" charset="0"/>
              </a:rPr>
              <a:t>, you can not phenotypically differentiate (‚AA‘ looks like ‚A</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Therefore you have to self-fertilize in parallel to the further back-crossing.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Retrospectively</a:t>
            </a:r>
            <a:r>
              <a:rPr lang="en-GB" dirty="0">
                <a:latin typeface="Arial" panose="020B0604020202020204" pitchFamily="34" charset="0"/>
                <a:cs typeface="Arial" panose="020B0604020202020204" pitchFamily="34" charset="0"/>
              </a:rPr>
              <a:t> you will see which ones segregated upon selfing (good) or not (</a:t>
            </a:r>
            <a:r>
              <a:rPr lang="en-GB" dirty="0">
                <a:latin typeface="Courier New" panose="02070309020205020404" pitchFamily="49" charset="0"/>
                <a:cs typeface="Courier New" panose="02070309020205020404" pitchFamily="49" charset="0"/>
              </a:rPr>
              <a:t>useless</a:t>
            </a:r>
            <a:r>
              <a:rPr lang="en-GB" dirty="0">
                <a:latin typeface="Arial" panose="020B0604020202020204" pitchFamily="34" charset="0"/>
                <a:cs typeface="Arial" panose="020B0604020202020204" pitchFamily="34" charset="0"/>
              </a:rPr>
              <a:t>). </a:t>
            </a:r>
          </a:p>
        </p:txBody>
      </p:sp>
      <p:sp>
        <p:nvSpPr>
          <p:cNvPr id="28" name="TextBox 27"/>
          <p:cNvSpPr txBox="1"/>
          <p:nvPr/>
        </p:nvSpPr>
        <p:spPr>
          <a:xfrm>
            <a:off x="72000" y="5256838"/>
            <a:ext cx="5268126" cy="1477328"/>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first backcross is the first segregating genera-</a:t>
            </a:r>
            <a:r>
              <a:rPr lang="en-GB" dirty="0" err="1">
                <a:latin typeface="Arial" panose="020B0604020202020204" pitchFamily="34" charset="0"/>
                <a:cs typeface="Arial" panose="020B0604020202020204" pitchFamily="34" charset="0"/>
              </a:rPr>
              <a:t>tion</a:t>
            </a:r>
            <a:r>
              <a:rPr lang="en-GB" dirty="0">
                <a:latin typeface="Arial" panose="020B0604020202020204" pitchFamily="34" charset="0"/>
                <a:cs typeface="Arial" panose="020B0604020202020204" pitchFamily="34" charset="0"/>
              </a:rPr>
              <a:t>. You to select those (heterozygous) </a:t>
            </a:r>
            <a:r>
              <a:rPr lang="en-GB" dirty="0" err="1">
                <a:latin typeface="Arial" panose="020B0604020202020204" pitchFamily="34" charset="0"/>
                <a:cs typeface="Arial" panose="020B0604020202020204" pitchFamily="34" charset="0"/>
              </a:rPr>
              <a:t>individu-als</a:t>
            </a:r>
            <a:r>
              <a:rPr lang="en-GB" dirty="0">
                <a:latin typeface="Arial" panose="020B0604020202020204" pitchFamily="34" charset="0"/>
                <a:cs typeface="Arial" panose="020B0604020202020204" pitchFamily="34" charset="0"/>
              </a:rPr>
              <a:t> that carry the desired allele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 they show the (dominant) phenotype. Only those are further  backcrossed; etc.</a:t>
            </a:r>
          </a:p>
        </p:txBody>
      </p:sp>
      <p:sp>
        <p:nvSpPr>
          <p:cNvPr id="60" name="Oval 59"/>
          <p:cNvSpPr/>
          <p:nvPr/>
        </p:nvSpPr>
        <p:spPr>
          <a:xfrm>
            <a:off x="79889" y="904193"/>
            <a:ext cx="478339" cy="668521"/>
          </a:xfrm>
          <a:prstGeom prst="ellipse">
            <a:avLst/>
          </a:prstGeom>
          <a:noFill/>
          <a:ln w="57150">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1" name="Oval 60"/>
          <p:cNvSpPr/>
          <p:nvPr/>
        </p:nvSpPr>
        <p:spPr>
          <a:xfrm>
            <a:off x="7443329" y="809749"/>
            <a:ext cx="668521" cy="668521"/>
          </a:xfrm>
          <a:prstGeom prst="ellipse">
            <a:avLst/>
          </a:prstGeom>
          <a:noFill/>
          <a:ln w="57150">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TextBox 15"/>
          <p:cNvSpPr txBox="1"/>
          <p:nvPr/>
        </p:nvSpPr>
        <p:spPr>
          <a:xfrm>
            <a:off x="72000" y="36000"/>
            <a:ext cx="12012915" cy="830997"/>
          </a:xfrm>
          <a:prstGeom prst="rect">
            <a:avLst/>
          </a:prstGeom>
          <a:solidFill>
            <a:schemeClr val="bg1"/>
          </a:solidFill>
          <a:ln w="57150">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Backcross scheme, based on phenotypic verification of the sought-for feature. Donor allele is either assumed as </a:t>
            </a:r>
            <a:r>
              <a:rPr lang="en-GB" sz="2400" dirty="0">
                <a:solidFill>
                  <a:srgbClr val="C00000"/>
                </a:solidFill>
                <a:latin typeface="Arial" panose="020B0604020202020204" pitchFamily="34" charset="0"/>
                <a:cs typeface="Arial" panose="020B0604020202020204" pitchFamily="34" charset="0"/>
              </a:rPr>
              <a:t>dominant</a:t>
            </a:r>
            <a:r>
              <a:rPr lang="en-GB" sz="2400" dirty="0">
                <a:latin typeface="Arial" panose="020B0604020202020204" pitchFamily="34" charset="0"/>
                <a:cs typeface="Arial" panose="020B0604020202020204" pitchFamily="34" charset="0"/>
              </a:rPr>
              <a:t> (left scheme) or as </a:t>
            </a:r>
            <a:r>
              <a:rPr lang="en-GB" sz="2400" dirty="0">
                <a:solidFill>
                  <a:srgbClr val="C00000"/>
                </a:solidFill>
                <a:latin typeface="Arial" panose="020B0604020202020204" pitchFamily="34" charset="0"/>
                <a:cs typeface="Arial" panose="020B0604020202020204" pitchFamily="34" charset="0"/>
              </a:rPr>
              <a:t>recessive</a:t>
            </a:r>
            <a:r>
              <a:rPr lang="en-GB" sz="2400" dirty="0">
                <a:latin typeface="Arial" panose="020B0604020202020204" pitchFamily="34" charset="0"/>
                <a:cs typeface="Arial" panose="020B0604020202020204" pitchFamily="34" charset="0"/>
              </a:rPr>
              <a:t> (right-side scheme).</a:t>
            </a:r>
          </a:p>
        </p:txBody>
      </p:sp>
      <p:sp>
        <p:nvSpPr>
          <p:cNvPr id="7" name="TextBox 6">
            <a:extLst>
              <a:ext uri="{FF2B5EF4-FFF2-40B4-BE49-F238E27FC236}">
                <a16:creationId xmlns:a16="http://schemas.microsoft.com/office/drawing/2014/main" id="{A145D3B8-4851-4187-A522-FDB91BAF747F}"/>
              </a:ext>
            </a:extLst>
          </p:cNvPr>
          <p:cNvSpPr txBox="1"/>
          <p:nvPr/>
        </p:nvSpPr>
        <p:spPr>
          <a:xfrm>
            <a:off x="6590021" y="3725495"/>
            <a:ext cx="1180387" cy="36933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r>
              <a:rPr lang="en-GB" dirty="0">
                <a:latin typeface="Courier New" panose="02070309020205020404" pitchFamily="49" charset="0"/>
                <a:cs typeface="Courier New" panose="02070309020205020404" pitchFamily="49" charset="0"/>
              </a:rPr>
              <a:t>useless</a:t>
            </a:r>
          </a:p>
        </p:txBody>
      </p:sp>
    </p:spTree>
    <p:extLst>
      <p:ext uri="{BB962C8B-B14F-4D97-AF65-F5344CB8AC3E}">
        <p14:creationId xmlns:p14="http://schemas.microsoft.com/office/powerpoint/2010/main" val="32790057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979712" cy="4766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6" name="TextBox 15"/>
          <p:cNvSpPr txBox="1"/>
          <p:nvPr/>
        </p:nvSpPr>
        <p:spPr>
          <a:xfrm>
            <a:off x="72000" y="36000"/>
            <a:ext cx="11986347" cy="923330"/>
          </a:xfrm>
          <a:prstGeom prst="rect">
            <a:avLst/>
          </a:prstGeom>
          <a:solidFill>
            <a:schemeClr val="bg1"/>
          </a:solidFill>
          <a:ln w="57150">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Again the same. ‘Seed twice remember better’.</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Backcrossing as it is classically conducted, based on </a:t>
            </a:r>
            <a:r>
              <a:rPr lang="en-GB" dirty="0">
                <a:solidFill>
                  <a:srgbClr val="0000FF"/>
                </a:solidFill>
                <a:latin typeface="Arial" panose="020B0604020202020204" pitchFamily="34" charset="0"/>
                <a:cs typeface="Arial" panose="020B0604020202020204" pitchFamily="34" charset="0"/>
              </a:rPr>
              <a:t>phenotypic verification </a:t>
            </a:r>
            <a:r>
              <a:rPr lang="en-GB" dirty="0">
                <a:latin typeface="Arial" panose="020B0604020202020204" pitchFamily="34" charset="0"/>
                <a:cs typeface="Arial" panose="020B0604020202020204" pitchFamily="34" charset="0"/>
              </a:rPr>
              <a:t>of the sought-for feature. The sought-for donor allele is either </a:t>
            </a:r>
            <a:r>
              <a:rPr lang="en-GB" dirty="0">
                <a:solidFill>
                  <a:srgbClr val="C00000"/>
                </a:solidFill>
                <a:latin typeface="Arial" panose="020B0604020202020204" pitchFamily="34" charset="0"/>
                <a:cs typeface="Arial" panose="020B0604020202020204" pitchFamily="34" charset="0"/>
              </a:rPr>
              <a:t>dominant</a:t>
            </a:r>
            <a:r>
              <a:rPr lang="en-GB" dirty="0">
                <a:latin typeface="Arial" panose="020B0604020202020204" pitchFamily="34" charset="0"/>
                <a:cs typeface="Arial" panose="020B0604020202020204" pitchFamily="34" charset="0"/>
              </a:rPr>
              <a:t> (left scheme) or </a:t>
            </a:r>
            <a:r>
              <a:rPr lang="en-GB" dirty="0">
                <a:solidFill>
                  <a:srgbClr val="C00000"/>
                </a:solidFill>
                <a:latin typeface="Arial" panose="020B0604020202020204" pitchFamily="34" charset="0"/>
                <a:cs typeface="Arial" panose="020B0604020202020204" pitchFamily="34" charset="0"/>
              </a:rPr>
              <a:t>recessive</a:t>
            </a:r>
            <a:r>
              <a:rPr lang="en-GB" dirty="0">
                <a:latin typeface="Arial" panose="020B0604020202020204" pitchFamily="34" charset="0"/>
                <a:cs typeface="Arial" panose="020B0604020202020204" pitchFamily="34" charset="0"/>
              </a:rPr>
              <a:t> (right-side scheme).</a:t>
            </a:r>
          </a:p>
        </p:txBody>
      </p:sp>
      <p:sp>
        <p:nvSpPr>
          <p:cNvPr id="2" name="Textfeld 1"/>
          <p:cNvSpPr txBox="1"/>
          <p:nvPr/>
        </p:nvSpPr>
        <p:spPr>
          <a:xfrm>
            <a:off x="11507660" y="6326390"/>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21</a:t>
            </a:fld>
            <a:endParaRPr lang="en-GB" sz="2400" dirty="0">
              <a:latin typeface="Arial" panose="020B0604020202020204" pitchFamily="34" charset="0"/>
              <a:cs typeface="Arial" panose="020B0604020202020204" pitchFamily="34" charset="0"/>
            </a:endParaRPr>
          </a:p>
        </p:txBody>
      </p:sp>
      <p:grpSp>
        <p:nvGrpSpPr>
          <p:cNvPr id="7" name="Group 6"/>
          <p:cNvGrpSpPr/>
          <p:nvPr/>
        </p:nvGrpSpPr>
        <p:grpSpPr>
          <a:xfrm>
            <a:off x="95392" y="1528226"/>
            <a:ext cx="11687612" cy="5118880"/>
            <a:chOff x="28522" y="731661"/>
            <a:chExt cx="11687612" cy="5118880"/>
          </a:xfrm>
        </p:grpSpPr>
        <p:grpSp>
          <p:nvGrpSpPr>
            <p:cNvPr id="26" name="Group 25"/>
            <p:cNvGrpSpPr/>
            <p:nvPr/>
          </p:nvGrpSpPr>
          <p:grpSpPr>
            <a:xfrm>
              <a:off x="28522" y="731661"/>
              <a:ext cx="11687612" cy="4869273"/>
              <a:chOff x="28522" y="731661"/>
              <a:chExt cx="11687612" cy="4869273"/>
            </a:xfrm>
          </p:grpSpPr>
          <p:grpSp>
            <p:nvGrpSpPr>
              <p:cNvPr id="3" name="Group 2"/>
              <p:cNvGrpSpPr/>
              <p:nvPr/>
            </p:nvGrpSpPr>
            <p:grpSpPr>
              <a:xfrm>
                <a:off x="28522" y="741597"/>
                <a:ext cx="7361237" cy="4859337"/>
                <a:chOff x="366713" y="652463"/>
                <a:chExt cx="7361237" cy="4859337"/>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713" y="652463"/>
                  <a:ext cx="7361237" cy="48593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Oval 8"/>
                <p:cNvSpPr/>
                <p:nvPr/>
              </p:nvSpPr>
              <p:spPr>
                <a:xfrm>
                  <a:off x="3190197" y="4038269"/>
                  <a:ext cx="648072" cy="648072"/>
                </a:xfrm>
                <a:prstGeom prst="ellipse">
                  <a:avLst/>
                </a:prstGeom>
                <a:noFill/>
                <a:ln w="57150">
                  <a:solidFill>
                    <a:srgbClr val="0062A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0" name="Oval 9"/>
                <p:cNvSpPr/>
                <p:nvPr/>
              </p:nvSpPr>
              <p:spPr>
                <a:xfrm>
                  <a:off x="1221532" y="692696"/>
                  <a:ext cx="648072" cy="648072"/>
                </a:xfrm>
                <a:prstGeom prst="ellipse">
                  <a:avLst/>
                </a:prstGeom>
                <a:noFill/>
                <a:ln w="57150">
                  <a:solidFill>
                    <a:srgbClr val="0062A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1" name="Oval 10"/>
                <p:cNvSpPr/>
                <p:nvPr/>
              </p:nvSpPr>
              <p:spPr>
                <a:xfrm>
                  <a:off x="1780332" y="1670596"/>
                  <a:ext cx="648072" cy="648072"/>
                </a:xfrm>
                <a:prstGeom prst="ellipse">
                  <a:avLst/>
                </a:prstGeom>
                <a:noFill/>
                <a:ln w="57150">
                  <a:solidFill>
                    <a:srgbClr val="0062A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2" name="Oval 11"/>
                <p:cNvSpPr/>
                <p:nvPr/>
              </p:nvSpPr>
              <p:spPr>
                <a:xfrm>
                  <a:off x="2495765" y="2860163"/>
                  <a:ext cx="648072" cy="648072"/>
                </a:xfrm>
                <a:prstGeom prst="ellipse">
                  <a:avLst/>
                </a:prstGeom>
                <a:noFill/>
                <a:ln w="57150">
                  <a:solidFill>
                    <a:srgbClr val="0062A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3" name="Oval 12"/>
                <p:cNvSpPr/>
                <p:nvPr/>
              </p:nvSpPr>
              <p:spPr>
                <a:xfrm>
                  <a:off x="4337266" y="696929"/>
                  <a:ext cx="648072" cy="648072"/>
                </a:xfrm>
                <a:prstGeom prst="ellipse">
                  <a:avLst/>
                </a:prstGeom>
                <a:noFill/>
                <a:ln w="571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Oval 13"/>
                <p:cNvSpPr/>
                <p:nvPr/>
              </p:nvSpPr>
              <p:spPr>
                <a:xfrm>
                  <a:off x="4934166" y="1662129"/>
                  <a:ext cx="648072" cy="648072"/>
                </a:xfrm>
                <a:prstGeom prst="ellipse">
                  <a:avLst/>
                </a:prstGeom>
                <a:noFill/>
                <a:ln w="571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5" name="Oval 14"/>
                <p:cNvSpPr/>
                <p:nvPr/>
              </p:nvSpPr>
              <p:spPr>
                <a:xfrm>
                  <a:off x="5708572" y="2819689"/>
                  <a:ext cx="648072" cy="648072"/>
                </a:xfrm>
                <a:prstGeom prst="ellipse">
                  <a:avLst/>
                </a:prstGeom>
                <a:noFill/>
                <a:ln w="571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grpSp>
          <p:grpSp>
            <p:nvGrpSpPr>
              <p:cNvPr id="17" name="Group 16"/>
              <p:cNvGrpSpPr/>
              <p:nvPr/>
            </p:nvGrpSpPr>
            <p:grpSpPr>
              <a:xfrm>
                <a:off x="4354897" y="731661"/>
                <a:ext cx="7361237" cy="4859337"/>
                <a:chOff x="366713" y="588671"/>
                <a:chExt cx="7361237" cy="4859337"/>
              </a:xfrm>
            </p:grpSpPr>
            <p:pic>
              <p:nvPicPr>
                <p:cNvPr id="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6713" y="588671"/>
                  <a:ext cx="7361237" cy="4859337"/>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Oval 18"/>
                <p:cNvSpPr/>
                <p:nvPr/>
              </p:nvSpPr>
              <p:spPr>
                <a:xfrm>
                  <a:off x="3190197" y="4038269"/>
                  <a:ext cx="648072" cy="648072"/>
                </a:xfrm>
                <a:prstGeom prst="ellipse">
                  <a:avLst/>
                </a:prstGeom>
                <a:noFill/>
                <a:ln w="571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0" name="Oval 19"/>
                <p:cNvSpPr/>
                <p:nvPr/>
              </p:nvSpPr>
              <p:spPr>
                <a:xfrm>
                  <a:off x="1221532" y="692696"/>
                  <a:ext cx="648072" cy="648072"/>
                </a:xfrm>
                <a:prstGeom prst="ellipse">
                  <a:avLst/>
                </a:prstGeom>
                <a:noFill/>
                <a:ln w="571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1" name="Oval 20"/>
                <p:cNvSpPr/>
                <p:nvPr/>
              </p:nvSpPr>
              <p:spPr>
                <a:xfrm>
                  <a:off x="1780332" y="1670596"/>
                  <a:ext cx="648072" cy="648072"/>
                </a:xfrm>
                <a:prstGeom prst="ellipse">
                  <a:avLst/>
                </a:prstGeom>
                <a:noFill/>
                <a:ln w="571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2" name="Oval 21"/>
                <p:cNvSpPr/>
                <p:nvPr/>
              </p:nvSpPr>
              <p:spPr>
                <a:xfrm>
                  <a:off x="2495765" y="2860163"/>
                  <a:ext cx="648072" cy="648072"/>
                </a:xfrm>
                <a:prstGeom prst="ellipse">
                  <a:avLst/>
                </a:prstGeom>
                <a:noFill/>
                <a:ln w="5715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3" name="Oval 22"/>
                <p:cNvSpPr/>
                <p:nvPr/>
              </p:nvSpPr>
              <p:spPr>
                <a:xfrm>
                  <a:off x="4337266" y="627821"/>
                  <a:ext cx="648072" cy="648072"/>
                </a:xfrm>
                <a:prstGeom prst="ellipse">
                  <a:avLst/>
                </a:prstGeom>
                <a:noFill/>
                <a:ln w="57150">
                  <a:solidFill>
                    <a:srgbClr val="0062A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4" name="Oval 23"/>
                <p:cNvSpPr/>
                <p:nvPr/>
              </p:nvSpPr>
              <p:spPr>
                <a:xfrm>
                  <a:off x="4934166" y="1608969"/>
                  <a:ext cx="648072" cy="648072"/>
                </a:xfrm>
                <a:prstGeom prst="ellipse">
                  <a:avLst/>
                </a:prstGeom>
                <a:noFill/>
                <a:ln w="57150">
                  <a:solidFill>
                    <a:srgbClr val="0062A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5" name="Oval 24"/>
                <p:cNvSpPr/>
                <p:nvPr/>
              </p:nvSpPr>
              <p:spPr>
                <a:xfrm>
                  <a:off x="5719204" y="2787793"/>
                  <a:ext cx="648072" cy="648072"/>
                </a:xfrm>
                <a:prstGeom prst="ellipse">
                  <a:avLst/>
                </a:prstGeom>
                <a:noFill/>
                <a:ln w="57150">
                  <a:solidFill>
                    <a:srgbClr val="0062AC"/>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grpSp>
        </p:grpSp>
        <p:sp>
          <p:nvSpPr>
            <p:cNvPr id="27" name="Freeform 26"/>
            <p:cNvSpPr/>
            <p:nvPr/>
          </p:nvSpPr>
          <p:spPr>
            <a:xfrm>
              <a:off x="2481610" y="741597"/>
              <a:ext cx="5503127" cy="5108944"/>
            </a:xfrm>
            <a:custGeom>
              <a:avLst/>
              <a:gdLst>
                <a:gd name="connsiteX0" fmla="*/ 21730 w 5503127"/>
                <a:gd name="connsiteY0" fmla="*/ 101009 h 5108944"/>
                <a:gd name="connsiteX1" fmla="*/ 21730 w 5503127"/>
                <a:gd name="connsiteY1" fmla="*/ 101009 h 5108944"/>
                <a:gd name="connsiteX2" fmla="*/ 42995 w 5503127"/>
                <a:gd name="connsiteY2" fmla="*/ 228600 h 5108944"/>
                <a:gd name="connsiteX3" fmla="*/ 74893 w 5503127"/>
                <a:gd name="connsiteY3" fmla="*/ 409353 h 5108944"/>
                <a:gd name="connsiteX4" fmla="*/ 90842 w 5503127"/>
                <a:gd name="connsiteY4" fmla="*/ 457200 h 5108944"/>
                <a:gd name="connsiteX5" fmla="*/ 106790 w 5503127"/>
                <a:gd name="connsiteY5" fmla="*/ 536944 h 5108944"/>
                <a:gd name="connsiteX6" fmla="*/ 122739 w 5503127"/>
                <a:gd name="connsiteY6" fmla="*/ 584790 h 5108944"/>
                <a:gd name="connsiteX7" fmla="*/ 149321 w 5503127"/>
                <a:gd name="connsiteY7" fmla="*/ 728330 h 5108944"/>
                <a:gd name="connsiteX8" fmla="*/ 165270 w 5503127"/>
                <a:gd name="connsiteY8" fmla="*/ 770860 h 5108944"/>
                <a:gd name="connsiteX9" fmla="*/ 197167 w 5503127"/>
                <a:gd name="connsiteY9" fmla="*/ 930349 h 5108944"/>
                <a:gd name="connsiteX10" fmla="*/ 218432 w 5503127"/>
                <a:gd name="connsiteY10" fmla="*/ 1041990 h 5108944"/>
                <a:gd name="connsiteX11" fmla="*/ 245014 w 5503127"/>
                <a:gd name="connsiteY11" fmla="*/ 1164265 h 5108944"/>
                <a:gd name="connsiteX12" fmla="*/ 260963 w 5503127"/>
                <a:gd name="connsiteY12" fmla="*/ 1302488 h 5108944"/>
                <a:gd name="connsiteX13" fmla="*/ 276911 w 5503127"/>
                <a:gd name="connsiteY13" fmla="*/ 1376916 h 5108944"/>
                <a:gd name="connsiteX14" fmla="*/ 292860 w 5503127"/>
                <a:gd name="connsiteY14" fmla="*/ 1515139 h 5108944"/>
                <a:gd name="connsiteX15" fmla="*/ 308809 w 5503127"/>
                <a:gd name="connsiteY15" fmla="*/ 1610832 h 5108944"/>
                <a:gd name="connsiteX16" fmla="*/ 340707 w 5503127"/>
                <a:gd name="connsiteY16" fmla="*/ 1770321 h 5108944"/>
                <a:gd name="connsiteX17" fmla="*/ 372604 w 5503127"/>
                <a:gd name="connsiteY17" fmla="*/ 1945758 h 5108944"/>
                <a:gd name="connsiteX18" fmla="*/ 399186 w 5503127"/>
                <a:gd name="connsiteY18" fmla="*/ 2057400 h 5108944"/>
                <a:gd name="connsiteX19" fmla="*/ 415135 w 5503127"/>
                <a:gd name="connsiteY19" fmla="*/ 2089297 h 5108944"/>
                <a:gd name="connsiteX20" fmla="*/ 425767 w 5503127"/>
                <a:gd name="connsiteY20" fmla="*/ 2126511 h 5108944"/>
                <a:gd name="connsiteX21" fmla="*/ 452349 w 5503127"/>
                <a:gd name="connsiteY21" fmla="*/ 2163725 h 5108944"/>
                <a:gd name="connsiteX22" fmla="*/ 462981 w 5503127"/>
                <a:gd name="connsiteY22" fmla="*/ 2206255 h 5108944"/>
                <a:gd name="connsiteX23" fmla="*/ 494879 w 5503127"/>
                <a:gd name="connsiteY23" fmla="*/ 2232837 h 5108944"/>
                <a:gd name="connsiteX24" fmla="*/ 505511 w 5503127"/>
                <a:gd name="connsiteY24" fmla="*/ 2248786 h 5108944"/>
                <a:gd name="connsiteX25" fmla="*/ 532093 w 5503127"/>
                <a:gd name="connsiteY25" fmla="*/ 2286000 h 5108944"/>
                <a:gd name="connsiteX26" fmla="*/ 548042 w 5503127"/>
                <a:gd name="connsiteY26" fmla="*/ 2312581 h 5108944"/>
                <a:gd name="connsiteX27" fmla="*/ 595888 w 5503127"/>
                <a:gd name="connsiteY27" fmla="*/ 2360428 h 5108944"/>
                <a:gd name="connsiteX28" fmla="*/ 659684 w 5503127"/>
                <a:gd name="connsiteY28" fmla="*/ 2440172 h 5108944"/>
                <a:gd name="connsiteX29" fmla="*/ 675632 w 5503127"/>
                <a:gd name="connsiteY29" fmla="*/ 2466753 h 5108944"/>
                <a:gd name="connsiteX30" fmla="*/ 712846 w 5503127"/>
                <a:gd name="connsiteY30" fmla="*/ 2514600 h 5108944"/>
                <a:gd name="connsiteX31" fmla="*/ 723479 w 5503127"/>
                <a:gd name="connsiteY31" fmla="*/ 2530549 h 5108944"/>
                <a:gd name="connsiteX32" fmla="*/ 734111 w 5503127"/>
                <a:gd name="connsiteY32" fmla="*/ 2557130 h 5108944"/>
                <a:gd name="connsiteX33" fmla="*/ 750060 w 5503127"/>
                <a:gd name="connsiteY33" fmla="*/ 2583711 h 5108944"/>
                <a:gd name="connsiteX34" fmla="*/ 760693 w 5503127"/>
                <a:gd name="connsiteY34" fmla="*/ 2610293 h 5108944"/>
                <a:gd name="connsiteX35" fmla="*/ 792590 w 5503127"/>
                <a:gd name="connsiteY35" fmla="*/ 2663455 h 5108944"/>
                <a:gd name="connsiteX36" fmla="*/ 803223 w 5503127"/>
                <a:gd name="connsiteY36" fmla="*/ 2695353 h 5108944"/>
                <a:gd name="connsiteX37" fmla="*/ 819172 w 5503127"/>
                <a:gd name="connsiteY37" fmla="*/ 2721935 h 5108944"/>
                <a:gd name="connsiteX38" fmla="*/ 845753 w 5503127"/>
                <a:gd name="connsiteY38" fmla="*/ 2828260 h 5108944"/>
                <a:gd name="connsiteX39" fmla="*/ 861702 w 5503127"/>
                <a:gd name="connsiteY39" fmla="*/ 2918637 h 5108944"/>
                <a:gd name="connsiteX40" fmla="*/ 872335 w 5503127"/>
                <a:gd name="connsiteY40" fmla="*/ 2987749 h 5108944"/>
                <a:gd name="connsiteX41" fmla="*/ 882967 w 5503127"/>
                <a:gd name="connsiteY41" fmla="*/ 3035595 h 5108944"/>
                <a:gd name="connsiteX42" fmla="*/ 909549 w 5503127"/>
                <a:gd name="connsiteY42" fmla="*/ 3163186 h 5108944"/>
                <a:gd name="connsiteX43" fmla="*/ 925497 w 5503127"/>
                <a:gd name="connsiteY43" fmla="*/ 3216349 h 5108944"/>
                <a:gd name="connsiteX44" fmla="*/ 936130 w 5503127"/>
                <a:gd name="connsiteY44" fmla="*/ 3264195 h 5108944"/>
                <a:gd name="connsiteX45" fmla="*/ 946763 w 5503127"/>
                <a:gd name="connsiteY45" fmla="*/ 3290776 h 5108944"/>
                <a:gd name="connsiteX46" fmla="*/ 962711 w 5503127"/>
                <a:gd name="connsiteY46" fmla="*/ 3338623 h 5108944"/>
                <a:gd name="connsiteX47" fmla="*/ 989293 w 5503127"/>
                <a:gd name="connsiteY47" fmla="*/ 3407735 h 5108944"/>
                <a:gd name="connsiteX48" fmla="*/ 999925 w 5503127"/>
                <a:gd name="connsiteY48" fmla="*/ 3439632 h 5108944"/>
                <a:gd name="connsiteX49" fmla="*/ 1010558 w 5503127"/>
                <a:gd name="connsiteY49" fmla="*/ 3466214 h 5108944"/>
                <a:gd name="connsiteX50" fmla="*/ 1026507 w 5503127"/>
                <a:gd name="connsiteY50" fmla="*/ 3524693 h 5108944"/>
                <a:gd name="connsiteX51" fmla="*/ 1047772 w 5503127"/>
                <a:gd name="connsiteY51" fmla="*/ 3652283 h 5108944"/>
                <a:gd name="connsiteX52" fmla="*/ 1074353 w 5503127"/>
                <a:gd name="connsiteY52" fmla="*/ 4077586 h 5108944"/>
                <a:gd name="connsiteX53" fmla="*/ 1084986 w 5503127"/>
                <a:gd name="connsiteY53" fmla="*/ 4093535 h 5108944"/>
                <a:gd name="connsiteX54" fmla="*/ 1100935 w 5503127"/>
                <a:gd name="connsiteY54" fmla="*/ 4130749 h 5108944"/>
                <a:gd name="connsiteX55" fmla="*/ 1116884 w 5503127"/>
                <a:gd name="connsiteY55" fmla="*/ 4189228 h 5108944"/>
                <a:gd name="connsiteX56" fmla="*/ 1143465 w 5503127"/>
                <a:gd name="connsiteY56" fmla="*/ 4237074 h 5108944"/>
                <a:gd name="connsiteX57" fmla="*/ 1170046 w 5503127"/>
                <a:gd name="connsiteY57" fmla="*/ 4279604 h 5108944"/>
                <a:gd name="connsiteX58" fmla="*/ 1191311 w 5503127"/>
                <a:gd name="connsiteY58" fmla="*/ 4354032 h 5108944"/>
                <a:gd name="connsiteX59" fmla="*/ 1207260 w 5503127"/>
                <a:gd name="connsiteY59" fmla="*/ 4369981 h 5108944"/>
                <a:gd name="connsiteX60" fmla="*/ 1228525 w 5503127"/>
                <a:gd name="connsiteY60" fmla="*/ 4417828 h 5108944"/>
                <a:gd name="connsiteX61" fmla="*/ 1255107 w 5503127"/>
                <a:gd name="connsiteY61" fmla="*/ 4470990 h 5108944"/>
                <a:gd name="connsiteX62" fmla="*/ 1271056 w 5503127"/>
                <a:gd name="connsiteY62" fmla="*/ 4497572 h 5108944"/>
                <a:gd name="connsiteX63" fmla="*/ 1292321 w 5503127"/>
                <a:gd name="connsiteY63" fmla="*/ 4545418 h 5108944"/>
                <a:gd name="connsiteX64" fmla="*/ 1308270 w 5503127"/>
                <a:gd name="connsiteY64" fmla="*/ 4572000 h 5108944"/>
                <a:gd name="connsiteX65" fmla="*/ 1318902 w 5503127"/>
                <a:gd name="connsiteY65" fmla="*/ 4593265 h 5108944"/>
                <a:gd name="connsiteX66" fmla="*/ 1329535 w 5503127"/>
                <a:gd name="connsiteY66" fmla="*/ 4609214 h 5108944"/>
                <a:gd name="connsiteX67" fmla="*/ 1340167 w 5503127"/>
                <a:gd name="connsiteY67" fmla="*/ 4630479 h 5108944"/>
                <a:gd name="connsiteX68" fmla="*/ 1377381 w 5503127"/>
                <a:gd name="connsiteY68" fmla="*/ 4667693 h 5108944"/>
                <a:gd name="connsiteX69" fmla="*/ 1414595 w 5503127"/>
                <a:gd name="connsiteY69" fmla="*/ 4720855 h 5108944"/>
                <a:gd name="connsiteX70" fmla="*/ 1430544 w 5503127"/>
                <a:gd name="connsiteY70" fmla="*/ 4747437 h 5108944"/>
                <a:gd name="connsiteX71" fmla="*/ 1489023 w 5503127"/>
                <a:gd name="connsiteY71" fmla="*/ 4805916 h 5108944"/>
                <a:gd name="connsiteX72" fmla="*/ 1531553 w 5503127"/>
                <a:gd name="connsiteY72" fmla="*/ 4848446 h 5108944"/>
                <a:gd name="connsiteX73" fmla="*/ 1552818 w 5503127"/>
                <a:gd name="connsiteY73" fmla="*/ 4869711 h 5108944"/>
                <a:gd name="connsiteX74" fmla="*/ 1605981 w 5503127"/>
                <a:gd name="connsiteY74" fmla="*/ 4896293 h 5108944"/>
                <a:gd name="connsiteX75" fmla="*/ 1696358 w 5503127"/>
                <a:gd name="connsiteY75" fmla="*/ 4933507 h 5108944"/>
                <a:gd name="connsiteX76" fmla="*/ 1770786 w 5503127"/>
                <a:gd name="connsiteY76" fmla="*/ 4960088 h 5108944"/>
                <a:gd name="connsiteX77" fmla="*/ 1924958 w 5503127"/>
                <a:gd name="connsiteY77" fmla="*/ 4986669 h 5108944"/>
                <a:gd name="connsiteX78" fmla="*/ 2031284 w 5503127"/>
                <a:gd name="connsiteY78" fmla="*/ 5013251 h 5108944"/>
                <a:gd name="connsiteX79" fmla="*/ 2068497 w 5503127"/>
                <a:gd name="connsiteY79" fmla="*/ 5029200 h 5108944"/>
                <a:gd name="connsiteX80" fmla="*/ 2142925 w 5503127"/>
                <a:gd name="connsiteY80" fmla="*/ 5045149 h 5108944"/>
                <a:gd name="connsiteX81" fmla="*/ 2201404 w 5503127"/>
                <a:gd name="connsiteY81" fmla="*/ 5061097 h 5108944"/>
                <a:gd name="connsiteX82" fmla="*/ 2291781 w 5503127"/>
                <a:gd name="connsiteY82" fmla="*/ 5071730 h 5108944"/>
                <a:gd name="connsiteX83" fmla="*/ 2435321 w 5503127"/>
                <a:gd name="connsiteY83" fmla="*/ 5098311 h 5108944"/>
                <a:gd name="connsiteX84" fmla="*/ 3291242 w 5503127"/>
                <a:gd name="connsiteY84" fmla="*/ 5087679 h 5108944"/>
                <a:gd name="connsiteX85" fmla="*/ 3413516 w 5503127"/>
                <a:gd name="connsiteY85" fmla="*/ 5098311 h 5108944"/>
                <a:gd name="connsiteX86" fmla="*/ 3748442 w 5503127"/>
                <a:gd name="connsiteY86" fmla="*/ 5108944 h 5108944"/>
                <a:gd name="connsiteX87" fmla="*/ 4423609 w 5503127"/>
                <a:gd name="connsiteY87" fmla="*/ 5103628 h 5108944"/>
                <a:gd name="connsiteX88" fmla="*/ 4646893 w 5503127"/>
                <a:gd name="connsiteY88" fmla="*/ 5077046 h 5108944"/>
                <a:gd name="connsiteX89" fmla="*/ 4795749 w 5503127"/>
                <a:gd name="connsiteY89" fmla="*/ 5050465 h 5108944"/>
                <a:gd name="connsiteX90" fmla="*/ 4992451 w 5503127"/>
                <a:gd name="connsiteY90" fmla="*/ 5002618 h 5108944"/>
                <a:gd name="connsiteX91" fmla="*/ 5045614 w 5503127"/>
                <a:gd name="connsiteY91" fmla="*/ 4991986 h 5108944"/>
                <a:gd name="connsiteX92" fmla="*/ 5268897 w 5503127"/>
                <a:gd name="connsiteY92" fmla="*/ 4970721 h 5108944"/>
                <a:gd name="connsiteX93" fmla="*/ 5327377 w 5503127"/>
                <a:gd name="connsiteY93" fmla="*/ 4933507 h 5108944"/>
                <a:gd name="connsiteX94" fmla="*/ 5417753 w 5503127"/>
                <a:gd name="connsiteY94" fmla="*/ 4843130 h 5108944"/>
                <a:gd name="connsiteX95" fmla="*/ 5444335 w 5503127"/>
                <a:gd name="connsiteY95" fmla="*/ 4779335 h 5108944"/>
                <a:gd name="connsiteX96" fmla="*/ 5465600 w 5503127"/>
                <a:gd name="connsiteY96" fmla="*/ 4715539 h 5108944"/>
                <a:gd name="connsiteX97" fmla="*/ 5481549 w 5503127"/>
                <a:gd name="connsiteY97" fmla="*/ 4694274 h 5108944"/>
                <a:gd name="connsiteX98" fmla="*/ 5502814 w 5503127"/>
                <a:gd name="connsiteY98" fmla="*/ 4593265 h 5108944"/>
                <a:gd name="connsiteX99" fmla="*/ 5497497 w 5503127"/>
                <a:gd name="connsiteY99" fmla="*/ 4433776 h 5108944"/>
                <a:gd name="connsiteX100" fmla="*/ 5470916 w 5503127"/>
                <a:gd name="connsiteY100" fmla="*/ 4290237 h 5108944"/>
                <a:gd name="connsiteX101" fmla="*/ 5460284 w 5503127"/>
                <a:gd name="connsiteY101" fmla="*/ 4263655 h 5108944"/>
                <a:gd name="connsiteX102" fmla="*/ 5433702 w 5503127"/>
                <a:gd name="connsiteY102" fmla="*/ 4162646 h 5108944"/>
                <a:gd name="connsiteX103" fmla="*/ 5407121 w 5503127"/>
                <a:gd name="connsiteY103" fmla="*/ 4088218 h 5108944"/>
                <a:gd name="connsiteX104" fmla="*/ 5396488 w 5503127"/>
                <a:gd name="connsiteY104" fmla="*/ 4013790 h 5108944"/>
                <a:gd name="connsiteX105" fmla="*/ 5385856 w 5503127"/>
                <a:gd name="connsiteY105" fmla="*/ 3923414 h 5108944"/>
                <a:gd name="connsiteX106" fmla="*/ 5369907 w 5503127"/>
                <a:gd name="connsiteY106" fmla="*/ 3854302 h 5108944"/>
                <a:gd name="connsiteX107" fmla="*/ 5348642 w 5503127"/>
                <a:gd name="connsiteY107" fmla="*/ 3646967 h 5108944"/>
                <a:gd name="connsiteX108" fmla="*/ 5332693 w 5503127"/>
                <a:gd name="connsiteY108" fmla="*/ 3492795 h 5108944"/>
                <a:gd name="connsiteX109" fmla="*/ 5322060 w 5503127"/>
                <a:gd name="connsiteY109" fmla="*/ 3147237 h 5108944"/>
                <a:gd name="connsiteX110" fmla="*/ 5306111 w 5503127"/>
                <a:gd name="connsiteY110" fmla="*/ 3078125 h 5108944"/>
                <a:gd name="connsiteX111" fmla="*/ 5290163 w 5503127"/>
                <a:gd name="connsiteY111" fmla="*/ 2966483 h 5108944"/>
                <a:gd name="connsiteX112" fmla="*/ 5252949 w 5503127"/>
                <a:gd name="connsiteY112" fmla="*/ 2833576 h 5108944"/>
                <a:gd name="connsiteX113" fmla="*/ 5237000 w 5503127"/>
                <a:gd name="connsiteY113" fmla="*/ 2759149 h 5108944"/>
                <a:gd name="connsiteX114" fmla="*/ 5205102 w 5503127"/>
                <a:gd name="connsiteY114" fmla="*/ 2700669 h 5108944"/>
                <a:gd name="connsiteX115" fmla="*/ 5194470 w 5503127"/>
                <a:gd name="connsiteY115" fmla="*/ 2663455 h 5108944"/>
                <a:gd name="connsiteX116" fmla="*/ 5151939 w 5503127"/>
                <a:gd name="connsiteY116" fmla="*/ 2541181 h 5108944"/>
                <a:gd name="connsiteX117" fmla="*/ 5141307 w 5503127"/>
                <a:gd name="connsiteY117" fmla="*/ 2498651 h 5108944"/>
                <a:gd name="connsiteX118" fmla="*/ 5082828 w 5503127"/>
                <a:gd name="connsiteY118" fmla="*/ 2402958 h 5108944"/>
                <a:gd name="connsiteX119" fmla="*/ 5040297 w 5503127"/>
                <a:gd name="connsiteY119" fmla="*/ 2307265 h 5108944"/>
                <a:gd name="connsiteX120" fmla="*/ 5029665 w 5503127"/>
                <a:gd name="connsiteY120" fmla="*/ 2248786 h 5108944"/>
                <a:gd name="connsiteX121" fmla="*/ 4923339 w 5503127"/>
                <a:gd name="connsiteY121" fmla="*/ 2062716 h 5108944"/>
                <a:gd name="connsiteX122" fmla="*/ 4896758 w 5503127"/>
                <a:gd name="connsiteY122" fmla="*/ 2004237 h 5108944"/>
                <a:gd name="connsiteX123" fmla="*/ 4742586 w 5503127"/>
                <a:gd name="connsiteY123" fmla="*/ 1759688 h 5108944"/>
                <a:gd name="connsiteX124" fmla="*/ 4636260 w 5503127"/>
                <a:gd name="connsiteY124" fmla="*/ 1547037 h 5108944"/>
                <a:gd name="connsiteX125" fmla="*/ 4636260 w 5503127"/>
                <a:gd name="connsiteY125" fmla="*/ 1547037 h 5108944"/>
                <a:gd name="connsiteX126" fmla="*/ 4577781 w 5503127"/>
                <a:gd name="connsiteY126" fmla="*/ 1414130 h 5108944"/>
                <a:gd name="connsiteX127" fmla="*/ 4545884 w 5503127"/>
                <a:gd name="connsiteY127" fmla="*/ 1334386 h 5108944"/>
                <a:gd name="connsiteX128" fmla="*/ 4455507 w 5503127"/>
                <a:gd name="connsiteY128" fmla="*/ 1217428 h 5108944"/>
                <a:gd name="connsiteX129" fmla="*/ 4285386 w 5503127"/>
                <a:gd name="connsiteY129" fmla="*/ 972879 h 5108944"/>
                <a:gd name="connsiteX130" fmla="*/ 4099316 w 5503127"/>
                <a:gd name="connsiteY130" fmla="*/ 754911 h 5108944"/>
                <a:gd name="connsiteX131" fmla="*/ 4056786 w 5503127"/>
                <a:gd name="connsiteY131" fmla="*/ 691116 h 5108944"/>
                <a:gd name="connsiteX132" fmla="*/ 3929195 w 5503127"/>
                <a:gd name="connsiteY132" fmla="*/ 552893 h 5108944"/>
                <a:gd name="connsiteX133" fmla="*/ 3886665 w 5503127"/>
                <a:gd name="connsiteY133" fmla="*/ 494414 h 5108944"/>
                <a:gd name="connsiteX134" fmla="*/ 3796288 w 5503127"/>
                <a:gd name="connsiteY134" fmla="*/ 388088 h 5108944"/>
                <a:gd name="connsiteX135" fmla="*/ 3727177 w 5503127"/>
                <a:gd name="connsiteY135" fmla="*/ 292395 h 5108944"/>
                <a:gd name="connsiteX136" fmla="*/ 3652749 w 5503127"/>
                <a:gd name="connsiteY136" fmla="*/ 180753 h 5108944"/>
                <a:gd name="connsiteX137" fmla="*/ 3642116 w 5503127"/>
                <a:gd name="connsiteY137" fmla="*/ 164804 h 5108944"/>
                <a:gd name="connsiteX138" fmla="*/ 3626167 w 5503127"/>
                <a:gd name="connsiteY138" fmla="*/ 154172 h 5108944"/>
                <a:gd name="connsiteX139" fmla="*/ 3588953 w 5503127"/>
                <a:gd name="connsiteY139" fmla="*/ 116958 h 5108944"/>
                <a:gd name="connsiteX140" fmla="*/ 3557056 w 5503127"/>
                <a:gd name="connsiteY140" fmla="*/ 106325 h 5108944"/>
                <a:gd name="connsiteX141" fmla="*/ 3456046 w 5503127"/>
                <a:gd name="connsiteY141" fmla="*/ 69111 h 5108944"/>
                <a:gd name="connsiteX142" fmla="*/ 3392251 w 5503127"/>
                <a:gd name="connsiteY142" fmla="*/ 53162 h 5108944"/>
                <a:gd name="connsiteX143" fmla="*/ 3168967 w 5503127"/>
                <a:gd name="connsiteY143" fmla="*/ 42530 h 5108944"/>
                <a:gd name="connsiteX144" fmla="*/ 2929735 w 5503127"/>
                <a:gd name="connsiteY144" fmla="*/ 15949 h 5108944"/>
                <a:gd name="connsiteX145" fmla="*/ 2839358 w 5503127"/>
                <a:gd name="connsiteY145" fmla="*/ 0 h 5108944"/>
                <a:gd name="connsiteX146" fmla="*/ 2573544 w 5503127"/>
                <a:gd name="connsiteY146" fmla="*/ 10632 h 5108944"/>
                <a:gd name="connsiteX147" fmla="*/ 2100395 w 5503127"/>
                <a:gd name="connsiteY147" fmla="*/ 37214 h 5108944"/>
                <a:gd name="connsiteX148" fmla="*/ 1898377 w 5503127"/>
                <a:gd name="connsiteY148" fmla="*/ 26581 h 5108944"/>
                <a:gd name="connsiteX149" fmla="*/ 1685725 w 5503127"/>
                <a:gd name="connsiteY149" fmla="*/ 0 h 5108944"/>
                <a:gd name="connsiteX150" fmla="*/ 1457125 w 5503127"/>
                <a:gd name="connsiteY150" fmla="*/ 5316 h 5108944"/>
                <a:gd name="connsiteX151" fmla="*/ 1393330 w 5503127"/>
                <a:gd name="connsiteY151" fmla="*/ 21265 h 5108944"/>
                <a:gd name="connsiteX152" fmla="*/ 1377381 w 5503127"/>
                <a:gd name="connsiteY152" fmla="*/ 31897 h 5108944"/>
                <a:gd name="connsiteX153" fmla="*/ 1302953 w 5503127"/>
                <a:gd name="connsiteY153" fmla="*/ 42530 h 5108944"/>
                <a:gd name="connsiteX154" fmla="*/ 1207260 w 5503127"/>
                <a:gd name="connsiteY154" fmla="*/ 58479 h 5108944"/>
                <a:gd name="connsiteX155" fmla="*/ 1047772 w 5503127"/>
                <a:gd name="connsiteY155" fmla="*/ 79744 h 5108944"/>
                <a:gd name="connsiteX156" fmla="*/ 691581 w 5503127"/>
                <a:gd name="connsiteY156" fmla="*/ 74428 h 5108944"/>
                <a:gd name="connsiteX157" fmla="*/ 510828 w 5503127"/>
                <a:gd name="connsiteY157" fmla="*/ 58479 h 5108944"/>
                <a:gd name="connsiteX158" fmla="*/ 112107 w 5503127"/>
                <a:gd name="connsiteY158" fmla="*/ 31897 h 5108944"/>
                <a:gd name="connsiteX159" fmla="*/ 48311 w 5503127"/>
                <a:gd name="connsiteY159" fmla="*/ 37214 h 5108944"/>
                <a:gd name="connsiteX160" fmla="*/ 37679 w 5503127"/>
                <a:gd name="connsiteY160" fmla="*/ 85060 h 5108944"/>
                <a:gd name="connsiteX161" fmla="*/ 465 w 5503127"/>
                <a:gd name="connsiteY161" fmla="*/ 122274 h 5108944"/>
                <a:gd name="connsiteX162" fmla="*/ 21730 w 5503127"/>
                <a:gd name="connsiteY162" fmla="*/ 101009 h 5108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Lst>
              <a:rect l="l" t="t" r="r" b="b"/>
              <a:pathLst>
                <a:path w="5503127" h="5108944">
                  <a:moveTo>
                    <a:pt x="21730" y="101009"/>
                  </a:moveTo>
                  <a:lnTo>
                    <a:pt x="21730" y="101009"/>
                  </a:lnTo>
                  <a:cubicBezTo>
                    <a:pt x="56481" y="344259"/>
                    <a:pt x="11899" y="42024"/>
                    <a:pt x="42995" y="228600"/>
                  </a:cubicBezTo>
                  <a:cubicBezTo>
                    <a:pt x="56028" y="306801"/>
                    <a:pt x="56164" y="337558"/>
                    <a:pt x="74893" y="409353"/>
                  </a:cubicBezTo>
                  <a:cubicBezTo>
                    <a:pt x="79137" y="425620"/>
                    <a:pt x="86765" y="440890"/>
                    <a:pt x="90842" y="457200"/>
                  </a:cubicBezTo>
                  <a:cubicBezTo>
                    <a:pt x="97416" y="483498"/>
                    <a:pt x="100216" y="510646"/>
                    <a:pt x="106790" y="536944"/>
                  </a:cubicBezTo>
                  <a:cubicBezTo>
                    <a:pt x="110867" y="553253"/>
                    <a:pt x="118239" y="568592"/>
                    <a:pt x="122739" y="584790"/>
                  </a:cubicBezTo>
                  <a:cubicBezTo>
                    <a:pt x="140127" y="647386"/>
                    <a:pt x="131201" y="649810"/>
                    <a:pt x="149321" y="728330"/>
                  </a:cubicBezTo>
                  <a:cubicBezTo>
                    <a:pt x="152726" y="743083"/>
                    <a:pt x="159954" y="756683"/>
                    <a:pt x="165270" y="770860"/>
                  </a:cubicBezTo>
                  <a:cubicBezTo>
                    <a:pt x="204316" y="1005148"/>
                    <a:pt x="160161" y="755891"/>
                    <a:pt x="197167" y="930349"/>
                  </a:cubicBezTo>
                  <a:cubicBezTo>
                    <a:pt x="205028" y="967407"/>
                    <a:pt x="210840" y="1004876"/>
                    <a:pt x="218432" y="1041990"/>
                  </a:cubicBezTo>
                  <a:cubicBezTo>
                    <a:pt x="226791" y="1082854"/>
                    <a:pt x="240233" y="1122830"/>
                    <a:pt x="245014" y="1164265"/>
                  </a:cubicBezTo>
                  <a:cubicBezTo>
                    <a:pt x="250330" y="1210339"/>
                    <a:pt x="254083" y="1256621"/>
                    <a:pt x="260963" y="1302488"/>
                  </a:cubicBezTo>
                  <a:cubicBezTo>
                    <a:pt x="264727" y="1327580"/>
                    <a:pt x="273147" y="1351824"/>
                    <a:pt x="276911" y="1376916"/>
                  </a:cubicBezTo>
                  <a:cubicBezTo>
                    <a:pt x="283791" y="1422783"/>
                    <a:pt x="286593" y="1469184"/>
                    <a:pt x="292860" y="1515139"/>
                  </a:cubicBezTo>
                  <a:cubicBezTo>
                    <a:pt x="297229" y="1547180"/>
                    <a:pt x="303892" y="1578870"/>
                    <a:pt x="308809" y="1610832"/>
                  </a:cubicBezTo>
                  <a:cubicBezTo>
                    <a:pt x="329754" y="1746971"/>
                    <a:pt x="311700" y="1683299"/>
                    <a:pt x="340707" y="1770321"/>
                  </a:cubicBezTo>
                  <a:cubicBezTo>
                    <a:pt x="367472" y="1966593"/>
                    <a:pt x="342152" y="1818870"/>
                    <a:pt x="372604" y="1945758"/>
                  </a:cubicBezTo>
                  <a:cubicBezTo>
                    <a:pt x="377322" y="1965415"/>
                    <a:pt x="388668" y="2030053"/>
                    <a:pt x="399186" y="2057400"/>
                  </a:cubicBezTo>
                  <a:cubicBezTo>
                    <a:pt x="403453" y="2068495"/>
                    <a:pt x="410868" y="2078202"/>
                    <a:pt x="415135" y="2089297"/>
                  </a:cubicBezTo>
                  <a:cubicBezTo>
                    <a:pt x="419766" y="2101338"/>
                    <a:pt x="419997" y="2114972"/>
                    <a:pt x="425767" y="2126511"/>
                  </a:cubicBezTo>
                  <a:cubicBezTo>
                    <a:pt x="432584" y="2140146"/>
                    <a:pt x="443488" y="2151320"/>
                    <a:pt x="452349" y="2163725"/>
                  </a:cubicBezTo>
                  <a:cubicBezTo>
                    <a:pt x="455893" y="2177902"/>
                    <a:pt x="455322" y="2193810"/>
                    <a:pt x="462981" y="2206255"/>
                  </a:cubicBezTo>
                  <a:cubicBezTo>
                    <a:pt x="470235" y="2218043"/>
                    <a:pt x="485092" y="2223050"/>
                    <a:pt x="494879" y="2232837"/>
                  </a:cubicBezTo>
                  <a:cubicBezTo>
                    <a:pt x="499397" y="2237355"/>
                    <a:pt x="501797" y="2243587"/>
                    <a:pt x="505511" y="2248786"/>
                  </a:cubicBezTo>
                  <a:cubicBezTo>
                    <a:pt x="521110" y="2270625"/>
                    <a:pt x="519562" y="2265951"/>
                    <a:pt x="532093" y="2286000"/>
                  </a:cubicBezTo>
                  <a:cubicBezTo>
                    <a:pt x="537570" y="2294762"/>
                    <a:pt x="541317" y="2304736"/>
                    <a:pt x="548042" y="2312581"/>
                  </a:cubicBezTo>
                  <a:cubicBezTo>
                    <a:pt x="562721" y="2329706"/>
                    <a:pt x="582778" y="2342074"/>
                    <a:pt x="595888" y="2360428"/>
                  </a:cubicBezTo>
                  <a:cubicBezTo>
                    <a:pt x="693537" y="2497134"/>
                    <a:pt x="538143" y="2282167"/>
                    <a:pt x="659684" y="2440172"/>
                  </a:cubicBezTo>
                  <a:cubicBezTo>
                    <a:pt x="665984" y="2448362"/>
                    <a:pt x="669626" y="2458345"/>
                    <a:pt x="675632" y="2466753"/>
                  </a:cubicBezTo>
                  <a:cubicBezTo>
                    <a:pt x="687376" y="2483195"/>
                    <a:pt x="701638" y="2497788"/>
                    <a:pt x="712846" y="2514600"/>
                  </a:cubicBezTo>
                  <a:cubicBezTo>
                    <a:pt x="716390" y="2519916"/>
                    <a:pt x="720622" y="2524834"/>
                    <a:pt x="723479" y="2530549"/>
                  </a:cubicBezTo>
                  <a:cubicBezTo>
                    <a:pt x="727747" y="2539084"/>
                    <a:pt x="729843" y="2548595"/>
                    <a:pt x="734111" y="2557130"/>
                  </a:cubicBezTo>
                  <a:cubicBezTo>
                    <a:pt x="738732" y="2566372"/>
                    <a:pt x="745439" y="2574469"/>
                    <a:pt x="750060" y="2583711"/>
                  </a:cubicBezTo>
                  <a:cubicBezTo>
                    <a:pt x="754328" y="2592247"/>
                    <a:pt x="756202" y="2601872"/>
                    <a:pt x="760693" y="2610293"/>
                  </a:cubicBezTo>
                  <a:cubicBezTo>
                    <a:pt x="770418" y="2628527"/>
                    <a:pt x="786055" y="2643850"/>
                    <a:pt x="792590" y="2663455"/>
                  </a:cubicBezTo>
                  <a:cubicBezTo>
                    <a:pt x="796134" y="2674088"/>
                    <a:pt x="798585" y="2685150"/>
                    <a:pt x="803223" y="2695353"/>
                  </a:cubicBezTo>
                  <a:cubicBezTo>
                    <a:pt x="807499" y="2704760"/>
                    <a:pt x="815334" y="2712341"/>
                    <a:pt x="819172" y="2721935"/>
                  </a:cubicBezTo>
                  <a:cubicBezTo>
                    <a:pt x="832227" y="2754572"/>
                    <a:pt x="839393" y="2793913"/>
                    <a:pt x="845753" y="2828260"/>
                  </a:cubicBezTo>
                  <a:cubicBezTo>
                    <a:pt x="851323" y="2858340"/>
                    <a:pt x="856673" y="2888462"/>
                    <a:pt x="861702" y="2918637"/>
                  </a:cubicBezTo>
                  <a:cubicBezTo>
                    <a:pt x="865534" y="2941628"/>
                    <a:pt x="868165" y="2964817"/>
                    <a:pt x="872335" y="2987749"/>
                  </a:cubicBezTo>
                  <a:cubicBezTo>
                    <a:pt x="875258" y="3003823"/>
                    <a:pt x="879635" y="3019601"/>
                    <a:pt x="882967" y="3035595"/>
                  </a:cubicBezTo>
                  <a:cubicBezTo>
                    <a:pt x="886775" y="3053873"/>
                    <a:pt x="902284" y="3135579"/>
                    <a:pt x="909549" y="3163186"/>
                  </a:cubicBezTo>
                  <a:cubicBezTo>
                    <a:pt x="914257" y="3181078"/>
                    <a:pt x="920789" y="3198457"/>
                    <a:pt x="925497" y="3216349"/>
                  </a:cubicBezTo>
                  <a:cubicBezTo>
                    <a:pt x="929655" y="3232149"/>
                    <a:pt x="931641" y="3248486"/>
                    <a:pt x="936130" y="3264195"/>
                  </a:cubicBezTo>
                  <a:cubicBezTo>
                    <a:pt x="938752" y="3273371"/>
                    <a:pt x="943553" y="3281789"/>
                    <a:pt x="946763" y="3290776"/>
                  </a:cubicBezTo>
                  <a:cubicBezTo>
                    <a:pt x="952417" y="3306608"/>
                    <a:pt x="958433" y="3322365"/>
                    <a:pt x="962711" y="3338623"/>
                  </a:cubicBezTo>
                  <a:cubicBezTo>
                    <a:pt x="980006" y="3404346"/>
                    <a:pt x="958407" y="3376849"/>
                    <a:pt x="989293" y="3407735"/>
                  </a:cubicBezTo>
                  <a:cubicBezTo>
                    <a:pt x="992837" y="3418367"/>
                    <a:pt x="996095" y="3429099"/>
                    <a:pt x="999925" y="3439632"/>
                  </a:cubicBezTo>
                  <a:cubicBezTo>
                    <a:pt x="1003186" y="3448601"/>
                    <a:pt x="1007711" y="3457105"/>
                    <a:pt x="1010558" y="3466214"/>
                  </a:cubicBezTo>
                  <a:cubicBezTo>
                    <a:pt x="1016585" y="3485499"/>
                    <a:pt x="1022544" y="3504880"/>
                    <a:pt x="1026507" y="3524693"/>
                  </a:cubicBezTo>
                  <a:cubicBezTo>
                    <a:pt x="1034963" y="3566972"/>
                    <a:pt x="1047772" y="3652283"/>
                    <a:pt x="1047772" y="3652283"/>
                  </a:cubicBezTo>
                  <a:cubicBezTo>
                    <a:pt x="1051299" y="3766918"/>
                    <a:pt x="1037671" y="3945532"/>
                    <a:pt x="1074353" y="4077586"/>
                  </a:cubicBezTo>
                  <a:cubicBezTo>
                    <a:pt x="1076063" y="4083742"/>
                    <a:pt x="1082128" y="4087820"/>
                    <a:pt x="1084986" y="4093535"/>
                  </a:cubicBezTo>
                  <a:cubicBezTo>
                    <a:pt x="1091022" y="4105606"/>
                    <a:pt x="1096667" y="4117946"/>
                    <a:pt x="1100935" y="4130749"/>
                  </a:cubicBezTo>
                  <a:cubicBezTo>
                    <a:pt x="1107324" y="4149917"/>
                    <a:pt x="1110495" y="4170060"/>
                    <a:pt x="1116884" y="4189228"/>
                  </a:cubicBezTo>
                  <a:cubicBezTo>
                    <a:pt x="1123313" y="4208515"/>
                    <a:pt x="1134944" y="4218327"/>
                    <a:pt x="1143465" y="4237074"/>
                  </a:cubicBezTo>
                  <a:cubicBezTo>
                    <a:pt x="1162720" y="4279435"/>
                    <a:pt x="1141008" y="4260246"/>
                    <a:pt x="1170046" y="4279604"/>
                  </a:cubicBezTo>
                  <a:cubicBezTo>
                    <a:pt x="1177134" y="4304413"/>
                    <a:pt x="1173066" y="4335787"/>
                    <a:pt x="1191311" y="4354032"/>
                  </a:cubicBezTo>
                  <a:cubicBezTo>
                    <a:pt x="1196627" y="4359348"/>
                    <a:pt x="1202890" y="4363863"/>
                    <a:pt x="1207260" y="4369981"/>
                  </a:cubicBezTo>
                  <a:cubicBezTo>
                    <a:pt x="1215550" y="4381587"/>
                    <a:pt x="1222911" y="4405797"/>
                    <a:pt x="1228525" y="4417828"/>
                  </a:cubicBezTo>
                  <a:cubicBezTo>
                    <a:pt x="1236903" y="4435782"/>
                    <a:pt x="1244914" y="4454001"/>
                    <a:pt x="1255107" y="4470990"/>
                  </a:cubicBezTo>
                  <a:cubicBezTo>
                    <a:pt x="1260423" y="4479851"/>
                    <a:pt x="1266435" y="4488330"/>
                    <a:pt x="1271056" y="4497572"/>
                  </a:cubicBezTo>
                  <a:cubicBezTo>
                    <a:pt x="1300632" y="4556725"/>
                    <a:pt x="1264132" y="4494678"/>
                    <a:pt x="1292321" y="4545418"/>
                  </a:cubicBezTo>
                  <a:cubicBezTo>
                    <a:pt x="1297339" y="4554451"/>
                    <a:pt x="1303252" y="4562967"/>
                    <a:pt x="1308270" y="4572000"/>
                  </a:cubicBezTo>
                  <a:cubicBezTo>
                    <a:pt x="1312119" y="4578928"/>
                    <a:pt x="1314970" y="4586384"/>
                    <a:pt x="1318902" y="4593265"/>
                  </a:cubicBezTo>
                  <a:cubicBezTo>
                    <a:pt x="1322072" y="4598813"/>
                    <a:pt x="1326365" y="4603666"/>
                    <a:pt x="1329535" y="4609214"/>
                  </a:cubicBezTo>
                  <a:cubicBezTo>
                    <a:pt x="1333467" y="4616095"/>
                    <a:pt x="1335149" y="4624345"/>
                    <a:pt x="1340167" y="4630479"/>
                  </a:cubicBezTo>
                  <a:cubicBezTo>
                    <a:pt x="1351276" y="4644056"/>
                    <a:pt x="1368355" y="4652650"/>
                    <a:pt x="1377381" y="4667693"/>
                  </a:cubicBezTo>
                  <a:cubicBezTo>
                    <a:pt x="1418106" y="4735566"/>
                    <a:pt x="1366079" y="4651547"/>
                    <a:pt x="1414595" y="4720855"/>
                  </a:cubicBezTo>
                  <a:cubicBezTo>
                    <a:pt x="1420521" y="4729320"/>
                    <a:pt x="1423740" y="4739660"/>
                    <a:pt x="1430544" y="4747437"/>
                  </a:cubicBezTo>
                  <a:cubicBezTo>
                    <a:pt x="1448697" y="4768184"/>
                    <a:pt x="1469530" y="4786423"/>
                    <a:pt x="1489023" y="4805916"/>
                  </a:cubicBezTo>
                  <a:cubicBezTo>
                    <a:pt x="1507678" y="4852550"/>
                    <a:pt x="1486628" y="4816998"/>
                    <a:pt x="1531553" y="4848446"/>
                  </a:cubicBezTo>
                  <a:cubicBezTo>
                    <a:pt x="1539765" y="4854195"/>
                    <a:pt x="1544905" y="4863557"/>
                    <a:pt x="1552818" y="4869711"/>
                  </a:cubicBezTo>
                  <a:cubicBezTo>
                    <a:pt x="1576108" y="4887825"/>
                    <a:pt x="1580403" y="4884357"/>
                    <a:pt x="1605981" y="4896293"/>
                  </a:cubicBezTo>
                  <a:cubicBezTo>
                    <a:pt x="1682599" y="4932048"/>
                    <a:pt x="1632335" y="4915214"/>
                    <a:pt x="1696358" y="4933507"/>
                  </a:cubicBezTo>
                  <a:cubicBezTo>
                    <a:pt x="1739857" y="4959605"/>
                    <a:pt x="1708254" y="4944455"/>
                    <a:pt x="1770786" y="4960088"/>
                  </a:cubicBezTo>
                  <a:cubicBezTo>
                    <a:pt x="1874862" y="4986107"/>
                    <a:pt x="1785939" y="4971223"/>
                    <a:pt x="1924958" y="4986669"/>
                  </a:cubicBezTo>
                  <a:cubicBezTo>
                    <a:pt x="2101551" y="5045534"/>
                    <a:pt x="1826682" y="4956416"/>
                    <a:pt x="2031284" y="5013251"/>
                  </a:cubicBezTo>
                  <a:cubicBezTo>
                    <a:pt x="2044287" y="5016863"/>
                    <a:pt x="2055521" y="5025492"/>
                    <a:pt x="2068497" y="5029200"/>
                  </a:cubicBezTo>
                  <a:cubicBezTo>
                    <a:pt x="2092893" y="5036170"/>
                    <a:pt x="2118253" y="5039228"/>
                    <a:pt x="2142925" y="5045149"/>
                  </a:cubicBezTo>
                  <a:cubicBezTo>
                    <a:pt x="2162572" y="5049864"/>
                    <a:pt x="2181514" y="5057545"/>
                    <a:pt x="2201404" y="5061097"/>
                  </a:cubicBezTo>
                  <a:cubicBezTo>
                    <a:pt x="2231265" y="5066429"/>
                    <a:pt x="2261732" y="5067585"/>
                    <a:pt x="2291781" y="5071730"/>
                  </a:cubicBezTo>
                  <a:cubicBezTo>
                    <a:pt x="2340417" y="5078438"/>
                    <a:pt x="2387120" y="5088671"/>
                    <a:pt x="2435321" y="5098311"/>
                  </a:cubicBezTo>
                  <a:lnTo>
                    <a:pt x="3291242" y="5087679"/>
                  </a:lnTo>
                  <a:cubicBezTo>
                    <a:pt x="3332154" y="5087679"/>
                    <a:pt x="3372648" y="5096410"/>
                    <a:pt x="3413516" y="5098311"/>
                  </a:cubicBezTo>
                  <a:cubicBezTo>
                    <a:pt x="3525094" y="5103501"/>
                    <a:pt x="3636800" y="5105400"/>
                    <a:pt x="3748442" y="5108944"/>
                  </a:cubicBezTo>
                  <a:lnTo>
                    <a:pt x="4423609" y="5103628"/>
                  </a:lnTo>
                  <a:cubicBezTo>
                    <a:pt x="4498515" y="5100969"/>
                    <a:pt x="4573107" y="5090222"/>
                    <a:pt x="4646893" y="5077046"/>
                  </a:cubicBezTo>
                  <a:lnTo>
                    <a:pt x="4795749" y="5050465"/>
                  </a:lnTo>
                  <a:cubicBezTo>
                    <a:pt x="4886908" y="5016280"/>
                    <a:pt x="4825215" y="5036923"/>
                    <a:pt x="4992451" y="5002618"/>
                  </a:cubicBezTo>
                  <a:cubicBezTo>
                    <a:pt x="5010154" y="4998987"/>
                    <a:pt x="5027595" y="4993372"/>
                    <a:pt x="5045614" y="4991986"/>
                  </a:cubicBezTo>
                  <a:cubicBezTo>
                    <a:pt x="5212327" y="4979161"/>
                    <a:pt x="5137983" y="4987084"/>
                    <a:pt x="5268897" y="4970721"/>
                  </a:cubicBezTo>
                  <a:cubicBezTo>
                    <a:pt x="5288390" y="4958316"/>
                    <a:pt x="5309834" y="4948544"/>
                    <a:pt x="5327377" y="4933507"/>
                  </a:cubicBezTo>
                  <a:cubicBezTo>
                    <a:pt x="5359724" y="4905781"/>
                    <a:pt x="5417753" y="4843130"/>
                    <a:pt x="5417753" y="4843130"/>
                  </a:cubicBezTo>
                  <a:cubicBezTo>
                    <a:pt x="5450030" y="4730167"/>
                    <a:pt x="5406687" y="4869691"/>
                    <a:pt x="5444335" y="4779335"/>
                  </a:cubicBezTo>
                  <a:cubicBezTo>
                    <a:pt x="5457565" y="4747583"/>
                    <a:pt x="5450193" y="4743271"/>
                    <a:pt x="5465600" y="4715539"/>
                  </a:cubicBezTo>
                  <a:cubicBezTo>
                    <a:pt x="5469903" y="4707794"/>
                    <a:pt x="5476233" y="4701362"/>
                    <a:pt x="5481549" y="4694274"/>
                  </a:cubicBezTo>
                  <a:cubicBezTo>
                    <a:pt x="5487611" y="4670023"/>
                    <a:pt x="5502277" y="4615278"/>
                    <a:pt x="5502814" y="4593265"/>
                  </a:cubicBezTo>
                  <a:cubicBezTo>
                    <a:pt x="5504111" y="4540088"/>
                    <a:pt x="5501199" y="4486840"/>
                    <a:pt x="5497497" y="4433776"/>
                  </a:cubicBezTo>
                  <a:cubicBezTo>
                    <a:pt x="5495357" y="4403101"/>
                    <a:pt x="5478305" y="4318316"/>
                    <a:pt x="5470916" y="4290237"/>
                  </a:cubicBezTo>
                  <a:cubicBezTo>
                    <a:pt x="5468487" y="4281008"/>
                    <a:pt x="5462956" y="4272816"/>
                    <a:pt x="5460284" y="4263655"/>
                  </a:cubicBezTo>
                  <a:cubicBezTo>
                    <a:pt x="5450536" y="4230232"/>
                    <a:pt x="5441871" y="4196490"/>
                    <a:pt x="5433702" y="4162646"/>
                  </a:cubicBezTo>
                  <a:cubicBezTo>
                    <a:pt x="5417557" y="4095761"/>
                    <a:pt x="5435764" y="4126408"/>
                    <a:pt x="5407121" y="4088218"/>
                  </a:cubicBezTo>
                  <a:cubicBezTo>
                    <a:pt x="5403577" y="4063409"/>
                    <a:pt x="5399695" y="4038645"/>
                    <a:pt x="5396488" y="4013790"/>
                  </a:cubicBezTo>
                  <a:cubicBezTo>
                    <a:pt x="5392606" y="3983706"/>
                    <a:pt x="5390843" y="3953334"/>
                    <a:pt x="5385856" y="3923414"/>
                  </a:cubicBezTo>
                  <a:cubicBezTo>
                    <a:pt x="5381969" y="3900093"/>
                    <a:pt x="5373794" y="3877623"/>
                    <a:pt x="5369907" y="3854302"/>
                  </a:cubicBezTo>
                  <a:cubicBezTo>
                    <a:pt x="5361775" y="3805511"/>
                    <a:pt x="5352889" y="3690291"/>
                    <a:pt x="5348642" y="3646967"/>
                  </a:cubicBezTo>
                  <a:cubicBezTo>
                    <a:pt x="5343601" y="3595549"/>
                    <a:pt x="5338009" y="3544186"/>
                    <a:pt x="5332693" y="3492795"/>
                  </a:cubicBezTo>
                  <a:cubicBezTo>
                    <a:pt x="5329149" y="3377609"/>
                    <a:pt x="5329432" y="3262241"/>
                    <a:pt x="5322060" y="3147237"/>
                  </a:cubicBezTo>
                  <a:cubicBezTo>
                    <a:pt x="5320548" y="3123643"/>
                    <a:pt x="5310220" y="3101408"/>
                    <a:pt x="5306111" y="3078125"/>
                  </a:cubicBezTo>
                  <a:cubicBezTo>
                    <a:pt x="5299578" y="3041105"/>
                    <a:pt x="5298148" y="3003217"/>
                    <a:pt x="5290163" y="2966483"/>
                  </a:cubicBezTo>
                  <a:cubicBezTo>
                    <a:pt x="5280390" y="2921527"/>
                    <a:pt x="5262589" y="2878561"/>
                    <a:pt x="5252949" y="2833576"/>
                  </a:cubicBezTo>
                  <a:cubicBezTo>
                    <a:pt x="5247633" y="2808767"/>
                    <a:pt x="5245594" y="2783021"/>
                    <a:pt x="5237000" y="2759149"/>
                  </a:cubicBezTo>
                  <a:cubicBezTo>
                    <a:pt x="5229479" y="2738257"/>
                    <a:pt x="5214120" y="2720960"/>
                    <a:pt x="5205102" y="2700669"/>
                  </a:cubicBezTo>
                  <a:cubicBezTo>
                    <a:pt x="5199862" y="2688880"/>
                    <a:pt x="5198550" y="2675694"/>
                    <a:pt x="5194470" y="2663455"/>
                  </a:cubicBezTo>
                  <a:cubicBezTo>
                    <a:pt x="5155543" y="2546672"/>
                    <a:pt x="5207626" y="2724151"/>
                    <a:pt x="5151939" y="2541181"/>
                  </a:cubicBezTo>
                  <a:cubicBezTo>
                    <a:pt x="5147684" y="2527201"/>
                    <a:pt x="5146978" y="2512119"/>
                    <a:pt x="5141307" y="2498651"/>
                  </a:cubicBezTo>
                  <a:cubicBezTo>
                    <a:pt x="5123887" y="2457279"/>
                    <a:pt x="5107363" y="2437308"/>
                    <a:pt x="5082828" y="2402958"/>
                  </a:cubicBezTo>
                  <a:cubicBezTo>
                    <a:pt x="5051165" y="2228816"/>
                    <a:pt x="5100021" y="2441645"/>
                    <a:pt x="5040297" y="2307265"/>
                  </a:cubicBezTo>
                  <a:cubicBezTo>
                    <a:pt x="5032250" y="2289160"/>
                    <a:pt x="5036563" y="2267359"/>
                    <a:pt x="5029665" y="2248786"/>
                  </a:cubicBezTo>
                  <a:cubicBezTo>
                    <a:pt x="4947271" y="2026952"/>
                    <a:pt x="5008037" y="2195813"/>
                    <a:pt x="4923339" y="2062716"/>
                  </a:cubicBezTo>
                  <a:cubicBezTo>
                    <a:pt x="4911843" y="2044651"/>
                    <a:pt x="4906983" y="2023050"/>
                    <a:pt x="4896758" y="2004237"/>
                  </a:cubicBezTo>
                  <a:cubicBezTo>
                    <a:pt x="4795248" y="1817458"/>
                    <a:pt x="4829564" y="1865995"/>
                    <a:pt x="4742586" y="1759688"/>
                  </a:cubicBezTo>
                  <a:cubicBezTo>
                    <a:pt x="4691830" y="1632800"/>
                    <a:pt x="4724676" y="1704923"/>
                    <a:pt x="4636260" y="1547037"/>
                  </a:cubicBezTo>
                  <a:lnTo>
                    <a:pt x="4636260" y="1547037"/>
                  </a:lnTo>
                  <a:cubicBezTo>
                    <a:pt x="4616767" y="1502735"/>
                    <a:pt x="4595756" y="1459069"/>
                    <a:pt x="4577781" y="1414130"/>
                  </a:cubicBezTo>
                  <a:cubicBezTo>
                    <a:pt x="4567149" y="1387549"/>
                    <a:pt x="4559457" y="1359593"/>
                    <a:pt x="4545884" y="1334386"/>
                  </a:cubicBezTo>
                  <a:cubicBezTo>
                    <a:pt x="4523017" y="1291919"/>
                    <a:pt x="4482589" y="1256547"/>
                    <a:pt x="4455507" y="1217428"/>
                  </a:cubicBezTo>
                  <a:cubicBezTo>
                    <a:pt x="4366621" y="1089037"/>
                    <a:pt x="4439030" y="1140492"/>
                    <a:pt x="4285386" y="972879"/>
                  </a:cubicBezTo>
                  <a:cubicBezTo>
                    <a:pt x="4226844" y="909014"/>
                    <a:pt x="4141214" y="817758"/>
                    <a:pt x="4099316" y="754911"/>
                  </a:cubicBezTo>
                  <a:cubicBezTo>
                    <a:pt x="4085139" y="733646"/>
                    <a:pt x="4072369" y="711373"/>
                    <a:pt x="4056786" y="691116"/>
                  </a:cubicBezTo>
                  <a:cubicBezTo>
                    <a:pt x="3953101" y="556326"/>
                    <a:pt x="4034795" y="674333"/>
                    <a:pt x="3929195" y="552893"/>
                  </a:cubicBezTo>
                  <a:cubicBezTo>
                    <a:pt x="3913379" y="534705"/>
                    <a:pt x="3901796" y="513176"/>
                    <a:pt x="3886665" y="494414"/>
                  </a:cubicBezTo>
                  <a:cubicBezTo>
                    <a:pt x="3857465" y="458206"/>
                    <a:pt x="3820941" y="427533"/>
                    <a:pt x="3796288" y="388088"/>
                  </a:cubicBezTo>
                  <a:cubicBezTo>
                    <a:pt x="3745485" y="306803"/>
                    <a:pt x="3796704" y="385098"/>
                    <a:pt x="3727177" y="292395"/>
                  </a:cubicBezTo>
                  <a:cubicBezTo>
                    <a:pt x="3695074" y="249591"/>
                    <a:pt x="3681964" y="226198"/>
                    <a:pt x="3652749" y="180753"/>
                  </a:cubicBezTo>
                  <a:cubicBezTo>
                    <a:pt x="3649294" y="175378"/>
                    <a:pt x="3647432" y="168348"/>
                    <a:pt x="3642116" y="164804"/>
                  </a:cubicBezTo>
                  <a:cubicBezTo>
                    <a:pt x="3636800" y="161260"/>
                    <a:pt x="3630685" y="158690"/>
                    <a:pt x="3626167" y="154172"/>
                  </a:cubicBezTo>
                  <a:cubicBezTo>
                    <a:pt x="3607577" y="135582"/>
                    <a:pt x="3610590" y="126574"/>
                    <a:pt x="3588953" y="116958"/>
                  </a:cubicBezTo>
                  <a:cubicBezTo>
                    <a:pt x="3578711" y="112406"/>
                    <a:pt x="3567501" y="110387"/>
                    <a:pt x="3557056" y="106325"/>
                  </a:cubicBezTo>
                  <a:cubicBezTo>
                    <a:pt x="3483654" y="77780"/>
                    <a:pt x="3514121" y="84394"/>
                    <a:pt x="3456046" y="69111"/>
                  </a:cubicBezTo>
                  <a:cubicBezTo>
                    <a:pt x="3434848" y="63533"/>
                    <a:pt x="3414077" y="55183"/>
                    <a:pt x="3392251" y="53162"/>
                  </a:cubicBezTo>
                  <a:cubicBezTo>
                    <a:pt x="3318056" y="46292"/>
                    <a:pt x="3243395" y="46074"/>
                    <a:pt x="3168967" y="42530"/>
                  </a:cubicBezTo>
                  <a:cubicBezTo>
                    <a:pt x="2981624" y="7403"/>
                    <a:pt x="3204922" y="45860"/>
                    <a:pt x="2929735" y="15949"/>
                  </a:cubicBezTo>
                  <a:cubicBezTo>
                    <a:pt x="2899323" y="12643"/>
                    <a:pt x="2869484" y="5316"/>
                    <a:pt x="2839358" y="0"/>
                  </a:cubicBezTo>
                  <a:lnTo>
                    <a:pt x="2573544" y="10632"/>
                  </a:lnTo>
                  <a:cubicBezTo>
                    <a:pt x="2161240" y="24728"/>
                    <a:pt x="2340607" y="4458"/>
                    <a:pt x="2100395" y="37214"/>
                  </a:cubicBezTo>
                  <a:lnTo>
                    <a:pt x="1898377" y="26581"/>
                  </a:lnTo>
                  <a:cubicBezTo>
                    <a:pt x="1810758" y="20538"/>
                    <a:pt x="1772573" y="13027"/>
                    <a:pt x="1685725" y="0"/>
                  </a:cubicBezTo>
                  <a:cubicBezTo>
                    <a:pt x="1609525" y="1772"/>
                    <a:pt x="1533145" y="-213"/>
                    <a:pt x="1457125" y="5316"/>
                  </a:cubicBezTo>
                  <a:cubicBezTo>
                    <a:pt x="1435263" y="6906"/>
                    <a:pt x="1414125" y="14334"/>
                    <a:pt x="1393330" y="21265"/>
                  </a:cubicBezTo>
                  <a:cubicBezTo>
                    <a:pt x="1387269" y="23285"/>
                    <a:pt x="1383600" y="30434"/>
                    <a:pt x="1377381" y="31897"/>
                  </a:cubicBezTo>
                  <a:cubicBezTo>
                    <a:pt x="1352986" y="37637"/>
                    <a:pt x="1327714" y="38661"/>
                    <a:pt x="1302953" y="42530"/>
                  </a:cubicBezTo>
                  <a:cubicBezTo>
                    <a:pt x="1271003" y="47522"/>
                    <a:pt x="1239290" y="54030"/>
                    <a:pt x="1207260" y="58479"/>
                  </a:cubicBezTo>
                  <a:cubicBezTo>
                    <a:pt x="973047" y="91008"/>
                    <a:pt x="1221879" y="50725"/>
                    <a:pt x="1047772" y="79744"/>
                  </a:cubicBezTo>
                  <a:cubicBezTo>
                    <a:pt x="929042" y="77972"/>
                    <a:pt x="810232" y="79127"/>
                    <a:pt x="691581" y="74428"/>
                  </a:cubicBezTo>
                  <a:cubicBezTo>
                    <a:pt x="631143" y="72034"/>
                    <a:pt x="571110" y="63434"/>
                    <a:pt x="510828" y="58479"/>
                  </a:cubicBezTo>
                  <a:cubicBezTo>
                    <a:pt x="293405" y="40608"/>
                    <a:pt x="323279" y="43629"/>
                    <a:pt x="112107" y="31897"/>
                  </a:cubicBezTo>
                  <a:cubicBezTo>
                    <a:pt x="90842" y="33669"/>
                    <a:pt x="65675" y="24811"/>
                    <a:pt x="48311" y="37214"/>
                  </a:cubicBezTo>
                  <a:cubicBezTo>
                    <a:pt x="35016" y="46710"/>
                    <a:pt x="44115" y="70043"/>
                    <a:pt x="37679" y="85060"/>
                  </a:cubicBezTo>
                  <a:cubicBezTo>
                    <a:pt x="35111" y="91052"/>
                    <a:pt x="13080" y="119751"/>
                    <a:pt x="465" y="122274"/>
                  </a:cubicBezTo>
                  <a:cubicBezTo>
                    <a:pt x="-3421" y="123051"/>
                    <a:pt x="18186" y="104553"/>
                    <a:pt x="21730" y="10100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31" name="Oval 30"/>
            <p:cNvSpPr/>
            <p:nvPr/>
          </p:nvSpPr>
          <p:spPr>
            <a:xfrm>
              <a:off x="1182023" y="2950696"/>
              <a:ext cx="648072" cy="648072"/>
            </a:xfrm>
            <a:prstGeom prst="ellipse">
              <a:avLst/>
            </a:prstGeom>
            <a:ln w="38100">
              <a:solidFill>
                <a:srgbClr val="C0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32" name="TextBox 31"/>
            <p:cNvSpPr txBox="1"/>
            <p:nvPr/>
          </p:nvSpPr>
          <p:spPr>
            <a:xfrm>
              <a:off x="2544946" y="969263"/>
              <a:ext cx="2405334" cy="1200329"/>
            </a:xfrm>
            <a:prstGeom prst="rect">
              <a:avLst/>
            </a:prstGeom>
            <a:solidFill>
              <a:schemeClr val="bg1"/>
            </a:solidFill>
            <a:ln w="57150">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Phenotype  difference between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a‘ and ‚aa‘. Take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a for fur-</a:t>
              </a:r>
              <a:r>
                <a:rPr lang="en-GB" dirty="0" err="1">
                  <a:latin typeface="Arial" panose="020B0604020202020204" pitchFamily="34" charset="0"/>
                  <a:cs typeface="Arial" panose="020B0604020202020204" pitchFamily="34" charset="0"/>
                </a:rPr>
                <a:t>ther</a:t>
              </a:r>
              <a:r>
                <a:rPr lang="en-GB" dirty="0">
                  <a:latin typeface="Arial" panose="020B0604020202020204" pitchFamily="34" charset="0"/>
                  <a:cs typeface="Arial" panose="020B0604020202020204" pitchFamily="34" charset="0"/>
                </a:rPr>
                <a:t> backcrossing</a:t>
              </a:r>
            </a:p>
          </p:txBody>
        </p:sp>
        <p:cxnSp>
          <p:nvCxnSpPr>
            <p:cNvPr id="33" name="Straight Arrow Connector 32"/>
            <p:cNvCxnSpPr>
              <a:stCxn id="32" idx="2"/>
              <a:endCxn id="31" idx="7"/>
            </p:cNvCxnSpPr>
            <p:nvPr/>
          </p:nvCxnSpPr>
          <p:spPr>
            <a:xfrm flipH="1">
              <a:off x="1735187" y="2169592"/>
              <a:ext cx="2012426" cy="876012"/>
            </a:xfrm>
            <a:prstGeom prst="straightConnector1">
              <a:avLst/>
            </a:prstGeom>
            <a:ln w="19050">
              <a:solidFill>
                <a:srgbClr val="C0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rot="5400000">
              <a:off x="-73250" y="3073260"/>
              <a:ext cx="1085243" cy="369332"/>
            </a:xfrm>
            <a:prstGeom prst="rect">
              <a:avLst/>
            </a:prstGeom>
            <a:solidFill>
              <a:schemeClr val="bg1"/>
            </a:solidFill>
            <a:ln w="19050">
              <a:solidFill>
                <a:schemeClr val="tx1">
                  <a:lumMod val="50000"/>
                  <a:lumOff val="50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algn="ctr"/>
            </a:lstStyle>
            <a:p>
              <a:r>
                <a:rPr lang="en-GB" dirty="0">
                  <a:latin typeface="Arial" panose="020B0604020202020204" pitchFamily="34" charset="0"/>
                  <a:cs typeface="Arial" panose="020B0604020202020204" pitchFamily="34" charset="0"/>
                </a:rPr>
                <a:t>BC1(F1)</a:t>
              </a:r>
            </a:p>
          </p:txBody>
        </p:sp>
        <p:sp>
          <p:nvSpPr>
            <p:cNvPr id="37" name="Oval 36"/>
            <p:cNvSpPr/>
            <p:nvPr/>
          </p:nvSpPr>
          <p:spPr>
            <a:xfrm>
              <a:off x="8564590" y="2932979"/>
              <a:ext cx="648072" cy="648072"/>
            </a:xfrm>
            <a:prstGeom prst="ellipse">
              <a:avLst/>
            </a:prstGeom>
            <a:ln w="38100">
              <a:solidFill>
                <a:srgbClr val="C0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38" name="TextBox 37"/>
            <p:cNvSpPr txBox="1"/>
            <p:nvPr/>
          </p:nvSpPr>
          <p:spPr>
            <a:xfrm>
              <a:off x="5381270" y="977508"/>
              <a:ext cx="6334864" cy="1200329"/>
            </a:xfrm>
            <a:prstGeom prst="rect">
              <a:avLst/>
            </a:prstGeom>
            <a:solidFill>
              <a:srgbClr val="FFFFFF">
                <a:alpha val="76078"/>
              </a:srgbClr>
            </a:solidFill>
            <a:ln w="57150">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No phenotype  difference between ‚A</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and ‘AA‘.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Only from selfed offspring, you can identify the </a:t>
              </a:r>
              <a:r>
                <a:rPr lang="en-GB" dirty="0" err="1">
                  <a:latin typeface="Arial" panose="020B0604020202020204" pitchFamily="34" charset="0"/>
                  <a:cs typeface="Arial" panose="020B0604020202020204" pitchFamily="34" charset="0"/>
                </a:rPr>
                <a:t>heterozy</a:t>
              </a:r>
              <a:r>
                <a:rPr lang="en-GB" dirty="0">
                  <a:latin typeface="Arial" panose="020B0604020202020204" pitchFamily="34" charset="0"/>
                  <a:cs typeface="Arial" panose="020B0604020202020204" pitchFamily="34" charset="0"/>
                </a:rPr>
                <a:t>-</a:t>
              </a:r>
              <a:br>
                <a:rPr lang="en-GB" dirty="0">
                  <a:latin typeface="Arial" panose="020B0604020202020204" pitchFamily="34" charset="0"/>
                  <a:cs typeface="Arial" panose="020B0604020202020204" pitchFamily="34" charset="0"/>
                </a:rPr>
              </a:br>
              <a:r>
                <a:rPr lang="en-GB" dirty="0" err="1">
                  <a:latin typeface="Arial" panose="020B0604020202020204" pitchFamily="34" charset="0"/>
                  <a:cs typeface="Arial" panose="020B0604020202020204" pitchFamily="34" charset="0"/>
                </a:rPr>
                <a:t>gous</a:t>
              </a:r>
              <a:r>
                <a:rPr lang="en-GB" dirty="0">
                  <a:latin typeface="Arial" panose="020B0604020202020204" pitchFamily="34" charset="0"/>
                  <a:cs typeface="Arial" panose="020B0604020202020204" pitchFamily="34" charset="0"/>
                </a:rPr>
                <a:t> members of BC1(F1). Continue with BC1(F1) being</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a:t>
              </a:r>
              <a:r>
                <a:rPr lang="en-GB" dirty="0">
                  <a:latin typeface="Arial" panose="020B0604020202020204" pitchFamily="34" charset="0"/>
                  <a:cs typeface="Arial" panose="020B0604020202020204" pitchFamily="34" charset="0"/>
                </a:rPr>
                <a:t>’ for further backcrossing</a:t>
              </a:r>
            </a:p>
          </p:txBody>
        </p:sp>
        <p:cxnSp>
          <p:nvCxnSpPr>
            <p:cNvPr id="39" name="Straight Arrow Connector 38"/>
            <p:cNvCxnSpPr>
              <a:stCxn id="38" idx="2"/>
              <a:endCxn id="37" idx="0"/>
            </p:cNvCxnSpPr>
            <p:nvPr/>
          </p:nvCxnSpPr>
          <p:spPr>
            <a:xfrm>
              <a:off x="8548702" y="2177837"/>
              <a:ext cx="339924" cy="755142"/>
            </a:xfrm>
            <a:prstGeom prst="straightConnector1">
              <a:avLst/>
            </a:prstGeom>
            <a:ln w="19050">
              <a:solidFill>
                <a:srgbClr val="C0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0" name="TextBox 39"/>
            <p:cNvSpPr txBox="1"/>
            <p:nvPr/>
          </p:nvSpPr>
          <p:spPr>
            <a:xfrm>
              <a:off x="7155142" y="3076803"/>
              <a:ext cx="1085243" cy="369332"/>
            </a:xfrm>
            <a:prstGeom prst="rect">
              <a:avLst/>
            </a:prstGeom>
            <a:solidFill>
              <a:schemeClr val="bg1"/>
            </a:solidFill>
            <a:ln w="19050">
              <a:solidFill>
                <a:schemeClr val="tx1">
                  <a:lumMod val="50000"/>
                  <a:lumOff val="50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algn="ctr"/>
            </a:lstStyle>
            <a:p>
              <a:r>
                <a:rPr lang="en-GB" dirty="0">
                  <a:latin typeface="Arial" panose="020B0604020202020204" pitchFamily="34" charset="0"/>
                  <a:cs typeface="Arial" panose="020B0604020202020204" pitchFamily="34" charset="0"/>
                </a:rPr>
                <a:t>BC1(F1)</a:t>
              </a:r>
            </a:p>
          </p:txBody>
        </p:sp>
        <p:cxnSp>
          <p:nvCxnSpPr>
            <p:cNvPr id="6" name="Straight Connector 5"/>
            <p:cNvCxnSpPr/>
            <p:nvPr/>
          </p:nvCxnSpPr>
          <p:spPr>
            <a:xfrm>
              <a:off x="28522" y="5590998"/>
              <a:ext cx="11687612" cy="9936"/>
            </a:xfrm>
            <a:prstGeom prst="line">
              <a:avLst/>
            </a:prstGeom>
            <a:ln w="1905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7729979" y="4242765"/>
              <a:ext cx="216817" cy="480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48" name="TextBox 47"/>
            <p:cNvSpPr txBox="1"/>
            <p:nvPr/>
          </p:nvSpPr>
          <p:spPr>
            <a:xfrm rot="21279271">
              <a:off x="3996914" y="4227254"/>
              <a:ext cx="3302872" cy="1477328"/>
            </a:xfrm>
            <a:prstGeom prst="rect">
              <a:avLst/>
            </a:prstGeom>
            <a:solidFill>
              <a:srgbClr val="FFFFFF">
                <a:alpha val="96078"/>
              </a:srgbClr>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Still not yet clarified: how do you finally come to the desired genotype which must be </a:t>
              </a:r>
              <a:r>
                <a:rPr lang="en-GB" dirty="0">
                  <a:latin typeface="Arial" panose="020B0604020202020204" pitchFamily="34" charset="0"/>
                  <a:cs typeface="Arial" panose="020B0604020202020204" pitchFamily="34" charset="0"/>
                </a:rPr>
                <a:t>homozygously ‘good’</a:t>
              </a:r>
              <a:r>
                <a:rPr lang="en-GB" dirty="0">
                  <a:solidFill>
                    <a:schemeClr val="tx1">
                      <a:lumMod val="50000"/>
                      <a:lumOff val="50000"/>
                    </a:schemeClr>
                  </a:solidFill>
                  <a:latin typeface="Arial" panose="020B0604020202020204" pitchFamily="34" charset="0"/>
                  <a:cs typeface="Arial" panose="020B0604020202020204" pitchFamily="34" charset="0"/>
                </a:rPr>
                <a:t>; not segregating any more!?</a:t>
              </a:r>
            </a:p>
          </p:txBody>
        </p:sp>
      </p:grpSp>
      <p:cxnSp>
        <p:nvCxnSpPr>
          <p:cNvPr id="29" name="Straight Arrow Connector 28"/>
          <p:cNvCxnSpPr/>
          <p:nvPr/>
        </p:nvCxnSpPr>
        <p:spPr>
          <a:xfrm>
            <a:off x="11265031" y="5572040"/>
            <a:ext cx="467287" cy="363794"/>
          </a:xfrm>
          <a:prstGeom prst="straightConnector1">
            <a:avLst/>
          </a:prstGeom>
          <a:ln w="38100">
            <a:solidFill>
              <a:schemeClr val="tx1"/>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79271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000" y="36000"/>
            <a:ext cx="12053130"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(DNA-marker assisted) </a:t>
            </a:r>
            <a:r>
              <a:rPr lang="en-GB" sz="2400" dirty="0">
                <a:solidFill>
                  <a:srgbClr val="0000FF"/>
                </a:solidFill>
                <a:latin typeface="Arial" panose="020B0604020202020204" pitchFamily="34" charset="0"/>
                <a:cs typeface="Arial" panose="020B0604020202020204" pitchFamily="34" charset="0"/>
              </a:rPr>
              <a:t>Foreground</a:t>
            </a:r>
            <a:r>
              <a:rPr lang="en-GB" sz="2400" dirty="0">
                <a:latin typeface="Arial" panose="020B0604020202020204" pitchFamily="34" charset="0"/>
                <a:cs typeface="Arial" panose="020B0604020202020204" pitchFamily="34" charset="0"/>
              </a:rPr>
              <a:t> and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(DNA-marker assisted) </a:t>
            </a:r>
            <a:r>
              <a:rPr lang="en-GB" sz="2400" dirty="0">
                <a:solidFill>
                  <a:srgbClr val="0000FF"/>
                </a:solidFill>
                <a:latin typeface="Arial" panose="020B0604020202020204" pitchFamily="34" charset="0"/>
                <a:cs typeface="Arial" panose="020B0604020202020204" pitchFamily="34" charset="0"/>
              </a:rPr>
              <a:t>Background</a:t>
            </a:r>
            <a:r>
              <a:rPr lang="en-GB" sz="2400" dirty="0">
                <a:latin typeface="Arial" panose="020B0604020202020204" pitchFamily="34" charset="0"/>
                <a:cs typeface="Arial" panose="020B0604020202020204" pitchFamily="34" charset="0"/>
              </a:rPr>
              <a:t> Selection when realizing a Backcross scheme.</a:t>
            </a:r>
          </a:p>
        </p:txBody>
      </p:sp>
      <p:sp>
        <p:nvSpPr>
          <p:cNvPr id="5" name="Textfeld 1"/>
          <p:cNvSpPr txBox="1"/>
          <p:nvPr/>
        </p:nvSpPr>
        <p:spPr>
          <a:xfrm>
            <a:off x="2866830" y="1005904"/>
            <a:ext cx="9258300" cy="203132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Marker-assisted </a:t>
            </a:r>
            <a:r>
              <a:rPr lang="en-GB" dirty="0">
                <a:solidFill>
                  <a:srgbClr val="0000FF"/>
                </a:solidFill>
                <a:latin typeface="Arial" panose="020B0604020202020204" pitchFamily="34" charset="0"/>
                <a:cs typeface="Arial" panose="020B0604020202020204" pitchFamily="34" charset="0"/>
              </a:rPr>
              <a:t>Foreground Selection</a:t>
            </a:r>
            <a:br>
              <a:rPr lang="en-GB" b="1" u="sng"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With this, you follow the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main</a:t>
            </a:r>
            <a:r>
              <a:rPr lang="en-GB" dirty="0">
                <a:latin typeface="Arial" panose="020B0604020202020204" pitchFamily="34" charset="0"/>
                <a:cs typeface="Arial" panose="020B0604020202020204" pitchFamily="34" charset="0"/>
              </a:rPr>
              <a:t> task; you make sure that you do not lose the desired allele(s) during the steps of Backcrossing. </a:t>
            </a:r>
          </a:p>
          <a:p>
            <a:r>
              <a:rPr lang="en-GB" dirty="0">
                <a:latin typeface="Arial" panose="020B0604020202020204" pitchFamily="34" charset="0"/>
                <a:cs typeface="Arial" panose="020B0604020202020204" pitchFamily="34" charset="0"/>
              </a:rPr>
              <a:t>Instead of phenotypically following the segregation of that allele, you may indirectly follow it: Follow the segregation of a (highly, fully) linked DNA-marker allele (SNP*). This is especially useful if the desired trait expression is recessive (whereas your indicative SNP allele will be co-dominant – you know, SNPs are indeed </a:t>
            </a:r>
            <a:r>
              <a:rPr lang="en-GB" dirty="0">
                <a:latin typeface="Arial" panose="020B0604020202020204" pitchFamily="34" charset="0"/>
                <a:cs typeface="Arial" panose="020B0604020202020204" pitchFamily="34" charset="0"/>
                <a:sym typeface="Wingdings" panose="05000000000000000000" pitchFamily="2" charset="2"/>
              </a:rPr>
              <a:t> </a:t>
            </a:r>
            <a:r>
              <a:rPr lang="en-GB" dirty="0">
                <a:latin typeface="Arial" panose="020B0604020202020204" pitchFamily="34" charset="0"/>
                <a:cs typeface="Arial" panose="020B0604020202020204" pitchFamily="34" charset="0"/>
              </a:rPr>
              <a:t>co-dominant</a:t>
            </a:r>
            <a:r>
              <a:rPr lang="en-GB" dirty="0">
                <a:solidFill>
                  <a:schemeClr val="tx1">
                    <a:lumMod val="50000"/>
                    <a:lumOff val="50000"/>
                  </a:schemeClr>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a:t>
            </a:r>
          </a:p>
        </p:txBody>
      </p:sp>
      <p:sp>
        <p:nvSpPr>
          <p:cNvPr id="2" name="Textfeld 1"/>
          <p:cNvSpPr txBox="1"/>
          <p:nvPr/>
        </p:nvSpPr>
        <p:spPr>
          <a:xfrm>
            <a:off x="11574443" y="6336175"/>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22</a:t>
            </a:fld>
            <a:endParaRPr lang="en-GB" sz="2400" dirty="0">
              <a:latin typeface="Arial" panose="020B0604020202020204" pitchFamily="34" charset="0"/>
              <a:cs typeface="Arial" panose="020B0604020202020204" pitchFamily="34" charset="0"/>
            </a:endParaRPr>
          </a:p>
        </p:txBody>
      </p:sp>
      <p:sp>
        <p:nvSpPr>
          <p:cNvPr id="8" name="Rectangle 7"/>
          <p:cNvSpPr/>
          <p:nvPr/>
        </p:nvSpPr>
        <p:spPr>
          <a:xfrm>
            <a:off x="4296147" y="4061218"/>
            <a:ext cx="7647245" cy="296230"/>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1" name="Picture 40">
            <a:extLst>
              <a:ext uri="{FF2B5EF4-FFF2-40B4-BE49-F238E27FC236}">
                <a16:creationId xmlns:a16="http://schemas.microsoft.com/office/drawing/2014/main" id="{97F950D8-AB21-472F-A725-A34651692240}"/>
              </a:ext>
            </a:extLst>
          </p:cNvPr>
          <p:cNvPicPr>
            <a:picLocks noChangeAspect="1"/>
          </p:cNvPicPr>
          <p:nvPr/>
        </p:nvPicPr>
        <p:blipFill>
          <a:blip r:embed="rId2"/>
          <a:stretch>
            <a:fillRect/>
          </a:stretch>
        </p:blipFill>
        <p:spPr>
          <a:xfrm>
            <a:off x="4143426" y="3101661"/>
            <a:ext cx="2076157" cy="3720340"/>
          </a:xfrm>
          <a:prstGeom prst="rect">
            <a:avLst/>
          </a:prstGeom>
          <a:effectLst>
            <a:outerShdw blurRad="50800" dist="38100" dir="2700000" algn="tl" rotWithShape="0">
              <a:prstClr val="black">
                <a:alpha val="40000"/>
              </a:prstClr>
            </a:outerShdw>
          </a:effectLst>
        </p:spPr>
      </p:pic>
      <p:sp>
        <p:nvSpPr>
          <p:cNvPr id="65" name="TextBox 64">
            <a:extLst>
              <a:ext uri="{FF2B5EF4-FFF2-40B4-BE49-F238E27FC236}">
                <a16:creationId xmlns:a16="http://schemas.microsoft.com/office/drawing/2014/main" id="{F70E6A78-F471-4118-B5FD-2E2BB2C01921}"/>
              </a:ext>
            </a:extLst>
          </p:cNvPr>
          <p:cNvSpPr txBox="1"/>
          <p:nvPr/>
        </p:nvSpPr>
        <p:spPr>
          <a:xfrm>
            <a:off x="6170442" y="3121635"/>
            <a:ext cx="5954688" cy="32624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Marker-assisted </a:t>
            </a:r>
            <a:r>
              <a:rPr lang="en-GB" dirty="0">
                <a:solidFill>
                  <a:srgbClr val="0000FF"/>
                </a:solidFill>
                <a:latin typeface="Arial" panose="020B0604020202020204" pitchFamily="34" charset="0"/>
                <a:cs typeface="Arial" panose="020B0604020202020204" pitchFamily="34" charset="0"/>
              </a:rPr>
              <a:t>Background Selection</a:t>
            </a:r>
          </a:p>
          <a:p>
            <a:r>
              <a:rPr lang="en-GB" dirty="0">
                <a:latin typeface="Arial" panose="020B0604020202020204" pitchFamily="34" charset="0"/>
                <a:cs typeface="Arial" panose="020B0604020202020204" pitchFamily="34" charset="0"/>
              </a:rPr>
              <a:t>With this, you push the kicking-out of the </a:t>
            </a:r>
            <a:r>
              <a:rPr lang="en-GB" dirty="0">
                <a:solidFill>
                  <a:srgbClr val="C00000"/>
                </a:solidFill>
                <a:latin typeface="Arial" panose="020B0604020202020204" pitchFamily="34" charset="0"/>
                <a:cs typeface="Arial" panose="020B0604020202020204" pitchFamily="34" charset="0"/>
              </a:rPr>
              <a:t>donor-genome</a:t>
            </a:r>
            <a:r>
              <a:rPr lang="en-GB" dirty="0">
                <a:latin typeface="Arial" panose="020B0604020202020204" pitchFamily="34" charset="0"/>
                <a:cs typeface="Arial" panose="020B0604020202020204" pitchFamily="34" charset="0"/>
              </a:rPr>
              <a:t> and the recovering of max. possible share of the </a:t>
            </a:r>
            <a:r>
              <a:rPr lang="en-GB" dirty="0">
                <a:solidFill>
                  <a:srgbClr val="005AB4"/>
                </a:solidFill>
                <a:latin typeface="Arial" panose="020B0604020202020204" pitchFamily="34" charset="0"/>
                <a:cs typeface="Arial" panose="020B0604020202020204" pitchFamily="34" charset="0"/>
              </a:rPr>
              <a:t>elite </a:t>
            </a:r>
            <a:r>
              <a:rPr lang="en-GB" dirty="0" err="1">
                <a:solidFill>
                  <a:srgbClr val="005AB4"/>
                </a:solidFill>
                <a:latin typeface="Arial" panose="020B0604020202020204" pitchFamily="34" charset="0"/>
                <a:cs typeface="Arial" panose="020B0604020202020204" pitchFamily="34" charset="0"/>
              </a:rPr>
              <a:t>ge-nome</a:t>
            </a:r>
            <a:r>
              <a:rPr lang="en-GB" dirty="0">
                <a:latin typeface="Arial" panose="020B0604020202020204" pitchFamily="34" charset="0"/>
                <a:cs typeface="Arial" panose="020B0604020202020204" pitchFamily="34" charset="0"/>
              </a:rPr>
              <a:t>. You need many, evenly dispersed DNA-markers for this purpose. A specific problem is ‘linkage drag’ in the chromosomal vicinity of the locus of the desired allele.</a:t>
            </a:r>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de-DE" dirty="0">
                <a:latin typeface="Arial" panose="020B0604020202020204" pitchFamily="34" charset="0"/>
                <a:cs typeface="Arial" panose="020B0604020202020204" pitchFamily="34" charset="0"/>
              </a:rPr>
              <a:t>*SNP: Single Nucleotide </a:t>
            </a:r>
            <a:r>
              <a:rPr lang="de-DE" dirty="0" err="1">
                <a:latin typeface="Arial" panose="020B0604020202020204" pitchFamily="34" charset="0"/>
                <a:cs typeface="Arial" panose="020B0604020202020204" pitchFamily="34" charset="0"/>
              </a:rPr>
              <a:t>Polymorphism</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Outdated</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marker</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types</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Isozymes</a:t>
            </a:r>
            <a:r>
              <a:rPr lang="de-DE" dirty="0">
                <a:latin typeface="Arial" panose="020B0604020202020204" pitchFamily="34" charset="0"/>
                <a:cs typeface="Arial" panose="020B0604020202020204" pitchFamily="34" charset="0"/>
              </a:rPr>
              <a:t>, RAPD, RFLP, SSR, AFLP, </a:t>
            </a:r>
            <a:r>
              <a:rPr lang="de-DE" dirty="0" err="1">
                <a:latin typeface="Arial" panose="020B0604020202020204" pitchFamily="34" charset="0"/>
                <a:cs typeface="Arial" panose="020B0604020202020204" pitchFamily="34" charset="0"/>
              </a:rPr>
              <a:t>DArT</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DArTseq</a:t>
            </a:r>
            <a:r>
              <a:rPr lang="de-DE" dirty="0">
                <a:latin typeface="Arial" panose="020B0604020202020204" pitchFamily="34" charset="0"/>
                <a:cs typeface="Arial" panose="020B0604020202020204" pitchFamily="34" charset="0"/>
              </a:rPr>
              <a:t>, etc. </a:t>
            </a:r>
          </a:p>
          <a:p>
            <a:r>
              <a:rPr lang="de-DE" dirty="0">
                <a:solidFill>
                  <a:schemeClr val="tx1">
                    <a:lumMod val="50000"/>
                    <a:lumOff val="50000"/>
                  </a:schemeClr>
                </a:solidFill>
                <a:latin typeface="Arial" panose="020B0604020202020204" pitchFamily="34" charset="0"/>
                <a:cs typeface="Arial" panose="020B0604020202020204" pitchFamily="34" charset="0"/>
              </a:rPr>
              <a:t>**Do not mix </a:t>
            </a:r>
            <a:r>
              <a:rPr lang="de-DE" dirty="0" err="1">
                <a:solidFill>
                  <a:schemeClr val="tx1">
                    <a:lumMod val="50000"/>
                    <a:lumOff val="50000"/>
                  </a:schemeClr>
                </a:solidFill>
                <a:latin typeface="Arial" panose="020B0604020202020204" pitchFamily="34" charset="0"/>
                <a:cs typeface="Arial" panose="020B0604020202020204" pitchFamily="34" charset="0"/>
              </a:rPr>
              <a:t>up</a:t>
            </a:r>
            <a:r>
              <a:rPr lang="de-DE" dirty="0">
                <a:solidFill>
                  <a:schemeClr val="tx1">
                    <a:lumMod val="50000"/>
                    <a:lumOff val="50000"/>
                  </a:schemeClr>
                </a:solidFill>
                <a:latin typeface="Arial" panose="020B0604020202020204" pitchFamily="34" charset="0"/>
                <a:cs typeface="Arial" panose="020B0604020202020204" pitchFamily="34" charset="0"/>
              </a:rPr>
              <a:t> ‚intermediate‘ </a:t>
            </a:r>
            <a:r>
              <a:rPr lang="de-DE" dirty="0" err="1">
                <a:solidFill>
                  <a:schemeClr val="tx1">
                    <a:lumMod val="50000"/>
                    <a:lumOff val="50000"/>
                  </a:schemeClr>
                </a:solidFill>
                <a:latin typeface="Arial" panose="020B0604020202020204" pitchFamily="34" charset="0"/>
                <a:cs typeface="Arial" panose="020B0604020202020204" pitchFamily="34" charset="0"/>
              </a:rPr>
              <a:t>with</a:t>
            </a:r>
            <a:r>
              <a:rPr lang="de-DE" dirty="0">
                <a:solidFill>
                  <a:schemeClr val="tx1">
                    <a:lumMod val="50000"/>
                    <a:lumOff val="50000"/>
                  </a:schemeClr>
                </a:solidFill>
                <a:latin typeface="Arial" panose="020B0604020202020204" pitchFamily="34" charset="0"/>
                <a:cs typeface="Arial" panose="020B0604020202020204" pitchFamily="34" charset="0"/>
              </a:rPr>
              <a:t> ‚</a:t>
            </a:r>
            <a:r>
              <a:rPr lang="de-DE" dirty="0" err="1">
                <a:solidFill>
                  <a:schemeClr val="tx1">
                    <a:lumMod val="50000"/>
                    <a:lumOff val="50000"/>
                  </a:schemeClr>
                </a:solidFill>
                <a:latin typeface="Arial" panose="020B0604020202020204" pitchFamily="34" charset="0"/>
                <a:cs typeface="Arial" panose="020B0604020202020204" pitchFamily="34" charset="0"/>
              </a:rPr>
              <a:t>co</a:t>
            </a:r>
            <a:r>
              <a:rPr lang="de-DE" dirty="0">
                <a:solidFill>
                  <a:schemeClr val="tx1">
                    <a:lumMod val="50000"/>
                    <a:lumOff val="50000"/>
                  </a:schemeClr>
                </a:solidFill>
                <a:latin typeface="Arial" panose="020B0604020202020204" pitchFamily="34" charset="0"/>
                <a:cs typeface="Arial" panose="020B0604020202020204" pitchFamily="34" charset="0"/>
              </a:rPr>
              <a:t>-dominant‘</a:t>
            </a:r>
            <a:endParaRPr lang="en-GB" dirty="0"/>
          </a:p>
        </p:txBody>
      </p:sp>
      <p:grpSp>
        <p:nvGrpSpPr>
          <p:cNvPr id="107" name="Group 106">
            <a:extLst>
              <a:ext uri="{FF2B5EF4-FFF2-40B4-BE49-F238E27FC236}">
                <a16:creationId xmlns:a16="http://schemas.microsoft.com/office/drawing/2014/main" id="{81C5E3FD-835C-4BF1-9536-01091CF434BE}"/>
              </a:ext>
            </a:extLst>
          </p:cNvPr>
          <p:cNvGrpSpPr/>
          <p:nvPr/>
        </p:nvGrpSpPr>
        <p:grpSpPr>
          <a:xfrm>
            <a:off x="2405" y="1578628"/>
            <a:ext cx="4066798" cy="5219338"/>
            <a:chOff x="2405" y="1578628"/>
            <a:chExt cx="4066798" cy="5219338"/>
          </a:xfrm>
        </p:grpSpPr>
        <p:sp>
          <p:nvSpPr>
            <p:cNvPr id="9" name="Rectangle 45"/>
            <p:cNvSpPr>
              <a:spLocks noChangeArrowheads="1"/>
            </p:cNvSpPr>
            <p:nvPr/>
          </p:nvSpPr>
          <p:spPr bwMode="auto">
            <a:xfrm>
              <a:off x="2342584" y="4859996"/>
              <a:ext cx="144137" cy="1078393"/>
            </a:xfrm>
            <a:prstGeom prst="rect">
              <a:avLst/>
            </a:prstGeom>
            <a:solidFill>
              <a:srgbClr val="0066CC"/>
            </a:solidFill>
            <a:ln w="9525">
              <a:solidFill>
                <a:srgbClr val="000000"/>
              </a:solidFill>
              <a:miter lim="800000"/>
              <a:headEnd/>
              <a:tailEnd/>
            </a:ln>
            <a:effectLst>
              <a:outerShdw blurRad="50800" dist="38100" dir="2700000" algn="tl" rotWithShape="0">
                <a:prstClr val="black">
                  <a:alpha val="40000"/>
                </a:prstClr>
              </a:outerShdw>
            </a:effectLst>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1" name="Text Box 43"/>
            <p:cNvSpPr txBox="1">
              <a:spLocks noChangeArrowheads="1"/>
            </p:cNvSpPr>
            <p:nvPr/>
          </p:nvSpPr>
          <p:spPr bwMode="auto">
            <a:xfrm>
              <a:off x="2860021" y="5908603"/>
              <a:ext cx="1209182" cy="662486"/>
            </a:xfrm>
            <a:prstGeom prst="rect">
              <a:avLst/>
            </a:pr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defPPr>
                <a:defRPr lang="en-US"/>
              </a:defPPr>
              <a:lvl1pPr marR="0" lvl="0" indent="0" fontAlgn="base">
                <a:lnSpc>
                  <a:spcPct val="100000"/>
                </a:lnSpc>
                <a:spcBef>
                  <a:spcPct val="0"/>
                </a:spcBef>
                <a:spcAft>
                  <a:spcPct val="0"/>
                </a:spcAft>
                <a:buClrTx/>
                <a:buSzTx/>
                <a:buFontTx/>
                <a:buNone/>
                <a:tabLst/>
                <a:defRPr kumimoji="0" b="0" i="0" u="none" strike="noStrike" cap="none" normalizeH="0" baseline="0">
                  <a:ln>
                    <a:noFill/>
                  </a:ln>
                  <a:solidFill>
                    <a:srgbClr val="000000"/>
                  </a:solidFill>
                  <a:effectLst/>
                  <a:latin typeface="Arial" panose="020B0604020202020204" pitchFamily="34" charset="0"/>
                  <a:ea typeface="Times New Roman" pitchFamily="18" charset="0"/>
                  <a:cs typeface="Arial" pitchFamily="34" charset="0"/>
                </a:defRPr>
              </a:lvl1pPr>
            </a:lstStyle>
            <a:p>
              <a:r>
                <a:rPr lang="en-GB" altLang="en-US" dirty="0"/>
                <a:t>Parent 2</a:t>
              </a:r>
              <a:br>
                <a:rPr lang="en-GB" altLang="en-US" dirty="0"/>
              </a:br>
              <a:r>
                <a:rPr lang="en-GB" altLang="en-US" dirty="0"/>
                <a:t>(Donor)</a:t>
              </a:r>
            </a:p>
          </p:txBody>
        </p:sp>
        <p:sp>
          <p:nvSpPr>
            <p:cNvPr id="36" name="Oval 8"/>
            <p:cNvSpPr>
              <a:spLocks noChangeArrowheads="1"/>
            </p:cNvSpPr>
            <p:nvPr/>
          </p:nvSpPr>
          <p:spPr bwMode="auto">
            <a:xfrm>
              <a:off x="438652" y="5353641"/>
              <a:ext cx="1182937" cy="1190805"/>
            </a:xfrm>
            <a:prstGeom prst="ellipse">
              <a:avLst/>
            </a:prstGeom>
            <a:solidFill>
              <a:srgbClr val="C00000"/>
            </a:solidFill>
            <a:ln w="9525">
              <a:solidFill>
                <a:srgbClr val="000000"/>
              </a:solidFill>
              <a:round/>
              <a:headEnd/>
              <a:tailEnd/>
            </a:ln>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37" name="PubPieSlice"/>
            <p:cNvSpPr>
              <a:spLocks noEditPoints="1" noChangeArrowheads="1"/>
            </p:cNvSpPr>
            <p:nvPr/>
          </p:nvSpPr>
          <p:spPr bwMode="auto">
            <a:xfrm>
              <a:off x="437382" y="5348560"/>
              <a:ext cx="1187382" cy="1190805"/>
            </a:xfrm>
            <a:custGeom>
              <a:avLst/>
              <a:gdLst>
                <a:gd name="G0" fmla="+- 0 0 0"/>
                <a:gd name="G1" fmla="sin 10800 17694720"/>
                <a:gd name="G2" fmla="cos 10800 17694720"/>
                <a:gd name="G3" fmla="sin 10800 0"/>
                <a:gd name="G4" fmla="cos 10800 0"/>
                <a:gd name="G5" fmla="+- G1 10800 0"/>
                <a:gd name="G6" fmla="+- G2 10800 0"/>
                <a:gd name="G7" fmla="+- G3 10800 0"/>
                <a:gd name="G8" fmla="+- G4 10800 0"/>
                <a:gd name="G9" fmla="+- 10800 0 0"/>
                <a:gd name="T0" fmla="*/ 10799 w 21600"/>
                <a:gd name="T1" fmla="*/ 0 h 21600"/>
                <a:gd name="T2" fmla="*/ 10800 w 21600"/>
                <a:gd name="T3" fmla="*/ 10800 h 21600"/>
                <a:gd name="T4" fmla="*/ 21600 w 21600"/>
                <a:gd name="T5" fmla="*/ 10800 h 21600"/>
                <a:gd name="T6" fmla="*/ 3163 w 21600"/>
                <a:gd name="T7" fmla="*/ 3163 h 21600"/>
                <a:gd name="T8" fmla="*/ 18437 w 21600"/>
                <a:gd name="T9" fmla="*/ 18437 h 21600"/>
              </a:gdLst>
              <a:ahLst/>
              <a:cxnLst>
                <a:cxn ang="0">
                  <a:pos x="T0" y="T1"/>
                </a:cxn>
                <a:cxn ang="0">
                  <a:pos x="T2" y="T3"/>
                </a:cxn>
                <a:cxn ang="0">
                  <a:pos x="T4" y="T5"/>
                </a:cxn>
              </a:cxnLst>
              <a:rect l="T6" t="T7" r="T8" b="T9"/>
              <a:pathLst>
                <a:path w="21600" h="21600">
                  <a:moveTo>
                    <a:pt x="10799" y="0"/>
                  </a:moveTo>
                  <a:cubicBezTo>
                    <a:pt x="4834" y="0"/>
                    <a:pt x="0" y="4835"/>
                    <a:pt x="0" y="10799"/>
                  </a:cubicBezTo>
                  <a:cubicBezTo>
                    <a:pt x="0" y="16764"/>
                    <a:pt x="4835" y="21600"/>
                    <a:pt x="10800" y="21600"/>
                  </a:cubicBezTo>
                  <a:cubicBezTo>
                    <a:pt x="16764" y="21600"/>
                    <a:pt x="21600" y="16764"/>
                    <a:pt x="21600" y="10800"/>
                  </a:cubicBezTo>
                  <a:lnTo>
                    <a:pt x="10800" y="10800"/>
                  </a:lnTo>
                  <a:close/>
                </a:path>
              </a:pathLst>
            </a:custGeom>
            <a:solidFill>
              <a:srgbClr val="0066CC"/>
            </a:solidFill>
            <a:ln w="9525">
              <a:solidFill>
                <a:srgbClr val="000000"/>
              </a:solidFill>
              <a:miter lim="800000"/>
              <a:headEnd/>
              <a:tailEnd/>
            </a:ln>
            <a:effec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38" name="Rectangle 6"/>
            <p:cNvSpPr>
              <a:spLocks noChangeArrowheads="1"/>
            </p:cNvSpPr>
            <p:nvPr/>
          </p:nvSpPr>
          <p:spPr bwMode="auto">
            <a:xfrm>
              <a:off x="3098190" y="4853645"/>
              <a:ext cx="144137" cy="1078393"/>
            </a:xfrm>
            <a:prstGeom prst="rect">
              <a:avLst/>
            </a:prstGeom>
            <a:solidFill>
              <a:srgbClr val="CC0000"/>
            </a:solidFill>
            <a:ln w="9525">
              <a:solidFill>
                <a:srgbClr val="000000"/>
              </a:solidFill>
              <a:miter lim="800000"/>
              <a:headEnd/>
              <a:tailEnd/>
            </a:ln>
            <a:effectLst>
              <a:outerShdw blurRad="50800" dist="38100" dir="2700000" algn="tl" rotWithShape="0">
                <a:prstClr val="black">
                  <a:alpha val="40000"/>
                </a:prstClr>
              </a:outerShdw>
            </a:effectLst>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39" name="Text Box 5"/>
            <p:cNvSpPr txBox="1">
              <a:spLocks noChangeArrowheads="1"/>
            </p:cNvSpPr>
            <p:nvPr/>
          </p:nvSpPr>
          <p:spPr bwMode="auto">
            <a:xfrm>
              <a:off x="571063" y="6095584"/>
              <a:ext cx="875572" cy="304846"/>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ea typeface="Times New Roman" pitchFamily="18" charset="0"/>
                  <a:cs typeface="Arial" pitchFamily="34" charset="0"/>
                </a:rPr>
                <a:t>~75%</a:t>
              </a:r>
              <a:endParaRPr kumimoji="0" lang="en-GB" altLang="en-US" b="0" i="0" u="none" strike="noStrike" cap="none" normalizeH="0" baseline="0" dirty="0">
                <a:ln>
                  <a:noFill/>
                </a:ln>
                <a:solidFill>
                  <a:schemeClr val="tx1"/>
                </a:solidFill>
                <a:effectLst/>
                <a:latin typeface="Arial" pitchFamily="34" charset="0"/>
                <a:cs typeface="Arial" pitchFamily="34" charset="0"/>
              </a:endParaRPr>
            </a:p>
          </p:txBody>
        </p:sp>
        <p:sp>
          <p:nvSpPr>
            <p:cNvPr id="40" name="Text Box 4"/>
            <p:cNvSpPr txBox="1">
              <a:spLocks noChangeArrowheads="1"/>
            </p:cNvSpPr>
            <p:nvPr/>
          </p:nvSpPr>
          <p:spPr bwMode="auto">
            <a:xfrm>
              <a:off x="1063487" y="5588284"/>
              <a:ext cx="791516" cy="304846"/>
            </a:xfrm>
            <a:prstGeom prst="rect">
              <a:avLst/>
            </a:pr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ea typeface="Times New Roman" pitchFamily="18" charset="0"/>
                  <a:cs typeface="Arial" pitchFamily="34" charset="0"/>
                </a:rPr>
                <a:t>~25%</a:t>
              </a:r>
              <a:endParaRPr kumimoji="0" lang="en-GB" altLang="en-US" b="0" i="0" u="none" strike="noStrike" cap="none" normalizeH="0" baseline="0" dirty="0">
                <a:ln>
                  <a:noFill/>
                </a:ln>
                <a:solidFill>
                  <a:schemeClr val="tx1"/>
                </a:solidFill>
                <a:effectLst/>
                <a:latin typeface="Arial" pitchFamily="34" charset="0"/>
                <a:cs typeface="Arial" pitchFamily="34" charset="0"/>
              </a:endParaRPr>
            </a:p>
          </p:txBody>
        </p:sp>
        <p:sp>
          <p:nvSpPr>
            <p:cNvPr id="42" name="Text Box 2"/>
            <p:cNvSpPr txBox="1">
              <a:spLocks noChangeArrowheads="1"/>
            </p:cNvSpPr>
            <p:nvPr/>
          </p:nvSpPr>
          <p:spPr bwMode="auto">
            <a:xfrm>
              <a:off x="37498" y="4397740"/>
              <a:ext cx="1206056" cy="602813"/>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ea typeface="Times New Roman" pitchFamily="18" charset="0"/>
                  <a:cs typeface="Arial" pitchFamily="34" charset="0"/>
                </a:rPr>
                <a:t>BC</a:t>
              </a:r>
              <a:r>
                <a:rPr kumimoji="0" lang="en-GB" altLang="en-US" b="0" i="0" u="none" strike="noStrike" cap="none" normalizeH="0" baseline="-25000" dirty="0">
                  <a:ln>
                    <a:noFill/>
                  </a:ln>
                  <a:solidFill>
                    <a:srgbClr val="000000"/>
                  </a:solidFill>
                  <a:effectLst/>
                  <a:latin typeface="Arial" pitchFamily="34" charset="0"/>
                  <a:ea typeface="Times New Roman" pitchFamily="18" charset="0"/>
                  <a:cs typeface="Arial" pitchFamily="34" charset="0"/>
                </a:rPr>
                <a:t>1</a:t>
              </a:r>
              <a:r>
                <a:rPr kumimoji="0" lang="en-GB" altLang="en-US" b="0" i="0" u="none" strike="noStrike" cap="none" normalizeH="0" baseline="0" dirty="0">
                  <a:ln>
                    <a:noFill/>
                  </a:ln>
                  <a:solidFill>
                    <a:srgbClr val="000000"/>
                  </a:solidFill>
                  <a:effectLst/>
                  <a:latin typeface="Arial" pitchFamily="34" charset="0"/>
                  <a:ea typeface="Times New Roman" pitchFamily="18" charset="0"/>
                  <a:cs typeface="Arial" pitchFamily="34" charset="0"/>
                </a:rPr>
                <a:t>(F</a:t>
              </a:r>
              <a:r>
                <a:rPr kumimoji="0" lang="en-GB" altLang="en-US" b="0" i="0" u="none" strike="noStrike" cap="none" normalizeH="0" baseline="-25000" dirty="0">
                  <a:ln>
                    <a:noFill/>
                  </a:ln>
                  <a:solidFill>
                    <a:srgbClr val="000000"/>
                  </a:solidFill>
                  <a:effectLst/>
                  <a:latin typeface="Arial" pitchFamily="34" charset="0"/>
                  <a:ea typeface="Times New Roman" pitchFamily="18" charset="0"/>
                  <a:cs typeface="Arial" pitchFamily="34" charset="0"/>
                </a:rPr>
                <a:t>1</a:t>
              </a:r>
              <a:r>
                <a:rPr kumimoji="0" lang="en-GB" altLang="en-US" b="0" i="0" u="none" strike="noStrike" cap="none" normalizeH="0" baseline="0" dirty="0">
                  <a:ln>
                    <a:noFill/>
                  </a:ln>
                  <a:solidFill>
                    <a:srgbClr val="000000"/>
                  </a:solidFill>
                  <a:effectLst/>
                  <a:latin typeface="Arial" pitchFamily="34" charset="0"/>
                  <a:ea typeface="Times New Roman" pitchFamily="18" charset="0"/>
                  <a:cs typeface="Arial" pitchFamily="34" charset="0"/>
                </a:rPr>
                <a:t>)-individual</a:t>
              </a:r>
              <a:endParaRPr kumimoji="0" lang="en-GB" altLang="en-US" b="0" i="0" u="none" strike="noStrike" cap="none" normalizeH="0" baseline="0" dirty="0">
                <a:ln>
                  <a:noFill/>
                </a:ln>
                <a:solidFill>
                  <a:schemeClr val="tx1"/>
                </a:solidFill>
                <a:effectLst/>
                <a:latin typeface="Arial" pitchFamily="34" charset="0"/>
                <a:cs typeface="Arial" pitchFamily="34" charset="0"/>
              </a:endParaRPr>
            </a:p>
          </p:txBody>
        </p:sp>
        <p:grpSp>
          <p:nvGrpSpPr>
            <p:cNvPr id="70" name="Group 69"/>
            <p:cNvGrpSpPr/>
            <p:nvPr/>
          </p:nvGrpSpPr>
          <p:grpSpPr>
            <a:xfrm>
              <a:off x="84074" y="1578628"/>
              <a:ext cx="3009920" cy="2482590"/>
              <a:chOff x="84074" y="1435088"/>
              <a:chExt cx="3009920" cy="2482590"/>
            </a:xfrm>
          </p:grpSpPr>
          <p:sp>
            <p:nvSpPr>
              <p:cNvPr id="69" name="Rectangle 68"/>
              <p:cNvSpPr/>
              <p:nvPr/>
            </p:nvSpPr>
            <p:spPr>
              <a:xfrm>
                <a:off x="84074" y="1493874"/>
                <a:ext cx="2435842" cy="242380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grpSp>
            <p:nvGrpSpPr>
              <p:cNvPr id="3" name="Group 2"/>
              <p:cNvGrpSpPr/>
              <p:nvPr/>
            </p:nvGrpSpPr>
            <p:grpSpPr>
              <a:xfrm>
                <a:off x="98404" y="1435088"/>
                <a:ext cx="2995590" cy="2482590"/>
                <a:chOff x="98404" y="1435088"/>
                <a:chExt cx="2995590" cy="2482590"/>
              </a:xfrm>
              <a:effectLst>
                <a:outerShdw blurRad="50800" dist="38100" dir="2700000" algn="tl" rotWithShape="0">
                  <a:prstClr val="black">
                    <a:alpha val="40000"/>
                  </a:prstClr>
                </a:outerShdw>
              </a:effectLst>
            </p:grpSpPr>
            <p:sp>
              <p:nvSpPr>
                <p:cNvPr id="13" name="Oval 40"/>
                <p:cNvSpPr>
                  <a:spLocks noChangeArrowheads="1"/>
                </p:cNvSpPr>
                <p:nvPr/>
              </p:nvSpPr>
              <p:spPr bwMode="auto">
                <a:xfrm>
                  <a:off x="1482754" y="2837026"/>
                  <a:ext cx="71751" cy="71766"/>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4" name="Rectangle 39"/>
                <p:cNvSpPr>
                  <a:spLocks noChangeArrowheads="1"/>
                </p:cNvSpPr>
                <p:nvPr/>
              </p:nvSpPr>
              <p:spPr bwMode="auto">
                <a:xfrm>
                  <a:off x="180293" y="1579890"/>
                  <a:ext cx="144137" cy="1078393"/>
                </a:xfrm>
                <a:prstGeom prst="rect">
                  <a:avLst/>
                </a:prstGeom>
                <a:solidFill>
                  <a:srgbClr val="0066CC"/>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5" name="Rectangle 38"/>
                <p:cNvSpPr>
                  <a:spLocks noChangeArrowheads="1"/>
                </p:cNvSpPr>
                <p:nvPr/>
              </p:nvSpPr>
              <p:spPr bwMode="auto">
                <a:xfrm>
                  <a:off x="180293" y="2731319"/>
                  <a:ext cx="144137" cy="1079663"/>
                </a:xfrm>
                <a:prstGeom prst="rect">
                  <a:avLst/>
                </a:prstGeom>
                <a:solidFill>
                  <a:srgbClr val="0066CC"/>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6" name="AutoShape 37"/>
                <p:cNvSpPr>
                  <a:spLocks noChangeShapeType="1"/>
                </p:cNvSpPr>
                <p:nvPr/>
              </p:nvSpPr>
              <p:spPr bwMode="auto">
                <a:xfrm>
                  <a:off x="253314" y="2658283"/>
                  <a:ext cx="635" cy="73036"/>
                </a:xfrm>
                <a:prstGeom prst="straightConnector1">
                  <a:avLst/>
                </a:prstGeom>
                <a:noFill/>
                <a:ln w="57150">
                  <a:solidFill>
                    <a:srgbClr val="80808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7" name="Rectangle 36"/>
                <p:cNvSpPr>
                  <a:spLocks noChangeArrowheads="1"/>
                </p:cNvSpPr>
                <p:nvPr/>
              </p:nvSpPr>
              <p:spPr bwMode="auto">
                <a:xfrm>
                  <a:off x="674478" y="1579890"/>
                  <a:ext cx="144137" cy="1078393"/>
                </a:xfrm>
                <a:prstGeom prst="rect">
                  <a:avLst/>
                </a:prstGeom>
                <a:solidFill>
                  <a:srgbClr val="CC0000"/>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8" name="Rectangle 35"/>
                <p:cNvSpPr>
                  <a:spLocks noChangeArrowheads="1"/>
                </p:cNvSpPr>
                <p:nvPr/>
              </p:nvSpPr>
              <p:spPr bwMode="auto">
                <a:xfrm>
                  <a:off x="674478" y="2731319"/>
                  <a:ext cx="144137" cy="719564"/>
                </a:xfrm>
                <a:prstGeom prst="rect">
                  <a:avLst/>
                </a:prstGeom>
                <a:solidFill>
                  <a:srgbClr val="0066CC"/>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9" name="AutoShape 34"/>
                <p:cNvSpPr>
                  <a:spLocks noChangeShapeType="1"/>
                </p:cNvSpPr>
                <p:nvPr/>
              </p:nvSpPr>
              <p:spPr bwMode="auto">
                <a:xfrm>
                  <a:off x="469201" y="2658283"/>
                  <a:ext cx="635" cy="73036"/>
                </a:xfrm>
                <a:prstGeom prst="straightConnector1">
                  <a:avLst/>
                </a:prstGeom>
                <a:noFill/>
                <a:ln w="57150">
                  <a:solidFill>
                    <a:srgbClr val="80808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0" name="Rectangle 33"/>
                <p:cNvSpPr>
                  <a:spLocks noChangeArrowheads="1"/>
                </p:cNvSpPr>
                <p:nvPr/>
              </p:nvSpPr>
              <p:spPr bwMode="auto">
                <a:xfrm>
                  <a:off x="1122262" y="1651021"/>
                  <a:ext cx="144772" cy="1007262"/>
                </a:xfrm>
                <a:prstGeom prst="rect">
                  <a:avLst/>
                </a:prstGeom>
                <a:solidFill>
                  <a:srgbClr val="CC0000"/>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1" name="Rectangle 32"/>
                <p:cNvSpPr>
                  <a:spLocks noChangeArrowheads="1"/>
                </p:cNvSpPr>
                <p:nvPr/>
              </p:nvSpPr>
              <p:spPr bwMode="auto">
                <a:xfrm>
                  <a:off x="1122262" y="2731319"/>
                  <a:ext cx="144772" cy="935496"/>
                </a:xfrm>
                <a:prstGeom prst="rect">
                  <a:avLst/>
                </a:prstGeom>
                <a:solidFill>
                  <a:srgbClr val="0066CC"/>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2" name="AutoShape 31"/>
                <p:cNvSpPr>
                  <a:spLocks noChangeShapeType="1"/>
                </p:cNvSpPr>
                <p:nvPr/>
              </p:nvSpPr>
              <p:spPr bwMode="auto">
                <a:xfrm>
                  <a:off x="1211513" y="2658283"/>
                  <a:ext cx="635" cy="73036"/>
                </a:xfrm>
                <a:prstGeom prst="straightConnector1">
                  <a:avLst/>
                </a:prstGeom>
                <a:noFill/>
                <a:ln w="57150">
                  <a:solidFill>
                    <a:srgbClr val="80808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3" name="Rectangle 30"/>
                <p:cNvSpPr>
                  <a:spLocks noChangeArrowheads="1"/>
                </p:cNvSpPr>
                <p:nvPr/>
              </p:nvSpPr>
              <p:spPr bwMode="auto">
                <a:xfrm>
                  <a:off x="1788223" y="1977268"/>
                  <a:ext cx="144772" cy="718929"/>
                </a:xfrm>
                <a:prstGeom prst="rect">
                  <a:avLst/>
                </a:prstGeom>
                <a:solidFill>
                  <a:srgbClr val="CC0000"/>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4" name="Rectangle 29"/>
                <p:cNvSpPr>
                  <a:spLocks noChangeArrowheads="1"/>
                </p:cNvSpPr>
                <p:nvPr/>
              </p:nvSpPr>
              <p:spPr bwMode="auto">
                <a:xfrm>
                  <a:off x="1788223" y="2769233"/>
                  <a:ext cx="144772" cy="935496"/>
                </a:xfrm>
                <a:prstGeom prst="rect">
                  <a:avLst/>
                </a:prstGeom>
                <a:solidFill>
                  <a:srgbClr val="CC0000"/>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5" name="AutoShape 28"/>
                <p:cNvSpPr>
                  <a:spLocks noChangeShapeType="1"/>
                </p:cNvSpPr>
                <p:nvPr/>
              </p:nvSpPr>
              <p:spPr bwMode="auto">
                <a:xfrm>
                  <a:off x="1860609" y="2696197"/>
                  <a:ext cx="635" cy="73036"/>
                </a:xfrm>
                <a:prstGeom prst="straightConnector1">
                  <a:avLst/>
                </a:prstGeom>
                <a:noFill/>
                <a:ln w="57150">
                  <a:solidFill>
                    <a:srgbClr val="80808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6" name="Rectangle 27"/>
                <p:cNvSpPr>
                  <a:spLocks noChangeArrowheads="1"/>
                </p:cNvSpPr>
                <p:nvPr/>
              </p:nvSpPr>
              <p:spPr bwMode="auto">
                <a:xfrm>
                  <a:off x="2248610" y="1866318"/>
                  <a:ext cx="144772" cy="791965"/>
                </a:xfrm>
                <a:prstGeom prst="rect">
                  <a:avLst/>
                </a:prstGeom>
                <a:solidFill>
                  <a:srgbClr val="0066CC"/>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7" name="Rectangle 26"/>
                <p:cNvSpPr>
                  <a:spLocks noChangeArrowheads="1"/>
                </p:cNvSpPr>
                <p:nvPr/>
              </p:nvSpPr>
              <p:spPr bwMode="auto">
                <a:xfrm>
                  <a:off x="2248610" y="2731319"/>
                  <a:ext cx="144772" cy="863730"/>
                </a:xfrm>
                <a:prstGeom prst="rect">
                  <a:avLst/>
                </a:prstGeom>
                <a:solidFill>
                  <a:srgbClr val="0066CC"/>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8" name="AutoShape 25"/>
                <p:cNvSpPr>
                  <a:spLocks noChangeShapeType="1"/>
                </p:cNvSpPr>
                <p:nvPr/>
              </p:nvSpPr>
              <p:spPr bwMode="auto">
                <a:xfrm>
                  <a:off x="2320996" y="2658283"/>
                  <a:ext cx="635" cy="73036"/>
                </a:xfrm>
                <a:prstGeom prst="straightConnector1">
                  <a:avLst/>
                </a:prstGeom>
                <a:noFill/>
                <a:ln w="57150">
                  <a:solidFill>
                    <a:srgbClr val="80808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29" name="Rectangle 18"/>
                <p:cNvSpPr>
                  <a:spLocks noChangeArrowheads="1"/>
                </p:cNvSpPr>
                <p:nvPr/>
              </p:nvSpPr>
              <p:spPr bwMode="auto">
                <a:xfrm>
                  <a:off x="2248610" y="1918397"/>
                  <a:ext cx="144772" cy="212492"/>
                </a:xfrm>
                <a:prstGeom prst="rect">
                  <a:avLst/>
                </a:prstGeom>
                <a:solidFill>
                  <a:srgbClr val="CC0000"/>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30" name="Rectangle 17"/>
                <p:cNvSpPr>
                  <a:spLocks noChangeArrowheads="1"/>
                </p:cNvSpPr>
                <p:nvPr/>
              </p:nvSpPr>
              <p:spPr bwMode="auto">
                <a:xfrm>
                  <a:off x="175213" y="2166084"/>
                  <a:ext cx="144772" cy="431865"/>
                </a:xfrm>
                <a:prstGeom prst="rect">
                  <a:avLst/>
                </a:prstGeom>
                <a:solidFill>
                  <a:srgbClr val="CC0000"/>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31" name="Line 15"/>
                <p:cNvSpPr>
                  <a:spLocks noChangeShapeType="1"/>
                </p:cNvSpPr>
                <p:nvPr/>
              </p:nvSpPr>
              <p:spPr bwMode="auto">
                <a:xfrm>
                  <a:off x="178388" y="2553492"/>
                  <a:ext cx="144772" cy="0"/>
                </a:xfrm>
                <a:prstGeom prst="line">
                  <a:avLst/>
                </a:prstGeom>
                <a:noFill/>
                <a:ln w="76200">
                  <a:solidFill>
                    <a:srgbClr val="FF9999"/>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32" name="Rectangle 14"/>
                <p:cNvSpPr>
                  <a:spLocks noChangeArrowheads="1"/>
                </p:cNvSpPr>
                <p:nvPr/>
              </p:nvSpPr>
              <p:spPr bwMode="auto">
                <a:xfrm>
                  <a:off x="175213" y="2326763"/>
                  <a:ext cx="144772" cy="121938"/>
                </a:xfrm>
                <a:prstGeom prst="rect">
                  <a:avLst/>
                </a:prstGeom>
                <a:solidFill>
                  <a:srgbClr val="0066CC"/>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33" name="Rectangle 11"/>
                <p:cNvSpPr>
                  <a:spLocks noChangeArrowheads="1"/>
                </p:cNvSpPr>
                <p:nvPr/>
              </p:nvSpPr>
              <p:spPr bwMode="auto">
                <a:xfrm>
                  <a:off x="98404" y="1435088"/>
                  <a:ext cx="2995590" cy="2482590"/>
                </a:xfrm>
                <a:prstGeom prst="rect">
                  <a:avLst/>
                </a:prstGeom>
                <a:noFill/>
                <a:ln w="38100">
                  <a:noFill/>
                  <a:miter lim="800000"/>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BBE0E3"/>
                      </a:solidFill>
                    </a14:hiddenFill>
                  </a:ext>
                </a:extLst>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34" name="Rectangle 10"/>
                <p:cNvSpPr>
                  <a:spLocks noChangeArrowheads="1"/>
                </p:cNvSpPr>
                <p:nvPr/>
              </p:nvSpPr>
              <p:spPr bwMode="auto">
                <a:xfrm>
                  <a:off x="674478" y="1899343"/>
                  <a:ext cx="144137" cy="287698"/>
                </a:xfrm>
                <a:prstGeom prst="rect">
                  <a:avLst/>
                </a:prstGeom>
                <a:solidFill>
                  <a:srgbClr val="0066CC"/>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3" name="Rectangle 39"/>
                <p:cNvSpPr>
                  <a:spLocks noChangeArrowheads="1"/>
                </p:cNvSpPr>
                <p:nvPr/>
              </p:nvSpPr>
              <p:spPr bwMode="auto">
                <a:xfrm>
                  <a:off x="384935" y="1593218"/>
                  <a:ext cx="144137" cy="1078393"/>
                </a:xfrm>
                <a:prstGeom prst="rect">
                  <a:avLst/>
                </a:prstGeom>
                <a:solidFill>
                  <a:srgbClr val="0066CC"/>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4" name="Rectangle 38"/>
                <p:cNvSpPr>
                  <a:spLocks noChangeArrowheads="1"/>
                </p:cNvSpPr>
                <p:nvPr/>
              </p:nvSpPr>
              <p:spPr bwMode="auto">
                <a:xfrm>
                  <a:off x="384935" y="2744647"/>
                  <a:ext cx="144137" cy="1079663"/>
                </a:xfrm>
                <a:prstGeom prst="rect">
                  <a:avLst/>
                </a:prstGeom>
                <a:solidFill>
                  <a:srgbClr val="0066CC"/>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5" name="AutoShape 37"/>
                <p:cNvSpPr>
                  <a:spLocks noChangeShapeType="1"/>
                </p:cNvSpPr>
                <p:nvPr/>
              </p:nvSpPr>
              <p:spPr bwMode="auto">
                <a:xfrm>
                  <a:off x="457956" y="2671611"/>
                  <a:ext cx="635" cy="73036"/>
                </a:xfrm>
                <a:prstGeom prst="straightConnector1">
                  <a:avLst/>
                </a:prstGeom>
                <a:noFill/>
                <a:ln w="57150">
                  <a:solidFill>
                    <a:srgbClr val="80808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6" name="AutoShape 34"/>
                <p:cNvSpPr>
                  <a:spLocks noChangeShapeType="1"/>
                </p:cNvSpPr>
                <p:nvPr/>
              </p:nvSpPr>
              <p:spPr bwMode="auto">
                <a:xfrm>
                  <a:off x="750456" y="2671611"/>
                  <a:ext cx="635" cy="73036"/>
                </a:xfrm>
                <a:prstGeom prst="straightConnector1">
                  <a:avLst/>
                </a:prstGeom>
                <a:noFill/>
                <a:ln w="57150">
                  <a:solidFill>
                    <a:srgbClr val="80808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7" name="Rectangle 36"/>
                <p:cNvSpPr>
                  <a:spLocks noChangeArrowheads="1"/>
                </p:cNvSpPr>
                <p:nvPr/>
              </p:nvSpPr>
              <p:spPr bwMode="auto">
                <a:xfrm>
                  <a:off x="875986" y="1593218"/>
                  <a:ext cx="144137" cy="1078393"/>
                </a:xfrm>
                <a:prstGeom prst="rect">
                  <a:avLst/>
                </a:prstGeom>
                <a:solidFill>
                  <a:srgbClr val="CC0000"/>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8" name="Rectangle 35"/>
                <p:cNvSpPr>
                  <a:spLocks noChangeArrowheads="1"/>
                </p:cNvSpPr>
                <p:nvPr/>
              </p:nvSpPr>
              <p:spPr bwMode="auto">
                <a:xfrm>
                  <a:off x="875986" y="2744647"/>
                  <a:ext cx="144137" cy="719564"/>
                </a:xfrm>
                <a:prstGeom prst="rect">
                  <a:avLst/>
                </a:prstGeom>
                <a:solidFill>
                  <a:srgbClr val="0066CC"/>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49" name="Rectangle 10"/>
                <p:cNvSpPr>
                  <a:spLocks noChangeArrowheads="1"/>
                </p:cNvSpPr>
                <p:nvPr/>
              </p:nvSpPr>
              <p:spPr bwMode="auto">
                <a:xfrm>
                  <a:off x="875986" y="1670028"/>
                  <a:ext cx="144137" cy="921720"/>
                </a:xfrm>
                <a:prstGeom prst="rect">
                  <a:avLst/>
                </a:prstGeom>
                <a:solidFill>
                  <a:srgbClr val="0066CC"/>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0" name="AutoShape 34"/>
                <p:cNvSpPr>
                  <a:spLocks noChangeShapeType="1"/>
                </p:cNvSpPr>
                <p:nvPr/>
              </p:nvSpPr>
              <p:spPr bwMode="auto">
                <a:xfrm>
                  <a:off x="951964" y="2684939"/>
                  <a:ext cx="635" cy="73036"/>
                </a:xfrm>
                <a:prstGeom prst="straightConnector1">
                  <a:avLst/>
                </a:prstGeom>
                <a:noFill/>
                <a:ln w="57150">
                  <a:solidFill>
                    <a:srgbClr val="80808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1" name="Rectangle 18"/>
                <p:cNvSpPr>
                  <a:spLocks noChangeArrowheads="1"/>
                </p:cNvSpPr>
                <p:nvPr/>
              </p:nvSpPr>
              <p:spPr bwMode="auto">
                <a:xfrm>
                  <a:off x="875351" y="3004793"/>
                  <a:ext cx="144772" cy="431865"/>
                </a:xfrm>
                <a:prstGeom prst="rect">
                  <a:avLst/>
                </a:prstGeom>
                <a:solidFill>
                  <a:srgbClr val="CC0000"/>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2" name="Rectangle 33"/>
                <p:cNvSpPr>
                  <a:spLocks noChangeArrowheads="1"/>
                </p:cNvSpPr>
                <p:nvPr/>
              </p:nvSpPr>
              <p:spPr bwMode="auto">
                <a:xfrm>
                  <a:off x="1297806" y="1651294"/>
                  <a:ext cx="144772" cy="1007262"/>
                </a:xfrm>
                <a:prstGeom prst="rect">
                  <a:avLst/>
                </a:prstGeom>
                <a:solidFill>
                  <a:srgbClr val="CC0000"/>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3" name="Rectangle 32"/>
                <p:cNvSpPr>
                  <a:spLocks noChangeArrowheads="1"/>
                </p:cNvSpPr>
                <p:nvPr/>
              </p:nvSpPr>
              <p:spPr bwMode="auto">
                <a:xfrm>
                  <a:off x="1297806" y="2731592"/>
                  <a:ext cx="144772" cy="935496"/>
                </a:xfrm>
                <a:prstGeom prst="rect">
                  <a:avLst/>
                </a:prstGeom>
                <a:solidFill>
                  <a:srgbClr val="0066CC"/>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4" name="AutoShape 31"/>
                <p:cNvSpPr>
                  <a:spLocks noChangeShapeType="1"/>
                </p:cNvSpPr>
                <p:nvPr/>
              </p:nvSpPr>
              <p:spPr bwMode="auto">
                <a:xfrm>
                  <a:off x="1387057" y="2658556"/>
                  <a:ext cx="635" cy="73036"/>
                </a:xfrm>
                <a:prstGeom prst="straightConnector1">
                  <a:avLst/>
                </a:prstGeom>
                <a:noFill/>
                <a:ln w="57150">
                  <a:solidFill>
                    <a:srgbClr val="80808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5" name="Rectangle 30"/>
                <p:cNvSpPr>
                  <a:spLocks noChangeArrowheads="1"/>
                </p:cNvSpPr>
                <p:nvPr/>
              </p:nvSpPr>
              <p:spPr bwMode="auto">
                <a:xfrm>
                  <a:off x="1557793" y="1977268"/>
                  <a:ext cx="144772" cy="718929"/>
                </a:xfrm>
                <a:prstGeom prst="rect">
                  <a:avLst/>
                </a:prstGeom>
                <a:solidFill>
                  <a:srgbClr val="0066CC"/>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6" name="Rectangle 29"/>
                <p:cNvSpPr>
                  <a:spLocks noChangeArrowheads="1"/>
                </p:cNvSpPr>
                <p:nvPr/>
              </p:nvSpPr>
              <p:spPr bwMode="auto">
                <a:xfrm>
                  <a:off x="1557793" y="2769233"/>
                  <a:ext cx="144772" cy="935496"/>
                </a:xfrm>
                <a:prstGeom prst="rect">
                  <a:avLst/>
                </a:prstGeom>
                <a:solidFill>
                  <a:srgbClr val="CC0000"/>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7" name="AutoShape 28"/>
                <p:cNvSpPr>
                  <a:spLocks noChangeShapeType="1"/>
                </p:cNvSpPr>
                <p:nvPr/>
              </p:nvSpPr>
              <p:spPr bwMode="auto">
                <a:xfrm>
                  <a:off x="1630179" y="2696197"/>
                  <a:ext cx="635" cy="73036"/>
                </a:xfrm>
                <a:prstGeom prst="straightConnector1">
                  <a:avLst/>
                </a:prstGeom>
                <a:noFill/>
                <a:ln w="57150">
                  <a:solidFill>
                    <a:srgbClr val="80808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8" name="Rectangle 16"/>
                <p:cNvSpPr>
                  <a:spLocks noChangeArrowheads="1"/>
                </p:cNvSpPr>
                <p:nvPr/>
              </p:nvSpPr>
              <p:spPr bwMode="auto">
                <a:xfrm>
                  <a:off x="1557793" y="2828297"/>
                  <a:ext cx="144772" cy="761981"/>
                </a:xfrm>
                <a:prstGeom prst="rect">
                  <a:avLst/>
                </a:prstGeom>
                <a:solidFill>
                  <a:srgbClr val="0066CC"/>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59" name="Rectangle 27"/>
                <p:cNvSpPr>
                  <a:spLocks noChangeArrowheads="1"/>
                </p:cNvSpPr>
                <p:nvPr/>
              </p:nvSpPr>
              <p:spPr bwMode="auto">
                <a:xfrm>
                  <a:off x="2057058" y="1862053"/>
                  <a:ext cx="144772" cy="791965"/>
                </a:xfrm>
                <a:prstGeom prst="rect">
                  <a:avLst/>
                </a:prstGeom>
                <a:solidFill>
                  <a:srgbClr val="0066CC"/>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60" name="Rectangle 26"/>
                <p:cNvSpPr>
                  <a:spLocks noChangeArrowheads="1"/>
                </p:cNvSpPr>
                <p:nvPr/>
              </p:nvSpPr>
              <p:spPr bwMode="auto">
                <a:xfrm>
                  <a:off x="2057058" y="2727054"/>
                  <a:ext cx="144772" cy="863730"/>
                </a:xfrm>
                <a:prstGeom prst="rect">
                  <a:avLst/>
                </a:prstGeom>
                <a:solidFill>
                  <a:srgbClr val="0066CC"/>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61" name="AutoShape 25"/>
                <p:cNvSpPr>
                  <a:spLocks noChangeShapeType="1"/>
                </p:cNvSpPr>
                <p:nvPr/>
              </p:nvSpPr>
              <p:spPr bwMode="auto">
                <a:xfrm>
                  <a:off x="2129444" y="2654018"/>
                  <a:ext cx="635" cy="73036"/>
                </a:xfrm>
                <a:prstGeom prst="straightConnector1">
                  <a:avLst/>
                </a:prstGeom>
                <a:noFill/>
                <a:ln w="57150">
                  <a:solidFill>
                    <a:srgbClr val="80808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62" name="Rectangle 18"/>
                <p:cNvSpPr>
                  <a:spLocks noChangeArrowheads="1"/>
                </p:cNvSpPr>
                <p:nvPr/>
              </p:nvSpPr>
              <p:spPr bwMode="auto">
                <a:xfrm>
                  <a:off x="2057058" y="3120008"/>
                  <a:ext cx="144772" cy="431865"/>
                </a:xfrm>
                <a:prstGeom prst="rect">
                  <a:avLst/>
                </a:prstGeom>
                <a:solidFill>
                  <a:srgbClr val="CC0000"/>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63" name="Rectangle 10"/>
                <p:cNvSpPr>
                  <a:spLocks noChangeArrowheads="1"/>
                </p:cNvSpPr>
                <p:nvPr/>
              </p:nvSpPr>
              <p:spPr bwMode="auto">
                <a:xfrm>
                  <a:off x="1123665" y="1907510"/>
                  <a:ext cx="144137" cy="684238"/>
                </a:xfrm>
                <a:prstGeom prst="rect">
                  <a:avLst/>
                </a:prstGeom>
                <a:solidFill>
                  <a:srgbClr val="0066CC"/>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64" name="Rectangle 10"/>
                <p:cNvSpPr>
                  <a:spLocks noChangeArrowheads="1"/>
                </p:cNvSpPr>
                <p:nvPr/>
              </p:nvSpPr>
              <p:spPr bwMode="auto">
                <a:xfrm>
                  <a:off x="1298441" y="2073619"/>
                  <a:ext cx="144137" cy="539043"/>
                </a:xfrm>
                <a:prstGeom prst="rect">
                  <a:avLst/>
                </a:prstGeom>
                <a:solidFill>
                  <a:srgbClr val="0066CC"/>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grpSp>
        </p:grpSp>
        <p:sp>
          <p:nvSpPr>
            <p:cNvPr id="68" name="Line 15"/>
            <p:cNvSpPr>
              <a:spLocks noChangeShapeType="1"/>
            </p:cNvSpPr>
            <p:nvPr/>
          </p:nvSpPr>
          <p:spPr bwMode="auto">
            <a:xfrm>
              <a:off x="3088278" y="5800808"/>
              <a:ext cx="144772" cy="0"/>
            </a:xfrm>
            <a:prstGeom prst="line">
              <a:avLst/>
            </a:prstGeom>
            <a:noFill/>
            <a:ln w="76200">
              <a:solidFill>
                <a:srgbClr val="FF9999"/>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10" name="Text Box 44"/>
            <p:cNvSpPr txBox="1">
              <a:spLocks noChangeArrowheads="1"/>
            </p:cNvSpPr>
            <p:nvPr/>
          </p:nvSpPr>
          <p:spPr bwMode="auto">
            <a:xfrm>
              <a:off x="1737538" y="5908603"/>
              <a:ext cx="1122483" cy="662486"/>
            </a:xfrm>
            <a:prstGeom prst="rect">
              <a:avLst/>
            </a:pr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000000"/>
                  </a:solidFill>
                  <a:effectLst/>
                  <a:latin typeface="Arial" panose="020B0604020202020204" pitchFamily="34" charset="0"/>
                  <a:ea typeface="Times New Roman" pitchFamily="18" charset="0"/>
                  <a:cs typeface="Arial" pitchFamily="34" charset="0"/>
                </a:rPr>
                <a:t>Parent 1</a:t>
              </a:r>
              <a:br>
                <a:rPr kumimoji="0" lang="en-GB" altLang="en-US" b="0" i="0" u="none" strike="noStrike" cap="none" normalizeH="0" baseline="0" dirty="0">
                  <a:ln>
                    <a:noFill/>
                  </a:ln>
                  <a:solidFill>
                    <a:srgbClr val="000000"/>
                  </a:solidFill>
                  <a:effectLst/>
                  <a:latin typeface="Arial" panose="020B0604020202020204" pitchFamily="34" charset="0"/>
                  <a:ea typeface="Times New Roman" pitchFamily="18" charset="0"/>
                  <a:cs typeface="Arial" pitchFamily="34" charset="0"/>
                </a:rPr>
              </a:br>
              <a:r>
                <a:rPr kumimoji="0" lang="en-GB" altLang="en-US" b="0" i="0" u="none" strike="noStrike" cap="none" normalizeH="0" baseline="0" dirty="0">
                  <a:ln>
                    <a:noFill/>
                  </a:ln>
                  <a:solidFill>
                    <a:srgbClr val="000000"/>
                  </a:solidFill>
                  <a:effectLst/>
                  <a:latin typeface="Arial" panose="020B0604020202020204" pitchFamily="34" charset="0"/>
                  <a:ea typeface="Times New Roman" pitchFamily="18" charset="0"/>
                  <a:cs typeface="Arial" pitchFamily="34" charset="0"/>
                </a:rPr>
                <a:t>(Elite)</a:t>
              </a:r>
              <a:endParaRPr kumimoji="0" lang="en-GB" altLang="en-US" b="0" i="0" u="none" strike="noStrike" cap="none" normalizeH="0" baseline="0" dirty="0">
                <a:ln>
                  <a:noFill/>
                </a:ln>
                <a:solidFill>
                  <a:schemeClr val="tx1"/>
                </a:solidFill>
                <a:effectLst/>
                <a:latin typeface="Arial" pitchFamily="34" charset="0"/>
                <a:cs typeface="Arial" pitchFamily="34" charset="0"/>
              </a:endParaRPr>
            </a:p>
          </p:txBody>
        </p:sp>
        <p:cxnSp>
          <p:nvCxnSpPr>
            <p:cNvPr id="98" name="Straight Arrow Connector 97"/>
            <p:cNvCxnSpPr>
              <a:stCxn id="42" idx="2"/>
              <a:endCxn id="37" idx="0"/>
            </p:cNvCxnSpPr>
            <p:nvPr/>
          </p:nvCxnSpPr>
          <p:spPr>
            <a:xfrm>
              <a:off x="640526" y="5000553"/>
              <a:ext cx="390492" cy="348007"/>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72" name="Right Triangle 4">
              <a:extLst>
                <a:ext uri="{FF2B5EF4-FFF2-40B4-BE49-F238E27FC236}">
                  <a16:creationId xmlns:a16="http://schemas.microsoft.com/office/drawing/2014/main" id="{5B8C6CE2-7353-4824-9E23-DF749F6C8CBF}"/>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3" name="Line 15">
              <a:extLst>
                <a:ext uri="{FF2B5EF4-FFF2-40B4-BE49-F238E27FC236}">
                  <a16:creationId xmlns:a16="http://schemas.microsoft.com/office/drawing/2014/main" id="{61CB8446-0BAF-40C8-AC89-828430D9607E}"/>
                </a:ext>
              </a:extLst>
            </p:cNvPr>
            <p:cNvSpPr>
              <a:spLocks noChangeShapeType="1"/>
            </p:cNvSpPr>
            <p:nvPr/>
          </p:nvSpPr>
          <p:spPr bwMode="auto">
            <a:xfrm>
              <a:off x="2339526" y="5797489"/>
              <a:ext cx="144772" cy="0"/>
            </a:xfrm>
            <a:prstGeom prst="line">
              <a:avLst/>
            </a:prstGeom>
            <a:noFill/>
            <a:ln w="76200">
              <a:solidFill>
                <a:srgbClr val="00206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sp>
          <p:nvSpPr>
            <p:cNvPr id="74" name="Line 15">
              <a:extLst>
                <a:ext uri="{FF2B5EF4-FFF2-40B4-BE49-F238E27FC236}">
                  <a16:creationId xmlns:a16="http://schemas.microsoft.com/office/drawing/2014/main" id="{A79FDEF0-C45F-48B3-BAB3-621A36609F7B}"/>
                </a:ext>
              </a:extLst>
            </p:cNvPr>
            <p:cNvSpPr>
              <a:spLocks noChangeShapeType="1"/>
            </p:cNvSpPr>
            <p:nvPr/>
          </p:nvSpPr>
          <p:spPr bwMode="auto">
            <a:xfrm>
              <a:off x="385570" y="2697032"/>
              <a:ext cx="144772" cy="0"/>
            </a:xfrm>
            <a:prstGeom prst="line">
              <a:avLst/>
            </a:prstGeom>
            <a:noFill/>
            <a:ln w="76200">
              <a:solidFill>
                <a:srgbClr val="00206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latin typeface="Arial" panose="020B0604020202020204" pitchFamily="34" charset="0"/>
                <a:cs typeface="Arial" panose="020B0604020202020204" pitchFamily="34" charset="0"/>
              </a:endParaRPr>
            </a:p>
          </p:txBody>
        </p:sp>
        <p:cxnSp>
          <p:nvCxnSpPr>
            <p:cNvPr id="83" name="Gerade Verbindung mit Pfeil 3">
              <a:extLst>
                <a:ext uri="{FF2B5EF4-FFF2-40B4-BE49-F238E27FC236}">
                  <a16:creationId xmlns:a16="http://schemas.microsoft.com/office/drawing/2014/main" id="{894A2463-34A5-457E-B9E2-5F327BBB5587}"/>
                </a:ext>
              </a:extLst>
            </p:cNvPr>
            <p:cNvCxnSpPr>
              <a:cxnSpLocks/>
              <a:stCxn id="12" idx="1"/>
              <a:endCxn id="74" idx="1"/>
            </p:cNvCxnSpPr>
            <p:nvPr/>
          </p:nvCxnSpPr>
          <p:spPr>
            <a:xfrm flipH="1" flipV="1">
              <a:off x="530342" y="2697033"/>
              <a:ext cx="2142048" cy="1028515"/>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67" name="Gerade Verbindung mit Pfeil 3"/>
            <p:cNvCxnSpPr>
              <a:cxnSpLocks/>
              <a:stCxn id="12" idx="1"/>
              <a:endCxn id="31" idx="1"/>
            </p:cNvCxnSpPr>
            <p:nvPr/>
          </p:nvCxnSpPr>
          <p:spPr>
            <a:xfrm flipH="1" flipV="1">
              <a:off x="323160" y="2697033"/>
              <a:ext cx="2349230" cy="1028515"/>
            </a:xfrm>
            <a:prstGeom prst="straightConnector1">
              <a:avLst/>
            </a:prstGeom>
            <a:ln w="19050">
              <a:solidFill>
                <a:srgbClr val="FF9999"/>
              </a:solidFill>
              <a:tailEnd type="arrow"/>
            </a:ln>
          </p:spPr>
          <p:style>
            <a:lnRef idx="1">
              <a:schemeClr val="accent1"/>
            </a:lnRef>
            <a:fillRef idx="0">
              <a:schemeClr val="accent1"/>
            </a:fillRef>
            <a:effectRef idx="0">
              <a:schemeClr val="accent1"/>
            </a:effectRef>
            <a:fontRef idx="minor">
              <a:schemeClr val="tx1"/>
            </a:fontRef>
          </p:style>
        </p:cxnSp>
        <p:grpSp>
          <p:nvGrpSpPr>
            <p:cNvPr id="97" name="Group 96">
              <a:extLst>
                <a:ext uri="{FF2B5EF4-FFF2-40B4-BE49-F238E27FC236}">
                  <a16:creationId xmlns:a16="http://schemas.microsoft.com/office/drawing/2014/main" id="{ED884055-1465-4264-A65E-A3783697E597}"/>
                </a:ext>
              </a:extLst>
            </p:cNvPr>
            <p:cNvGrpSpPr/>
            <p:nvPr/>
          </p:nvGrpSpPr>
          <p:grpSpPr>
            <a:xfrm>
              <a:off x="640526" y="3398550"/>
              <a:ext cx="3424957" cy="999190"/>
              <a:chOff x="640526" y="3398550"/>
              <a:chExt cx="3424957" cy="999190"/>
            </a:xfrm>
          </p:grpSpPr>
          <p:sp>
            <p:nvSpPr>
              <p:cNvPr id="12" name="Text Box 41"/>
              <p:cNvSpPr txBox="1">
                <a:spLocks noChangeArrowheads="1"/>
              </p:cNvSpPr>
              <p:nvPr/>
            </p:nvSpPr>
            <p:spPr bwMode="auto">
              <a:xfrm rot="14274">
                <a:off x="2672384" y="3398550"/>
                <a:ext cx="1393099" cy="659779"/>
              </a:xfrm>
              <a:prstGeom prst="rect">
                <a:avLst/>
              </a:prstGeom>
              <a:solidFill>
                <a:schemeClr val="tx1"/>
              </a:solidFill>
              <a:ln w="28575">
                <a:solidFill>
                  <a:schemeClr val="tx1">
                    <a:lumMod val="50000"/>
                    <a:lumOff val="50000"/>
                  </a:schemeClr>
                </a:solidFill>
                <a:miter lim="800000"/>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b="0" i="0" u="none" strike="noStrike" cap="none" normalizeH="0" baseline="0" dirty="0">
                    <a:ln>
                      <a:noFill/>
                    </a:ln>
                    <a:solidFill>
                      <a:srgbClr val="FF9999"/>
                    </a:solidFill>
                    <a:effectLst/>
                    <a:latin typeface="Arial" panose="020B0604020202020204" pitchFamily="34" charset="0"/>
                    <a:ea typeface="Times New Roman" pitchFamily="18" charset="0"/>
                    <a:cs typeface="Arial" pitchFamily="34" charset="0"/>
                  </a:rPr>
                  <a:t>Desired</a:t>
                </a:r>
                <a:endParaRPr kumimoji="0" lang="en-GB" altLang="en-US" b="0" i="0" u="none" strike="noStrike" cap="none" normalizeH="0" baseline="0" dirty="0">
                  <a:ln>
                    <a:noFill/>
                  </a:ln>
                  <a:solidFill>
                    <a:srgbClr val="AE78D6"/>
                  </a:solidFill>
                  <a:effectLst/>
                  <a:latin typeface="Arial" pitchFamily="34" charset="0"/>
                  <a:cs typeface="Arial" pitchFamily="34" charset="0"/>
                </a:endParaRPr>
              </a:p>
            </p:txBody>
          </p:sp>
          <p:cxnSp>
            <p:nvCxnSpPr>
              <p:cNvPr id="99" name="Straight Arrow Connector 98"/>
              <p:cNvCxnSpPr>
                <a:stCxn id="42" idx="0"/>
                <a:endCxn id="69" idx="2"/>
              </p:cNvCxnSpPr>
              <p:nvPr/>
            </p:nvCxnSpPr>
            <p:spPr>
              <a:xfrm flipV="1">
                <a:off x="640526" y="4061218"/>
                <a:ext cx="661469" cy="336522"/>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6" name="TextBox 95">
                <a:extLst>
                  <a:ext uri="{FF2B5EF4-FFF2-40B4-BE49-F238E27FC236}">
                    <a16:creationId xmlns:a16="http://schemas.microsoft.com/office/drawing/2014/main" id="{3EEE0E9C-DDFA-4126-9C5D-2DCBFF2EEB0A}"/>
                  </a:ext>
                </a:extLst>
              </p:cNvPr>
              <p:cNvSpPr txBox="1"/>
              <p:nvPr/>
            </p:nvSpPr>
            <p:spPr>
              <a:xfrm>
                <a:off x="2683322" y="3713266"/>
                <a:ext cx="1367590" cy="353943"/>
              </a:xfrm>
              <a:prstGeom prst="rect">
                <a:avLst/>
              </a:prstGeom>
              <a:solidFill>
                <a:schemeClr val="bg1">
                  <a:lumMod val="95000"/>
                </a:schemeClr>
              </a:solidFill>
            </p:spPr>
            <p:txBody>
              <a:bodyPr wrap="square" rtlCol="0">
                <a:spAutoFit/>
              </a:bodyPr>
              <a:lstStyle/>
              <a:p>
                <a:r>
                  <a:rPr lang="en-GB" sz="1700" dirty="0">
                    <a:solidFill>
                      <a:srgbClr val="002060"/>
                    </a:solidFill>
                    <a:latin typeface="Arial" panose="020B0604020202020204" pitchFamily="34" charset="0"/>
                    <a:cs typeface="Arial" panose="020B0604020202020204" pitchFamily="34" charset="0"/>
                  </a:rPr>
                  <a:t>Un-desired</a:t>
                </a:r>
              </a:p>
            </p:txBody>
          </p:sp>
        </p:grpSp>
        <p:cxnSp>
          <p:nvCxnSpPr>
            <p:cNvPr id="81" name="Gerade Verbindung mit Pfeil 3"/>
            <p:cNvCxnSpPr>
              <a:cxnSpLocks/>
            </p:cNvCxnSpPr>
            <p:nvPr/>
          </p:nvCxnSpPr>
          <p:spPr>
            <a:xfrm flipH="1">
              <a:off x="3233052" y="3533313"/>
              <a:ext cx="611467" cy="2272082"/>
            </a:xfrm>
            <a:prstGeom prst="straightConnector1">
              <a:avLst/>
            </a:prstGeom>
            <a:ln w="19050">
              <a:solidFill>
                <a:srgbClr val="FF9999"/>
              </a:solidFill>
              <a:tailEnd type="arrow"/>
            </a:ln>
          </p:spPr>
          <p:style>
            <a:lnRef idx="1">
              <a:schemeClr val="accent1"/>
            </a:lnRef>
            <a:fillRef idx="0">
              <a:schemeClr val="accent1"/>
            </a:fillRef>
            <a:effectRef idx="0">
              <a:schemeClr val="accent1"/>
            </a:effectRef>
            <a:fontRef idx="minor">
              <a:schemeClr val="tx1"/>
            </a:fontRef>
          </p:style>
        </p:cxnSp>
        <p:cxnSp>
          <p:nvCxnSpPr>
            <p:cNvPr id="86" name="Gerade Verbindung mit Pfeil 3">
              <a:extLst>
                <a:ext uri="{FF2B5EF4-FFF2-40B4-BE49-F238E27FC236}">
                  <a16:creationId xmlns:a16="http://schemas.microsoft.com/office/drawing/2014/main" id="{43E92816-B24F-4AB0-9DA4-B3C6C69B6EBB}"/>
                </a:ext>
              </a:extLst>
            </p:cNvPr>
            <p:cNvCxnSpPr>
              <a:cxnSpLocks/>
              <a:endCxn id="73" idx="1"/>
            </p:cNvCxnSpPr>
            <p:nvPr/>
          </p:nvCxnSpPr>
          <p:spPr>
            <a:xfrm flipH="1">
              <a:off x="2484298" y="3967850"/>
              <a:ext cx="464922" cy="1829640"/>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625025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xit" presetSubtype="8" fill="hold" grpId="0" nodeType="withEffect">
                                  <p:stCondLst>
                                    <p:cond delay="2000"/>
                                  </p:stCondLst>
                                  <p:childTnLst>
                                    <p:animEffect transition="out" filter="wipe(left)">
                                      <p:cBhvr>
                                        <p:cTn id="6" dur="2000"/>
                                        <p:tgtEl>
                                          <p:spTgt spid="8"/>
                                        </p:tgtEl>
                                      </p:cBhvr>
                                    </p:animEffect>
                                    <p:set>
                                      <p:cBhvr>
                                        <p:cTn id="7" dur="1" fill="hold">
                                          <p:stCondLst>
                                            <p:cond delay="1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000" y="36000"/>
            <a:ext cx="1205313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 slightly more detailed inspection of the backcross process.</a:t>
            </a:r>
          </a:p>
        </p:txBody>
      </p:sp>
      <p:sp>
        <p:nvSpPr>
          <p:cNvPr id="2" name="Textfeld 1"/>
          <p:cNvSpPr txBox="1"/>
          <p:nvPr/>
        </p:nvSpPr>
        <p:spPr>
          <a:xfrm>
            <a:off x="11574443" y="6336175"/>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23</a:t>
            </a:fld>
            <a:endParaRPr lang="en-GB" sz="2400" dirty="0">
              <a:latin typeface="Arial" panose="020B0604020202020204" pitchFamily="34" charset="0"/>
              <a:cs typeface="Arial" panose="020B0604020202020204" pitchFamily="34" charset="0"/>
            </a:endParaRPr>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9912" y="1741249"/>
            <a:ext cx="1375377" cy="82668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82676" y="4043365"/>
            <a:ext cx="1375377" cy="82668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63772" y="2866902"/>
            <a:ext cx="1375377" cy="82668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1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70952" y="5583769"/>
            <a:ext cx="1375377" cy="826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1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49755" y="579620"/>
            <a:ext cx="1375377" cy="82668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4772" y="579620"/>
            <a:ext cx="1375377" cy="82668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Textfeld 2"/>
          <p:cNvSpPr txBox="1"/>
          <p:nvPr/>
        </p:nvSpPr>
        <p:spPr>
          <a:xfrm>
            <a:off x="1474188" y="795644"/>
            <a:ext cx="401697" cy="369332"/>
          </a:xfrm>
          <a:prstGeom prst="rect">
            <a:avLst/>
          </a:prstGeom>
          <a:solidFill>
            <a:schemeClr val="bg1"/>
          </a:solidFill>
          <a:ln>
            <a:noFill/>
          </a:ln>
        </p:spPr>
        <p:txBody>
          <a:bodyPr wrap="square" rtlCol="0">
            <a:spAutoFit/>
          </a:bodyPr>
          <a:lstStyle/>
          <a:p>
            <a:r>
              <a:rPr lang="en-GB" dirty="0">
                <a:latin typeface="Arial" panose="020B0604020202020204" pitchFamily="34" charset="0"/>
                <a:cs typeface="Arial" panose="020B0604020202020204" pitchFamily="34" charset="0"/>
              </a:rPr>
              <a:t>X</a:t>
            </a:r>
          </a:p>
        </p:txBody>
      </p:sp>
      <p:sp>
        <p:nvSpPr>
          <p:cNvPr id="13" name="Rechteck 3"/>
          <p:cNvSpPr/>
          <p:nvPr/>
        </p:nvSpPr>
        <p:spPr>
          <a:xfrm>
            <a:off x="3181116" y="723636"/>
            <a:ext cx="21602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4" name="Rechteck 15"/>
          <p:cNvSpPr/>
          <p:nvPr/>
        </p:nvSpPr>
        <p:spPr>
          <a:xfrm>
            <a:off x="1164892" y="723636"/>
            <a:ext cx="360040"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5" name="Textfeld 4"/>
          <p:cNvSpPr txBox="1"/>
          <p:nvPr/>
        </p:nvSpPr>
        <p:spPr>
          <a:xfrm>
            <a:off x="1236900" y="2514544"/>
            <a:ext cx="936104"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F</a:t>
            </a:r>
            <a:r>
              <a:rPr lang="en-GB" baseline="-25000" dirty="0">
                <a:latin typeface="Arial" panose="020B0604020202020204" pitchFamily="34" charset="0"/>
                <a:cs typeface="Arial" panose="020B0604020202020204" pitchFamily="34" charset="0"/>
              </a:rPr>
              <a:t>1</a:t>
            </a:r>
          </a:p>
        </p:txBody>
      </p:sp>
      <p:sp>
        <p:nvSpPr>
          <p:cNvPr id="16" name="Textfeld 17"/>
          <p:cNvSpPr txBox="1"/>
          <p:nvPr/>
        </p:nvSpPr>
        <p:spPr>
          <a:xfrm>
            <a:off x="1962773" y="1320964"/>
            <a:ext cx="1916833"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Recurrent parent </a:t>
            </a:r>
          </a:p>
        </p:txBody>
      </p:sp>
      <p:cxnSp>
        <p:nvCxnSpPr>
          <p:cNvPr id="17" name="Gerade Verbindung mit Pfeil 11"/>
          <p:cNvCxnSpPr>
            <a:stCxn id="12" idx="2"/>
            <a:endCxn id="6" idx="0"/>
          </p:cNvCxnSpPr>
          <p:nvPr/>
        </p:nvCxnSpPr>
        <p:spPr>
          <a:xfrm>
            <a:off x="1675037" y="1164976"/>
            <a:ext cx="2564" cy="576273"/>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8" name="Textfeld 28"/>
          <p:cNvSpPr txBox="1"/>
          <p:nvPr/>
        </p:nvSpPr>
        <p:spPr>
          <a:xfrm>
            <a:off x="228788" y="1350444"/>
            <a:ext cx="936104"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Donor</a:t>
            </a:r>
          </a:p>
        </p:txBody>
      </p:sp>
      <p:sp>
        <p:nvSpPr>
          <p:cNvPr id="19" name="Rechteck 29"/>
          <p:cNvSpPr/>
          <p:nvPr/>
        </p:nvSpPr>
        <p:spPr>
          <a:xfrm>
            <a:off x="2109212" y="1875764"/>
            <a:ext cx="21602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pic>
        <p:nvPicPr>
          <p:cNvPr id="20" name="Picture 1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813851" y="1731748"/>
            <a:ext cx="1375377" cy="82668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1" name="Textfeld 31"/>
          <p:cNvSpPr txBox="1"/>
          <p:nvPr/>
        </p:nvSpPr>
        <p:spPr>
          <a:xfrm>
            <a:off x="2359548" y="1947772"/>
            <a:ext cx="377958" cy="369332"/>
          </a:xfrm>
          <a:prstGeom prst="rect">
            <a:avLst/>
          </a:prstGeom>
          <a:solidFill>
            <a:schemeClr val="bg1"/>
          </a:solidFill>
          <a:ln>
            <a:noFill/>
          </a:ln>
        </p:spPr>
        <p:txBody>
          <a:bodyPr wrap="square" rtlCol="0">
            <a:spAutoFit/>
          </a:bodyPr>
          <a:lstStyle/>
          <a:p>
            <a:r>
              <a:rPr lang="en-GB" dirty="0">
                <a:latin typeface="Arial" panose="020B0604020202020204" pitchFamily="34" charset="0"/>
                <a:cs typeface="Arial" panose="020B0604020202020204" pitchFamily="34" charset="0"/>
              </a:rPr>
              <a:t>X</a:t>
            </a:r>
          </a:p>
        </p:txBody>
      </p:sp>
      <p:sp>
        <p:nvSpPr>
          <p:cNvPr id="22" name="Rechteck 32"/>
          <p:cNvSpPr/>
          <p:nvPr/>
        </p:nvSpPr>
        <p:spPr>
          <a:xfrm>
            <a:off x="3949524" y="1875764"/>
            <a:ext cx="21602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3" name="Textfeld 33"/>
          <p:cNvSpPr txBox="1"/>
          <p:nvPr/>
        </p:nvSpPr>
        <p:spPr>
          <a:xfrm>
            <a:off x="2821552" y="2478408"/>
            <a:ext cx="2088232"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Recurrent parent </a:t>
            </a:r>
          </a:p>
        </p:txBody>
      </p:sp>
      <p:cxnSp>
        <p:nvCxnSpPr>
          <p:cNvPr id="24" name="Gerade Verbindung mit Pfeil 34"/>
          <p:cNvCxnSpPr>
            <a:stCxn id="21" idx="2"/>
            <a:endCxn id="8" idx="0"/>
          </p:cNvCxnSpPr>
          <p:nvPr/>
        </p:nvCxnSpPr>
        <p:spPr>
          <a:xfrm>
            <a:off x="2548527" y="2317104"/>
            <a:ext cx="2934" cy="549798"/>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5" name="Textfeld 35"/>
          <p:cNvSpPr txBox="1"/>
          <p:nvPr/>
        </p:nvSpPr>
        <p:spPr>
          <a:xfrm>
            <a:off x="1874816" y="3640092"/>
            <a:ext cx="1008112"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BC</a:t>
            </a:r>
            <a:r>
              <a:rPr lang="en-GB" baseline="-25000" dirty="0">
                <a:latin typeface="Arial" panose="020B0604020202020204" pitchFamily="34" charset="0"/>
                <a:cs typeface="Arial" panose="020B0604020202020204" pitchFamily="34" charset="0"/>
              </a:rPr>
              <a:t>1</a:t>
            </a:r>
            <a:r>
              <a:rPr lang="en-GB" dirty="0">
                <a:solidFill>
                  <a:schemeClr val="bg1">
                    <a:lumMod val="50000"/>
                  </a:schemeClr>
                </a:solidFill>
                <a:latin typeface="Arial" panose="020B0604020202020204" pitchFamily="34" charset="0"/>
                <a:cs typeface="Arial" panose="020B0604020202020204" pitchFamily="34" charset="0"/>
              </a:rPr>
              <a:t>(F</a:t>
            </a:r>
            <a:r>
              <a:rPr lang="en-GB" baseline="-25000" dirty="0">
                <a:solidFill>
                  <a:schemeClr val="bg1">
                    <a:lumMod val="50000"/>
                  </a:schemeClr>
                </a:solidFill>
                <a:latin typeface="Arial" panose="020B0604020202020204" pitchFamily="34" charset="0"/>
                <a:cs typeface="Arial" panose="020B0604020202020204" pitchFamily="34" charset="0"/>
              </a:rPr>
              <a:t>1</a:t>
            </a:r>
            <a:r>
              <a:rPr lang="en-GB" dirty="0">
                <a:solidFill>
                  <a:schemeClr val="bg1">
                    <a:lumMod val="50000"/>
                  </a:schemeClr>
                </a:solidFill>
                <a:latin typeface="Arial" panose="020B0604020202020204" pitchFamily="34" charset="0"/>
                <a:cs typeface="Arial" panose="020B0604020202020204" pitchFamily="34" charset="0"/>
              </a:rPr>
              <a:t>)</a:t>
            </a:r>
            <a:endParaRPr lang="en-GB" baseline="-25000" dirty="0">
              <a:solidFill>
                <a:schemeClr val="bg1">
                  <a:lumMod val="50000"/>
                </a:schemeClr>
              </a:solidFill>
              <a:latin typeface="Arial" panose="020B0604020202020204" pitchFamily="34" charset="0"/>
              <a:cs typeface="Arial" panose="020B0604020202020204" pitchFamily="34" charset="0"/>
            </a:endParaRPr>
          </a:p>
        </p:txBody>
      </p:sp>
      <p:pic>
        <p:nvPicPr>
          <p:cNvPr id="26" name="Picture 1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77947" y="2843764"/>
            <a:ext cx="1375377" cy="82668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Textfeld 37"/>
          <p:cNvSpPr txBox="1"/>
          <p:nvPr/>
        </p:nvSpPr>
        <p:spPr>
          <a:xfrm>
            <a:off x="3271488" y="3059788"/>
            <a:ext cx="389836" cy="369332"/>
          </a:xfrm>
          <a:prstGeom prst="rect">
            <a:avLst/>
          </a:prstGeom>
          <a:solidFill>
            <a:schemeClr val="bg1"/>
          </a:solidFill>
          <a:ln>
            <a:noFill/>
          </a:ln>
        </p:spPr>
        <p:txBody>
          <a:bodyPr wrap="square" rtlCol="0">
            <a:spAutoFit/>
          </a:bodyPr>
          <a:lstStyle/>
          <a:p>
            <a:r>
              <a:rPr lang="en-GB" dirty="0">
                <a:latin typeface="Arial" panose="020B0604020202020204" pitchFamily="34" charset="0"/>
                <a:cs typeface="Arial" panose="020B0604020202020204" pitchFamily="34" charset="0"/>
              </a:rPr>
              <a:t>X</a:t>
            </a:r>
          </a:p>
        </p:txBody>
      </p:sp>
      <p:sp>
        <p:nvSpPr>
          <p:cNvPr id="28" name="Rechteck 38"/>
          <p:cNvSpPr/>
          <p:nvPr/>
        </p:nvSpPr>
        <p:spPr>
          <a:xfrm>
            <a:off x="4813620" y="2987780"/>
            <a:ext cx="21602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9" name="Textfeld 39"/>
          <p:cNvSpPr txBox="1"/>
          <p:nvPr/>
        </p:nvSpPr>
        <p:spPr>
          <a:xfrm>
            <a:off x="3696283" y="3574476"/>
            <a:ext cx="2088232"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Recurrent parent </a:t>
            </a:r>
          </a:p>
        </p:txBody>
      </p:sp>
      <p:cxnSp>
        <p:nvCxnSpPr>
          <p:cNvPr id="30" name="Gerade Verbindung mit Pfeil 40"/>
          <p:cNvCxnSpPr>
            <a:stCxn id="27" idx="2"/>
          </p:cNvCxnSpPr>
          <p:nvPr/>
        </p:nvCxnSpPr>
        <p:spPr>
          <a:xfrm>
            <a:off x="3466406" y="3429120"/>
            <a:ext cx="3959" cy="603613"/>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1" name="Rechteck 41"/>
          <p:cNvSpPr/>
          <p:nvPr/>
        </p:nvSpPr>
        <p:spPr>
          <a:xfrm>
            <a:off x="3037100" y="2987780"/>
            <a:ext cx="21602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32" name="Rechteck 42"/>
          <p:cNvSpPr/>
          <p:nvPr/>
        </p:nvSpPr>
        <p:spPr>
          <a:xfrm>
            <a:off x="3922408" y="4150540"/>
            <a:ext cx="21602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33" name="Textfeld 43"/>
          <p:cNvSpPr txBox="1"/>
          <p:nvPr/>
        </p:nvSpPr>
        <p:spPr>
          <a:xfrm>
            <a:off x="2965092" y="4798612"/>
            <a:ext cx="1008112"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BC2</a:t>
            </a:r>
            <a:r>
              <a:rPr lang="en-GB" dirty="0">
                <a:solidFill>
                  <a:schemeClr val="bg1">
                    <a:lumMod val="50000"/>
                  </a:schemeClr>
                </a:solidFill>
                <a:latin typeface="Arial" panose="020B0604020202020204" pitchFamily="34" charset="0"/>
                <a:cs typeface="Arial" panose="020B0604020202020204" pitchFamily="34" charset="0"/>
              </a:rPr>
              <a:t>(F</a:t>
            </a:r>
            <a:r>
              <a:rPr lang="en-GB" baseline="-25000" dirty="0">
                <a:solidFill>
                  <a:schemeClr val="bg1">
                    <a:lumMod val="50000"/>
                  </a:schemeClr>
                </a:solidFill>
                <a:latin typeface="Arial" panose="020B0604020202020204" pitchFamily="34" charset="0"/>
                <a:cs typeface="Arial" panose="020B0604020202020204" pitchFamily="34" charset="0"/>
              </a:rPr>
              <a:t>1</a:t>
            </a:r>
            <a:r>
              <a:rPr lang="en-GB" dirty="0">
                <a:solidFill>
                  <a:schemeClr val="bg1">
                    <a:lumMod val="50000"/>
                  </a:schemeClr>
                </a:solidFill>
                <a:latin typeface="Arial" panose="020B0604020202020204" pitchFamily="34" charset="0"/>
                <a:cs typeface="Arial" panose="020B0604020202020204" pitchFamily="34" charset="0"/>
              </a:rPr>
              <a:t>)</a:t>
            </a:r>
            <a:endParaRPr lang="en-GB" baseline="-25000" dirty="0">
              <a:solidFill>
                <a:schemeClr val="bg1">
                  <a:lumMod val="50000"/>
                </a:schemeClr>
              </a:solidFill>
              <a:latin typeface="Arial" panose="020B0604020202020204" pitchFamily="34" charset="0"/>
              <a:cs typeface="Arial" panose="020B0604020202020204" pitchFamily="34" charset="0"/>
            </a:endParaRPr>
          </a:p>
        </p:txBody>
      </p:sp>
      <p:pic>
        <p:nvPicPr>
          <p:cNvPr id="34" name="Picture 1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542043" y="4065018"/>
            <a:ext cx="1375377" cy="82668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Textfeld 45"/>
          <p:cNvSpPr txBox="1"/>
          <p:nvPr/>
        </p:nvSpPr>
        <p:spPr>
          <a:xfrm>
            <a:off x="4061160" y="4281042"/>
            <a:ext cx="400873" cy="369332"/>
          </a:xfrm>
          <a:prstGeom prst="rect">
            <a:avLst/>
          </a:prstGeom>
          <a:solidFill>
            <a:schemeClr val="bg1"/>
          </a:solidFill>
          <a:ln>
            <a:noFill/>
          </a:ln>
        </p:spPr>
        <p:txBody>
          <a:bodyPr wrap="square" rtlCol="0">
            <a:spAutoFit/>
          </a:bodyPr>
          <a:lstStyle/>
          <a:p>
            <a:r>
              <a:rPr lang="en-GB" dirty="0">
                <a:latin typeface="Arial" panose="020B0604020202020204" pitchFamily="34" charset="0"/>
                <a:cs typeface="Arial" panose="020B0604020202020204" pitchFamily="34" charset="0"/>
              </a:rPr>
              <a:t>X</a:t>
            </a:r>
          </a:p>
        </p:txBody>
      </p:sp>
      <p:sp>
        <p:nvSpPr>
          <p:cNvPr id="36" name="Rechteck 46"/>
          <p:cNvSpPr/>
          <p:nvPr/>
        </p:nvSpPr>
        <p:spPr>
          <a:xfrm>
            <a:off x="5677712" y="4209034"/>
            <a:ext cx="21602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cxnSp>
        <p:nvCxnSpPr>
          <p:cNvPr id="37" name="Gerade Verbindung mit Pfeil 48"/>
          <p:cNvCxnSpPr>
            <a:stCxn id="35" idx="2"/>
          </p:cNvCxnSpPr>
          <p:nvPr/>
        </p:nvCxnSpPr>
        <p:spPr>
          <a:xfrm flipH="1">
            <a:off x="4258641" y="4650374"/>
            <a:ext cx="2956" cy="975923"/>
          </a:xfrm>
          <a:prstGeom prst="straightConnector1">
            <a:avLst/>
          </a:prstGeom>
          <a:ln w="38100">
            <a:solidFill>
              <a:schemeClr val="bg1">
                <a:lumMod val="50000"/>
              </a:schemeClr>
            </a:solidFill>
            <a:prstDash val="sys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8" name="Rechteck 51"/>
          <p:cNvSpPr/>
          <p:nvPr/>
        </p:nvSpPr>
        <p:spPr>
          <a:xfrm>
            <a:off x="7086964" y="5678674"/>
            <a:ext cx="216024" cy="576064"/>
          </a:xfrm>
          <a:prstGeom prst="rect">
            <a:avLst/>
          </a:prstGeom>
          <a:solidFill>
            <a:srgbClr val="FF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39" name="Rechteck 55"/>
          <p:cNvSpPr/>
          <p:nvPr/>
        </p:nvSpPr>
        <p:spPr>
          <a:xfrm>
            <a:off x="4748360" y="5762429"/>
            <a:ext cx="181037"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40" name="Textfeld 57"/>
          <p:cNvSpPr txBox="1"/>
          <p:nvPr/>
        </p:nvSpPr>
        <p:spPr>
          <a:xfrm>
            <a:off x="3757180" y="6425199"/>
            <a:ext cx="1008112"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BC</a:t>
            </a:r>
            <a:r>
              <a:rPr lang="en-GB" dirty="0">
                <a:solidFill>
                  <a:srgbClr val="0000FF"/>
                </a:solidFill>
                <a:latin typeface="Arial" panose="020B0604020202020204" pitchFamily="34" charset="0"/>
                <a:cs typeface="Arial" panose="020B0604020202020204" pitchFamily="34" charset="0"/>
              </a:rPr>
              <a:t>5</a:t>
            </a:r>
            <a:r>
              <a:rPr lang="en-GB" dirty="0">
                <a:solidFill>
                  <a:schemeClr val="bg1">
                    <a:lumMod val="50000"/>
                  </a:schemeClr>
                </a:solidFill>
                <a:latin typeface="Arial" panose="020B0604020202020204" pitchFamily="34" charset="0"/>
                <a:cs typeface="Arial" panose="020B0604020202020204" pitchFamily="34" charset="0"/>
              </a:rPr>
              <a:t>(F</a:t>
            </a:r>
            <a:r>
              <a:rPr lang="en-GB" baseline="-25000" dirty="0">
                <a:solidFill>
                  <a:schemeClr val="bg1">
                    <a:lumMod val="50000"/>
                  </a:schemeClr>
                </a:solidFill>
                <a:latin typeface="Arial" panose="020B0604020202020204" pitchFamily="34" charset="0"/>
                <a:cs typeface="Arial" panose="020B0604020202020204" pitchFamily="34" charset="0"/>
              </a:rPr>
              <a:t>1</a:t>
            </a:r>
            <a:r>
              <a:rPr lang="en-GB" dirty="0">
                <a:solidFill>
                  <a:schemeClr val="bg1">
                    <a:lumMod val="50000"/>
                  </a:schemeClr>
                </a:solidFill>
                <a:latin typeface="Arial" panose="020B0604020202020204" pitchFamily="34" charset="0"/>
                <a:cs typeface="Arial" panose="020B0604020202020204" pitchFamily="34" charset="0"/>
              </a:rPr>
              <a:t>)</a:t>
            </a:r>
            <a:endParaRPr lang="en-GB" baseline="-25000" dirty="0">
              <a:solidFill>
                <a:schemeClr val="bg1">
                  <a:lumMod val="50000"/>
                </a:schemeClr>
              </a:solidFill>
              <a:latin typeface="Arial" panose="020B0604020202020204" pitchFamily="34" charset="0"/>
              <a:cs typeface="Arial" panose="020B0604020202020204" pitchFamily="34" charset="0"/>
            </a:endParaRPr>
          </a:p>
        </p:txBody>
      </p:sp>
      <p:sp>
        <p:nvSpPr>
          <p:cNvPr id="41" name="Textfeld 60"/>
          <p:cNvSpPr txBox="1"/>
          <p:nvPr/>
        </p:nvSpPr>
        <p:spPr>
          <a:xfrm>
            <a:off x="3732542" y="5145604"/>
            <a:ext cx="1147802" cy="369332"/>
          </a:xfrm>
          <a:prstGeom prst="rect">
            <a:avLst/>
          </a:prstGeom>
          <a:solidFill>
            <a:srgbClr val="FFFFFF">
              <a:alpha val="76078"/>
            </a:srgbClr>
          </a:solidFill>
        </p:spPr>
        <p:txBody>
          <a:bodyPr wrap="square" rtlCol="0">
            <a:spAutoFit/>
          </a:bodyPr>
          <a:lstStyle/>
          <a:p>
            <a:r>
              <a:rPr lang="en-GB" i="1" dirty="0">
                <a:solidFill>
                  <a:schemeClr val="bg1">
                    <a:lumMod val="50000"/>
                  </a:schemeClr>
                </a:solidFill>
                <a:latin typeface="Arial" panose="020B0604020202020204" pitchFamily="34" charset="0"/>
                <a:cs typeface="Arial" panose="020B0604020202020204" pitchFamily="34" charset="0"/>
              </a:rPr>
              <a:t>et cetera</a:t>
            </a:r>
          </a:p>
        </p:txBody>
      </p:sp>
      <p:sp>
        <p:nvSpPr>
          <p:cNvPr id="42" name="Textfeld 19"/>
          <p:cNvSpPr txBox="1"/>
          <p:nvPr/>
        </p:nvSpPr>
        <p:spPr>
          <a:xfrm>
            <a:off x="7342961" y="818166"/>
            <a:ext cx="1008112" cy="369332"/>
          </a:xfrm>
          <a:prstGeom prst="rect">
            <a:avLst/>
          </a:prstGeom>
          <a:solidFill>
            <a:srgbClr val="FFFFFF"/>
          </a:solidFill>
          <a:ln>
            <a:solidFill>
              <a:schemeClr val="bg1">
                <a:lumMod val="75000"/>
              </a:schemeClr>
            </a:solidFill>
          </a:ln>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Cross</a:t>
            </a:r>
          </a:p>
        </p:txBody>
      </p:sp>
      <p:cxnSp>
        <p:nvCxnSpPr>
          <p:cNvPr id="43" name="Gerade Verbindung mit Pfeil 62"/>
          <p:cNvCxnSpPr>
            <a:stCxn id="42" idx="2"/>
            <a:endCxn id="44" idx="0"/>
          </p:cNvCxnSpPr>
          <p:nvPr/>
        </p:nvCxnSpPr>
        <p:spPr>
          <a:xfrm flipH="1">
            <a:off x="7843016" y="1187498"/>
            <a:ext cx="4001" cy="495129"/>
          </a:xfrm>
          <a:prstGeom prst="straightConnector1">
            <a:avLst/>
          </a:prstGeom>
          <a:ln w="38100">
            <a:solidFill>
              <a:schemeClr val="tx1"/>
            </a:solidFill>
            <a:headEnd type="none" w="med" len="med"/>
            <a:tailEnd type="triangle"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4" name="Textfeld 64"/>
          <p:cNvSpPr txBox="1"/>
          <p:nvPr/>
        </p:nvSpPr>
        <p:spPr>
          <a:xfrm>
            <a:off x="6978920" y="1682627"/>
            <a:ext cx="1728192" cy="646331"/>
          </a:xfrm>
          <a:prstGeom prst="rect">
            <a:avLst/>
          </a:prstGeom>
          <a:solidFill>
            <a:srgbClr val="FFFFFF"/>
          </a:solidFill>
          <a:ln>
            <a:solidFill>
              <a:schemeClr val="bg1">
                <a:lumMod val="75000"/>
              </a:schemeClr>
            </a:solidFill>
          </a:ln>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Conduct 1</a:t>
            </a:r>
            <a:r>
              <a:rPr lang="en-GB" baseline="30000" dirty="0">
                <a:latin typeface="Arial" panose="020B0604020202020204" pitchFamily="34" charset="0"/>
                <a:cs typeface="Arial" panose="020B0604020202020204" pitchFamily="34" charset="0"/>
              </a:rPr>
              <a:t>st</a:t>
            </a:r>
            <a:r>
              <a:rPr lang="en-GB" dirty="0">
                <a:latin typeface="Arial" panose="020B0604020202020204" pitchFamily="34" charset="0"/>
                <a:cs typeface="Arial" panose="020B0604020202020204" pitchFamily="34" charset="0"/>
              </a:rPr>
              <a:t> backcross</a:t>
            </a:r>
          </a:p>
        </p:txBody>
      </p:sp>
      <p:sp>
        <p:nvSpPr>
          <p:cNvPr id="45" name="Textfeld 66"/>
          <p:cNvSpPr txBox="1"/>
          <p:nvPr/>
        </p:nvSpPr>
        <p:spPr>
          <a:xfrm>
            <a:off x="6447584" y="2915296"/>
            <a:ext cx="2802744" cy="646331"/>
          </a:xfrm>
          <a:prstGeom prst="rect">
            <a:avLst/>
          </a:prstGeom>
          <a:solidFill>
            <a:srgbClr val="FFFFFF"/>
          </a:solidFill>
          <a:ln>
            <a:solidFill>
              <a:schemeClr val="bg1">
                <a:lumMod val="75000"/>
              </a:schemeClr>
            </a:solidFill>
          </a:ln>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Make 2</a:t>
            </a:r>
            <a:r>
              <a:rPr lang="en-GB" baseline="30000" dirty="0">
                <a:latin typeface="Arial" panose="020B0604020202020204" pitchFamily="34" charset="0"/>
                <a:cs typeface="Arial" panose="020B0604020202020204" pitchFamily="34" charset="0"/>
              </a:rPr>
              <a:t>nd</a:t>
            </a:r>
            <a:r>
              <a:rPr lang="en-GB" dirty="0">
                <a:latin typeface="Arial" panose="020B0604020202020204" pitchFamily="34" charset="0"/>
                <a:cs typeface="Arial" panose="020B0604020202020204" pitchFamily="34" charset="0"/>
              </a:rPr>
              <a:t> backcross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with selected BC</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plants</a:t>
            </a:r>
          </a:p>
        </p:txBody>
      </p:sp>
      <p:cxnSp>
        <p:nvCxnSpPr>
          <p:cNvPr id="46" name="Gerade Verbindung mit Pfeil 67"/>
          <p:cNvCxnSpPr>
            <a:stCxn id="44" idx="2"/>
            <a:endCxn id="45" idx="0"/>
          </p:cNvCxnSpPr>
          <p:nvPr/>
        </p:nvCxnSpPr>
        <p:spPr>
          <a:xfrm>
            <a:off x="7843016" y="2328958"/>
            <a:ext cx="5940" cy="586338"/>
          </a:xfrm>
          <a:prstGeom prst="straightConnector1">
            <a:avLst/>
          </a:prstGeom>
          <a:ln w="38100">
            <a:solidFill>
              <a:schemeClr val="tx1"/>
            </a:solidFill>
            <a:headEnd type="none" w="med" len="med"/>
            <a:tailEnd type="triangle"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7" name="Textfeld 70"/>
          <p:cNvSpPr txBox="1"/>
          <p:nvPr/>
        </p:nvSpPr>
        <p:spPr>
          <a:xfrm>
            <a:off x="6426317" y="4083848"/>
            <a:ext cx="2861224" cy="646331"/>
          </a:xfrm>
          <a:prstGeom prst="rect">
            <a:avLst/>
          </a:prstGeom>
          <a:solidFill>
            <a:srgbClr val="FFFFFF"/>
          </a:solidFill>
          <a:ln>
            <a:solidFill>
              <a:schemeClr val="bg1">
                <a:lumMod val="75000"/>
              </a:schemeClr>
            </a:solidFill>
          </a:ln>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Make 3</a:t>
            </a:r>
            <a:r>
              <a:rPr lang="en-GB" baseline="30000" dirty="0">
                <a:latin typeface="Arial" panose="020B0604020202020204" pitchFamily="34" charset="0"/>
                <a:cs typeface="Arial" panose="020B0604020202020204" pitchFamily="34" charset="0"/>
              </a:rPr>
              <a:t>rd</a:t>
            </a:r>
            <a:r>
              <a:rPr lang="en-GB" dirty="0">
                <a:latin typeface="Arial" panose="020B0604020202020204" pitchFamily="34" charset="0"/>
                <a:cs typeface="Arial" panose="020B0604020202020204" pitchFamily="34" charset="0"/>
              </a:rPr>
              <a:t> backcross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with selected BC</a:t>
            </a:r>
            <a:r>
              <a:rPr lang="en-GB" baseline="-25000" dirty="0">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plants</a:t>
            </a:r>
          </a:p>
        </p:txBody>
      </p:sp>
      <p:cxnSp>
        <p:nvCxnSpPr>
          <p:cNvPr id="48" name="Gerade Verbindung mit Pfeil 79"/>
          <p:cNvCxnSpPr>
            <a:stCxn id="45" idx="2"/>
            <a:endCxn id="47" idx="0"/>
          </p:cNvCxnSpPr>
          <p:nvPr/>
        </p:nvCxnSpPr>
        <p:spPr>
          <a:xfrm>
            <a:off x="7848956" y="3561627"/>
            <a:ext cx="7973" cy="522221"/>
          </a:xfrm>
          <a:prstGeom prst="straightConnector1">
            <a:avLst/>
          </a:prstGeom>
          <a:ln w="38100">
            <a:solidFill>
              <a:schemeClr val="tx1"/>
            </a:solidFill>
            <a:headEnd type="none" w="med" len="med"/>
            <a:tailEnd type="triangle"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9" name="Textfeld 47"/>
          <p:cNvSpPr txBox="1"/>
          <p:nvPr/>
        </p:nvSpPr>
        <p:spPr>
          <a:xfrm>
            <a:off x="4536215" y="4806362"/>
            <a:ext cx="1943856"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Recurrent parent </a:t>
            </a:r>
          </a:p>
        </p:txBody>
      </p:sp>
      <p:sp>
        <p:nvSpPr>
          <p:cNvPr id="50" name="Textfeld 87"/>
          <p:cNvSpPr txBox="1"/>
          <p:nvPr/>
        </p:nvSpPr>
        <p:spPr>
          <a:xfrm>
            <a:off x="6654916" y="5527103"/>
            <a:ext cx="2376264" cy="923330"/>
          </a:xfrm>
          <a:prstGeom prst="rect">
            <a:avLst/>
          </a:prstGeom>
          <a:solidFill>
            <a:srgbClr val="FFFFFF"/>
          </a:solidFill>
          <a:ln>
            <a:solidFill>
              <a:schemeClr val="bg1">
                <a:lumMod val="75000"/>
              </a:schemeClr>
            </a:solidFill>
          </a:ln>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Arrive at BC</a:t>
            </a:r>
            <a:r>
              <a:rPr lang="en-GB" baseline="-25000" dirty="0">
                <a:latin typeface="Arial" panose="020B0604020202020204" pitchFamily="34" charset="0"/>
                <a:cs typeface="Arial" panose="020B0604020202020204" pitchFamily="34" charset="0"/>
              </a:rPr>
              <a:t>5</a:t>
            </a:r>
            <a:br>
              <a:rPr lang="en-GB" baseline="-25000" dirty="0">
                <a:latin typeface="Arial" panose="020B0604020202020204" pitchFamily="34" charset="0"/>
                <a:cs typeface="Arial" panose="020B0604020202020204" pitchFamily="34" charset="0"/>
              </a:rPr>
            </a:br>
            <a:r>
              <a:rPr lang="en-GB" dirty="0">
                <a:solidFill>
                  <a:srgbClr val="0000FF"/>
                </a:solidFill>
                <a:latin typeface="Arial" panose="020B0604020202020204" pitchFamily="34" charset="0"/>
                <a:cs typeface="Arial" panose="020B0604020202020204" pitchFamily="34" charset="0"/>
              </a:rPr>
              <a:t>or higher </a:t>
            </a:r>
            <a:r>
              <a:rPr lang="en-GB" dirty="0">
                <a:latin typeface="Arial" panose="020B0604020202020204" pitchFamily="34" charset="0"/>
                <a:cs typeface="Arial" panose="020B0604020202020204" pitchFamily="34" charset="0"/>
              </a:rPr>
              <a:t>BC generation</a:t>
            </a:r>
          </a:p>
        </p:txBody>
      </p:sp>
      <p:cxnSp>
        <p:nvCxnSpPr>
          <p:cNvPr id="51" name="Gerade Verbindung mit Pfeil 88"/>
          <p:cNvCxnSpPr>
            <a:stCxn id="47" idx="2"/>
            <a:endCxn id="50" idx="0"/>
          </p:cNvCxnSpPr>
          <p:nvPr/>
        </p:nvCxnSpPr>
        <p:spPr>
          <a:xfrm flipH="1">
            <a:off x="7843048" y="4730179"/>
            <a:ext cx="13881" cy="796924"/>
          </a:xfrm>
          <a:prstGeom prst="straightConnector1">
            <a:avLst/>
          </a:prstGeom>
          <a:ln w="38100">
            <a:solidFill>
              <a:schemeClr val="bg1">
                <a:lumMod val="50000"/>
              </a:schemeClr>
            </a:solidFill>
            <a:prstDash val="sysDash"/>
            <a:headEnd type="none" w="med" len="med"/>
            <a:tailEnd type="triangle"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2" name="Textfeld 86"/>
          <p:cNvSpPr txBox="1"/>
          <p:nvPr/>
        </p:nvSpPr>
        <p:spPr>
          <a:xfrm>
            <a:off x="7230980" y="5044116"/>
            <a:ext cx="1296144" cy="369332"/>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pPr algn="ctr"/>
            <a:r>
              <a:rPr lang="en-GB" i="1" dirty="0">
                <a:solidFill>
                  <a:schemeClr val="bg1">
                    <a:lumMod val="50000"/>
                  </a:schemeClr>
                </a:solidFill>
                <a:latin typeface="Arial" panose="020B0604020202020204" pitchFamily="34" charset="0"/>
                <a:cs typeface="Arial" panose="020B0604020202020204" pitchFamily="34" charset="0"/>
              </a:rPr>
              <a:t>et cetera</a:t>
            </a:r>
          </a:p>
        </p:txBody>
      </p:sp>
      <p:sp>
        <p:nvSpPr>
          <p:cNvPr id="53" name="Right Triangle 4">
            <a:extLst>
              <a:ext uri="{FF2B5EF4-FFF2-40B4-BE49-F238E27FC236}">
                <a16:creationId xmlns:a16="http://schemas.microsoft.com/office/drawing/2014/main" id="{EBD4E205-CD20-408A-927C-C926EA9B6918}"/>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374272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000" y="36000"/>
            <a:ext cx="12014427"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Fore</a:t>
            </a:r>
            <a:r>
              <a:rPr lang="en-GB" sz="2400" dirty="0">
                <a:latin typeface="Arial" panose="020B0604020202020204" pitchFamily="34" charset="0"/>
                <a:cs typeface="Arial" panose="020B0604020202020204" pitchFamily="34" charset="0"/>
              </a:rPr>
              <a:t>ground</a:t>
            </a:r>
            <a:r>
              <a:rPr lang="en-GB" sz="2400" dirty="0">
                <a:solidFill>
                  <a:srgbClr val="0000FF"/>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selection. See that the Backcross generations segregate. Select.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							       Backcross only with ‚good‘ plants.</a:t>
            </a:r>
          </a:p>
        </p:txBody>
      </p:sp>
      <p:sp>
        <p:nvSpPr>
          <p:cNvPr id="2" name="Textfeld 1"/>
          <p:cNvSpPr txBox="1"/>
          <p:nvPr/>
        </p:nvSpPr>
        <p:spPr>
          <a:xfrm>
            <a:off x="11574443" y="6336175"/>
            <a:ext cx="55068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mtClean="0">
                <a:latin typeface="Arial" panose="020B0604020202020204" pitchFamily="34" charset="0"/>
                <a:cs typeface="Arial" panose="020B0604020202020204" pitchFamily="34" charset="0"/>
              </a:rPr>
              <a:pPr algn="ctr"/>
              <a:t>24</a:t>
            </a:fld>
            <a:endParaRPr lang="en-GB" dirty="0">
              <a:latin typeface="Arial" panose="020B0604020202020204" pitchFamily="34" charset="0"/>
              <a:cs typeface="Arial" panose="020B0604020202020204" pitchFamily="34" charset="0"/>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72684" y="2022985"/>
            <a:ext cx="1375377" cy="826689"/>
          </a:xfrm>
          <a:prstGeom prst="rect">
            <a:avLst/>
          </a:prstGeom>
          <a:noFill/>
          <a:ln w="28575">
            <a:solidFill>
              <a:schemeClr val="tx1">
                <a:lumMod val="50000"/>
                <a:lumOff val="5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46544" y="3409136"/>
            <a:ext cx="1375377" cy="826689"/>
          </a:xfrm>
          <a:prstGeom prst="rect">
            <a:avLst/>
          </a:prstGeom>
          <a:noFill/>
          <a:ln w="9525">
            <a:solidFill>
              <a:srgbClr val="C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32527" y="749720"/>
            <a:ext cx="1375377" cy="82668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1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7544" y="749720"/>
            <a:ext cx="1375377" cy="826689"/>
          </a:xfrm>
          <a:prstGeom prst="rect">
            <a:avLst/>
          </a:prstGeom>
          <a:noFill/>
          <a:ln w="28575">
            <a:solidFill>
              <a:srgbClr val="C00000"/>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sp>
        <p:nvSpPr>
          <p:cNvPr id="9" name="Textfeld 2"/>
          <p:cNvSpPr txBox="1"/>
          <p:nvPr/>
        </p:nvSpPr>
        <p:spPr>
          <a:xfrm>
            <a:off x="1886440" y="965744"/>
            <a:ext cx="338840" cy="369332"/>
          </a:xfrm>
          <a:prstGeom prst="rect">
            <a:avLst/>
          </a:prstGeom>
          <a:noFill/>
          <a:ln>
            <a:noFill/>
          </a:ln>
        </p:spPr>
        <p:txBody>
          <a:bodyPr wrap="square" rtlCol="0">
            <a:spAutoFit/>
          </a:bodyPr>
          <a:lstStyle/>
          <a:p>
            <a:r>
              <a:rPr lang="en-GB" dirty="0">
                <a:latin typeface="Arial" panose="020B0604020202020204" pitchFamily="34" charset="0"/>
                <a:cs typeface="Arial" panose="020B0604020202020204" pitchFamily="34" charset="0"/>
              </a:rPr>
              <a:t>X</a:t>
            </a:r>
          </a:p>
        </p:txBody>
      </p:sp>
      <p:sp>
        <p:nvSpPr>
          <p:cNvPr id="10" name="Rechteck 3"/>
          <p:cNvSpPr/>
          <p:nvPr/>
        </p:nvSpPr>
        <p:spPr>
          <a:xfrm>
            <a:off x="3563888" y="893736"/>
            <a:ext cx="144016"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1" name="Rechteck 15"/>
          <p:cNvSpPr/>
          <p:nvPr/>
        </p:nvSpPr>
        <p:spPr>
          <a:xfrm>
            <a:off x="1475656" y="893736"/>
            <a:ext cx="360040"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2" name="Textfeld 4"/>
          <p:cNvSpPr txBox="1"/>
          <p:nvPr/>
        </p:nvSpPr>
        <p:spPr>
          <a:xfrm>
            <a:off x="1619672" y="2796280"/>
            <a:ext cx="936104"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F</a:t>
            </a:r>
            <a:r>
              <a:rPr lang="en-GB" baseline="-25000" dirty="0">
                <a:latin typeface="Arial" panose="020B0604020202020204" pitchFamily="34" charset="0"/>
                <a:cs typeface="Arial" panose="020B0604020202020204" pitchFamily="34" charset="0"/>
              </a:rPr>
              <a:t>1</a:t>
            </a:r>
          </a:p>
        </p:txBody>
      </p:sp>
      <p:sp>
        <p:nvSpPr>
          <p:cNvPr id="13" name="Textfeld 17"/>
          <p:cNvSpPr txBox="1"/>
          <p:nvPr/>
        </p:nvSpPr>
        <p:spPr>
          <a:xfrm>
            <a:off x="2334913" y="1501696"/>
            <a:ext cx="2088232"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Recurrent parent </a:t>
            </a:r>
          </a:p>
        </p:txBody>
      </p:sp>
      <p:cxnSp>
        <p:nvCxnSpPr>
          <p:cNvPr id="14" name="Gerade Verbindung mit Pfeil 11"/>
          <p:cNvCxnSpPr>
            <a:stCxn id="9" idx="2"/>
            <a:endCxn id="5" idx="0"/>
          </p:cNvCxnSpPr>
          <p:nvPr/>
        </p:nvCxnSpPr>
        <p:spPr>
          <a:xfrm>
            <a:off x="2055860" y="1335076"/>
            <a:ext cx="4513" cy="687909"/>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5" name="Textfeld 28"/>
          <p:cNvSpPr txBox="1"/>
          <p:nvPr/>
        </p:nvSpPr>
        <p:spPr>
          <a:xfrm>
            <a:off x="388277" y="1568388"/>
            <a:ext cx="936104"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Donor</a:t>
            </a:r>
          </a:p>
        </p:txBody>
      </p:sp>
      <p:sp>
        <p:nvSpPr>
          <p:cNvPr id="16" name="Rechteck 29"/>
          <p:cNvSpPr/>
          <p:nvPr/>
        </p:nvSpPr>
        <p:spPr>
          <a:xfrm>
            <a:off x="2483768" y="2157500"/>
            <a:ext cx="21602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pic>
        <p:nvPicPr>
          <p:cNvPr id="17" name="Picture 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90303" y="2013484"/>
            <a:ext cx="1375377" cy="82668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extfeld 31"/>
          <p:cNvSpPr txBox="1"/>
          <p:nvPr/>
        </p:nvSpPr>
        <p:spPr>
          <a:xfrm>
            <a:off x="2752952" y="2229508"/>
            <a:ext cx="380580" cy="369332"/>
          </a:xfrm>
          <a:prstGeom prst="rect">
            <a:avLst/>
          </a:prstGeom>
          <a:noFill/>
          <a:ln>
            <a:noFill/>
          </a:ln>
        </p:spPr>
        <p:txBody>
          <a:bodyPr wrap="square" rtlCol="0">
            <a:spAutoFit/>
          </a:bodyPr>
          <a:lstStyle/>
          <a:p>
            <a:r>
              <a:rPr lang="en-GB" dirty="0">
                <a:latin typeface="Arial" panose="020B0604020202020204" pitchFamily="34" charset="0"/>
                <a:cs typeface="Arial" panose="020B0604020202020204" pitchFamily="34" charset="0"/>
              </a:rPr>
              <a:t>X</a:t>
            </a:r>
          </a:p>
        </p:txBody>
      </p:sp>
      <p:sp>
        <p:nvSpPr>
          <p:cNvPr id="19" name="Rechteck 32"/>
          <p:cNvSpPr/>
          <p:nvPr/>
        </p:nvSpPr>
        <p:spPr>
          <a:xfrm>
            <a:off x="4321664" y="2157500"/>
            <a:ext cx="144016"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0" name="Textfeld 33"/>
          <p:cNvSpPr txBox="1"/>
          <p:nvPr/>
        </p:nvSpPr>
        <p:spPr>
          <a:xfrm>
            <a:off x="3108644" y="2760144"/>
            <a:ext cx="2088232"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Recurrent parent </a:t>
            </a:r>
          </a:p>
        </p:txBody>
      </p:sp>
      <p:cxnSp>
        <p:nvCxnSpPr>
          <p:cNvPr id="21" name="Gerade Verbindung mit Pfeil 34"/>
          <p:cNvCxnSpPr>
            <a:stCxn id="18" idx="2"/>
            <a:endCxn id="35" idx="0"/>
          </p:cNvCxnSpPr>
          <p:nvPr/>
        </p:nvCxnSpPr>
        <p:spPr>
          <a:xfrm>
            <a:off x="2943242" y="2598840"/>
            <a:ext cx="4966" cy="824565"/>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 name="Textfeld 35"/>
          <p:cNvSpPr txBox="1"/>
          <p:nvPr/>
        </p:nvSpPr>
        <p:spPr>
          <a:xfrm>
            <a:off x="2411760" y="4240802"/>
            <a:ext cx="1008112" cy="369332"/>
          </a:xfrm>
          <a:prstGeom prst="rect">
            <a:avLst/>
          </a:prstGeom>
          <a:noFill/>
          <a:ln>
            <a:solidFill>
              <a:srgbClr val="C00000"/>
            </a:solidFill>
          </a:ln>
        </p:spPr>
        <p:txBody>
          <a:bodyPr wrap="square" rtlCol="0">
            <a:spAutoFit/>
          </a:bodyPr>
          <a:lstStyle/>
          <a:p>
            <a:pPr algn="ctr"/>
            <a:r>
              <a:rPr lang="en-GB" dirty="0">
                <a:latin typeface="Arial" panose="020B0604020202020204" pitchFamily="34" charset="0"/>
                <a:cs typeface="Arial" panose="020B0604020202020204" pitchFamily="34" charset="0"/>
              </a:rPr>
              <a:t>BC</a:t>
            </a:r>
            <a:r>
              <a:rPr lang="en-GB" baseline="-25000" dirty="0">
                <a:latin typeface="Arial" panose="020B0604020202020204" pitchFamily="34" charset="0"/>
                <a:cs typeface="Arial" panose="020B0604020202020204" pitchFamily="34" charset="0"/>
              </a:rPr>
              <a:t>1</a:t>
            </a:r>
            <a:r>
              <a:rPr lang="en-GB" dirty="0">
                <a:solidFill>
                  <a:schemeClr val="bg1">
                    <a:lumMod val="50000"/>
                  </a:schemeClr>
                </a:solidFill>
                <a:latin typeface="Arial" panose="020B0604020202020204" pitchFamily="34" charset="0"/>
                <a:cs typeface="Arial" panose="020B0604020202020204" pitchFamily="34" charset="0"/>
              </a:rPr>
              <a:t>(F</a:t>
            </a:r>
            <a:r>
              <a:rPr lang="en-GB" baseline="-25000" dirty="0">
                <a:solidFill>
                  <a:schemeClr val="bg1">
                    <a:lumMod val="50000"/>
                  </a:schemeClr>
                </a:solidFill>
                <a:latin typeface="Arial" panose="020B0604020202020204" pitchFamily="34" charset="0"/>
                <a:cs typeface="Arial" panose="020B0604020202020204" pitchFamily="34" charset="0"/>
              </a:rPr>
              <a:t>1</a:t>
            </a:r>
            <a:r>
              <a:rPr lang="en-GB" dirty="0">
                <a:solidFill>
                  <a:schemeClr val="bg1">
                    <a:lumMod val="50000"/>
                  </a:schemeClr>
                </a:solidFill>
                <a:latin typeface="Arial" panose="020B0604020202020204" pitchFamily="34" charset="0"/>
                <a:cs typeface="Arial" panose="020B0604020202020204" pitchFamily="34" charset="0"/>
              </a:rPr>
              <a:t>)</a:t>
            </a:r>
            <a:endParaRPr lang="en-GB" baseline="-25000" dirty="0">
              <a:solidFill>
                <a:schemeClr val="bg1">
                  <a:lumMod val="50000"/>
                </a:schemeClr>
              </a:solidFill>
              <a:latin typeface="Arial" panose="020B0604020202020204" pitchFamily="34" charset="0"/>
              <a:cs typeface="Arial" panose="020B0604020202020204" pitchFamily="34" charset="0"/>
            </a:endParaRPr>
          </a:p>
        </p:txBody>
      </p:sp>
      <p:pic>
        <p:nvPicPr>
          <p:cNvPr id="23" name="Picture 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60719" y="3385998"/>
            <a:ext cx="1375377" cy="82668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4" name="Textfeld 37"/>
          <p:cNvSpPr txBox="1"/>
          <p:nvPr/>
        </p:nvSpPr>
        <p:spPr>
          <a:xfrm>
            <a:off x="3635896" y="3602022"/>
            <a:ext cx="504056" cy="369332"/>
          </a:xfrm>
          <a:prstGeom prst="rect">
            <a:avLst/>
          </a:prstGeom>
          <a:solidFill>
            <a:schemeClr val="bg1"/>
          </a:solidFill>
          <a:ln>
            <a:noFill/>
          </a:ln>
        </p:spPr>
        <p:txBody>
          <a:bodyPr wrap="square" rtlCol="0">
            <a:spAutoFit/>
          </a:bodyPr>
          <a:lstStyle/>
          <a:p>
            <a:r>
              <a:rPr lang="en-GB" dirty="0">
                <a:latin typeface="Arial" panose="020B0604020202020204" pitchFamily="34" charset="0"/>
                <a:cs typeface="Arial" panose="020B0604020202020204" pitchFamily="34" charset="0"/>
              </a:rPr>
              <a:t>X</a:t>
            </a:r>
          </a:p>
        </p:txBody>
      </p:sp>
      <p:sp>
        <p:nvSpPr>
          <p:cNvPr id="25" name="Rechteck 38"/>
          <p:cNvSpPr/>
          <p:nvPr/>
        </p:nvSpPr>
        <p:spPr>
          <a:xfrm>
            <a:off x="5292080" y="3530014"/>
            <a:ext cx="118849"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6" name="Textfeld 39"/>
          <p:cNvSpPr txBox="1"/>
          <p:nvPr/>
        </p:nvSpPr>
        <p:spPr>
          <a:xfrm>
            <a:off x="4067944" y="4163481"/>
            <a:ext cx="2088232"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Recurrent parent </a:t>
            </a:r>
          </a:p>
        </p:txBody>
      </p:sp>
      <p:cxnSp>
        <p:nvCxnSpPr>
          <p:cNvPr id="27" name="Gerade Verbindung mit Pfeil 40"/>
          <p:cNvCxnSpPr/>
          <p:nvPr/>
        </p:nvCxnSpPr>
        <p:spPr>
          <a:xfrm>
            <a:off x="3802371" y="3890055"/>
            <a:ext cx="0" cy="1210622"/>
          </a:xfrm>
          <a:prstGeom prst="straightConnector1">
            <a:avLst/>
          </a:prstGeom>
          <a:ln w="38100">
            <a:solidFill>
              <a:schemeClr val="bg1">
                <a:lumMod val="50000"/>
              </a:schemeClr>
            </a:solidFill>
            <a:prstDash val="sys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8" name="Rechteck 41"/>
          <p:cNvSpPr/>
          <p:nvPr/>
        </p:nvSpPr>
        <p:spPr>
          <a:xfrm>
            <a:off x="3419872" y="3530014"/>
            <a:ext cx="21602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9" name="Textfeld 19"/>
          <p:cNvSpPr txBox="1"/>
          <p:nvPr/>
        </p:nvSpPr>
        <p:spPr>
          <a:xfrm>
            <a:off x="7348277" y="988266"/>
            <a:ext cx="1008112" cy="369332"/>
          </a:xfrm>
          <a:prstGeom prst="rect">
            <a:avLst/>
          </a:prstGeom>
          <a:solidFill>
            <a:srgbClr val="FFFFFF"/>
          </a:solidFill>
          <a:ln>
            <a:solidFill>
              <a:schemeClr val="bg1">
                <a:lumMod val="75000"/>
              </a:schemeClr>
            </a:solidFill>
          </a:ln>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Cross</a:t>
            </a:r>
          </a:p>
        </p:txBody>
      </p:sp>
      <p:cxnSp>
        <p:nvCxnSpPr>
          <p:cNvPr id="30" name="Gerade Verbindung mit Pfeil 62"/>
          <p:cNvCxnSpPr>
            <a:stCxn id="29" idx="2"/>
            <a:endCxn id="31" idx="0"/>
          </p:cNvCxnSpPr>
          <p:nvPr/>
        </p:nvCxnSpPr>
        <p:spPr>
          <a:xfrm flipH="1">
            <a:off x="7848332" y="1357598"/>
            <a:ext cx="4001" cy="463233"/>
          </a:xfrm>
          <a:prstGeom prst="straightConnector1">
            <a:avLst/>
          </a:prstGeom>
          <a:ln w="38100">
            <a:solidFill>
              <a:schemeClr val="tx1"/>
            </a:solidFill>
            <a:headEnd type="none" w="med" len="med"/>
            <a:tailEnd type="triangle"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1" name="Textfeld 64"/>
          <p:cNvSpPr txBox="1"/>
          <p:nvPr/>
        </p:nvSpPr>
        <p:spPr>
          <a:xfrm>
            <a:off x="6984236" y="1820831"/>
            <a:ext cx="1728192" cy="646331"/>
          </a:xfrm>
          <a:prstGeom prst="rect">
            <a:avLst/>
          </a:prstGeom>
          <a:solidFill>
            <a:srgbClr val="FFFFFF"/>
          </a:solidFill>
          <a:ln>
            <a:solidFill>
              <a:schemeClr val="bg1">
                <a:lumMod val="75000"/>
              </a:schemeClr>
            </a:solidFill>
          </a:ln>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Make 1</a:t>
            </a:r>
            <a:r>
              <a:rPr lang="en-GB" baseline="30000" dirty="0">
                <a:latin typeface="Arial" panose="020B0604020202020204" pitchFamily="34" charset="0"/>
                <a:cs typeface="Arial" panose="020B0604020202020204" pitchFamily="34" charset="0"/>
              </a:rPr>
              <a:t>st</a:t>
            </a:r>
            <a:r>
              <a:rPr lang="en-GB" dirty="0">
                <a:latin typeface="Arial" panose="020B0604020202020204" pitchFamily="34" charset="0"/>
                <a:cs typeface="Arial" panose="020B0604020202020204" pitchFamily="34" charset="0"/>
              </a:rPr>
              <a:t> backcross</a:t>
            </a:r>
          </a:p>
        </p:txBody>
      </p:sp>
      <p:sp>
        <p:nvSpPr>
          <p:cNvPr id="32" name="Textfeld 66"/>
          <p:cNvSpPr txBox="1"/>
          <p:nvPr/>
        </p:nvSpPr>
        <p:spPr>
          <a:xfrm>
            <a:off x="6415679" y="2909960"/>
            <a:ext cx="2887805" cy="646331"/>
          </a:xfrm>
          <a:prstGeom prst="rect">
            <a:avLst/>
          </a:prstGeom>
          <a:solidFill>
            <a:srgbClr val="FFFFFF"/>
          </a:solidFill>
          <a:ln>
            <a:solidFill>
              <a:schemeClr val="bg1">
                <a:lumMod val="75000"/>
              </a:schemeClr>
            </a:solidFill>
          </a:ln>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Make 2</a:t>
            </a:r>
            <a:r>
              <a:rPr lang="en-GB" baseline="30000" dirty="0">
                <a:latin typeface="Arial" panose="020B0604020202020204" pitchFamily="34" charset="0"/>
                <a:cs typeface="Arial" panose="020B0604020202020204" pitchFamily="34" charset="0"/>
              </a:rPr>
              <a:t>nd</a:t>
            </a:r>
            <a:r>
              <a:rPr lang="en-GB" dirty="0">
                <a:latin typeface="Arial" panose="020B0604020202020204" pitchFamily="34" charset="0"/>
                <a:cs typeface="Arial" panose="020B0604020202020204" pitchFamily="34" charset="0"/>
              </a:rPr>
              <a:t> backcross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with </a:t>
            </a:r>
            <a:r>
              <a:rPr lang="en-GB" u="sng" dirty="0">
                <a:latin typeface="Arial" panose="020B0604020202020204" pitchFamily="34" charset="0"/>
                <a:cs typeface="Arial" panose="020B0604020202020204" pitchFamily="34" charset="0"/>
              </a:rPr>
              <a:t>selected</a:t>
            </a:r>
            <a:r>
              <a:rPr lang="en-GB" dirty="0">
                <a:latin typeface="Arial" panose="020B0604020202020204" pitchFamily="34" charset="0"/>
                <a:cs typeface="Arial" panose="020B0604020202020204" pitchFamily="34" charset="0"/>
              </a:rPr>
              <a:t> BC</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plants</a:t>
            </a:r>
          </a:p>
        </p:txBody>
      </p:sp>
      <p:cxnSp>
        <p:nvCxnSpPr>
          <p:cNvPr id="33" name="Gerade Verbindung mit Pfeil 67"/>
          <p:cNvCxnSpPr>
            <a:stCxn id="31" idx="2"/>
            <a:endCxn id="32" idx="0"/>
          </p:cNvCxnSpPr>
          <p:nvPr/>
        </p:nvCxnSpPr>
        <p:spPr>
          <a:xfrm>
            <a:off x="7848332" y="2467162"/>
            <a:ext cx="11250" cy="442798"/>
          </a:xfrm>
          <a:prstGeom prst="straightConnector1">
            <a:avLst/>
          </a:prstGeom>
          <a:ln w="38100">
            <a:solidFill>
              <a:schemeClr val="tx1"/>
            </a:solidFill>
            <a:headEnd type="none" w="med" len="med"/>
            <a:tailEnd type="triangle"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4" name="Gerade Verbindung mit Pfeil 79"/>
          <p:cNvCxnSpPr>
            <a:stCxn id="32" idx="2"/>
            <a:endCxn id="59" idx="0"/>
          </p:cNvCxnSpPr>
          <p:nvPr/>
        </p:nvCxnSpPr>
        <p:spPr>
          <a:xfrm>
            <a:off x="7859582" y="3556291"/>
            <a:ext cx="14155" cy="1557899"/>
          </a:xfrm>
          <a:prstGeom prst="straightConnector1">
            <a:avLst/>
          </a:prstGeom>
          <a:ln w="38100">
            <a:solidFill>
              <a:schemeClr val="bg1">
                <a:lumMod val="50000"/>
              </a:schemeClr>
            </a:solidFill>
            <a:prstDash val="sysDash"/>
            <a:headEnd type="none" w="med" len="med"/>
            <a:tailEnd type="triangle"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3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60519" y="3423405"/>
            <a:ext cx="1375377" cy="826689"/>
          </a:xfrm>
          <a:prstGeom prst="rect">
            <a:avLst/>
          </a:prstGeom>
          <a:noFill/>
          <a:ln w="38100">
            <a:solidFill>
              <a:srgbClr val="C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2" y="3530014"/>
            <a:ext cx="1375377" cy="82668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7"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3602022"/>
            <a:ext cx="1375377" cy="82668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16503" y="3530014"/>
            <a:ext cx="1375377" cy="826689"/>
          </a:xfrm>
          <a:prstGeom prst="rect">
            <a:avLst/>
          </a:prstGeom>
          <a:noFill/>
          <a:ln w="38100">
            <a:solidFill>
              <a:srgbClr val="C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72487" y="3674030"/>
            <a:ext cx="1375377" cy="826689"/>
          </a:xfrm>
          <a:prstGeom prst="rect">
            <a:avLst/>
          </a:prstGeom>
          <a:noFill/>
          <a:ln w="38100">
            <a:solidFill>
              <a:srgbClr val="C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3674030"/>
            <a:ext cx="1375377" cy="82668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35696" y="3818046"/>
            <a:ext cx="1375377" cy="826689"/>
          </a:xfrm>
          <a:prstGeom prst="rect">
            <a:avLst/>
          </a:prstGeom>
          <a:noFill/>
          <a:ln w="38100">
            <a:solidFill>
              <a:srgbClr val="C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Textfeld 8"/>
          <p:cNvSpPr txBox="1"/>
          <p:nvPr/>
        </p:nvSpPr>
        <p:spPr>
          <a:xfrm>
            <a:off x="2585632" y="6013009"/>
            <a:ext cx="2181641" cy="646331"/>
          </a:xfrm>
          <a:prstGeom prst="rect">
            <a:avLst/>
          </a:prstGeom>
          <a:solidFill>
            <a:schemeClr val="bg1"/>
          </a:solidFill>
          <a:ln w="28575">
            <a:solidFill>
              <a:srgbClr val="C00000"/>
            </a:solidFill>
          </a:ln>
          <a:effectLst>
            <a:outerShdw blurRad="50800" dist="38100" dir="2700000" algn="tl" rotWithShape="0">
              <a:prstClr val="black">
                <a:alpha val="40000"/>
              </a:prstClr>
            </a:outerShdw>
          </a:effectLst>
        </p:spPr>
        <p:txBody>
          <a:bodyPr wrap="square" rtlCol="0">
            <a:spAutoFit/>
          </a:bodyPr>
          <a:lstStyle/>
          <a:p>
            <a:r>
              <a:rPr lang="en-GB" dirty="0">
                <a:solidFill>
                  <a:srgbClr val="C00000"/>
                </a:solidFill>
                <a:latin typeface="Arial" panose="020B0604020202020204" pitchFamily="34" charset="0"/>
                <a:cs typeface="Arial" panose="020B0604020202020204" pitchFamily="34" charset="0"/>
              </a:rPr>
              <a:t>Heterozygous for desired allele</a:t>
            </a:r>
          </a:p>
        </p:txBody>
      </p:sp>
      <p:sp>
        <p:nvSpPr>
          <p:cNvPr id="45" name="Textfeld 68"/>
          <p:cNvSpPr txBox="1"/>
          <p:nvPr/>
        </p:nvSpPr>
        <p:spPr>
          <a:xfrm>
            <a:off x="323527" y="6019659"/>
            <a:ext cx="2160241" cy="646331"/>
          </a:xfrm>
          <a:prstGeom prst="rect">
            <a:avLst/>
          </a:prstGeom>
          <a:solidFill>
            <a:schemeClr val="bg1"/>
          </a:solidFill>
          <a:ln w="12700">
            <a:solidFill>
              <a:schemeClr val="tx1"/>
            </a:solidFill>
          </a:ln>
        </p:spPr>
        <p:txBody>
          <a:bodyPr wrap="square" rtlCol="0">
            <a:spAutoFit/>
          </a:bodyPr>
          <a:lstStyle/>
          <a:p>
            <a:r>
              <a:rPr lang="en-GB" dirty="0">
                <a:latin typeface="Arial" panose="020B0604020202020204" pitchFamily="34" charset="0"/>
                <a:cs typeface="Arial" panose="020B0604020202020204" pitchFamily="34" charset="0"/>
              </a:rPr>
              <a:t>Homozygous for non-desired allele</a:t>
            </a:r>
          </a:p>
        </p:txBody>
      </p:sp>
      <p:sp>
        <p:nvSpPr>
          <p:cNvPr id="47" name="Textfeld 69"/>
          <p:cNvSpPr txBox="1"/>
          <p:nvPr/>
        </p:nvSpPr>
        <p:spPr>
          <a:xfrm>
            <a:off x="1403648" y="5052339"/>
            <a:ext cx="1008112"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BC</a:t>
            </a:r>
            <a:r>
              <a:rPr lang="en-GB" baseline="-25000" dirty="0">
                <a:latin typeface="Arial" panose="020B0604020202020204" pitchFamily="34" charset="0"/>
                <a:cs typeface="Arial" panose="020B0604020202020204" pitchFamily="34" charset="0"/>
              </a:rPr>
              <a:t>1</a:t>
            </a:r>
            <a:r>
              <a:rPr lang="en-GB" dirty="0">
                <a:solidFill>
                  <a:schemeClr val="bg1">
                    <a:lumMod val="50000"/>
                  </a:schemeClr>
                </a:solidFill>
                <a:latin typeface="Arial" panose="020B0604020202020204" pitchFamily="34" charset="0"/>
                <a:cs typeface="Arial" panose="020B0604020202020204" pitchFamily="34" charset="0"/>
              </a:rPr>
              <a:t>(F</a:t>
            </a:r>
            <a:r>
              <a:rPr lang="en-GB" baseline="-25000" dirty="0">
                <a:solidFill>
                  <a:schemeClr val="bg1">
                    <a:lumMod val="50000"/>
                  </a:schemeClr>
                </a:solidFill>
                <a:latin typeface="Arial" panose="020B0604020202020204" pitchFamily="34" charset="0"/>
                <a:cs typeface="Arial" panose="020B0604020202020204" pitchFamily="34" charset="0"/>
              </a:rPr>
              <a:t>1</a:t>
            </a:r>
            <a:r>
              <a:rPr lang="en-GB" dirty="0">
                <a:solidFill>
                  <a:schemeClr val="bg1">
                    <a:lumMod val="50000"/>
                  </a:schemeClr>
                </a:solidFill>
                <a:latin typeface="Arial" panose="020B0604020202020204" pitchFamily="34" charset="0"/>
                <a:cs typeface="Arial" panose="020B0604020202020204" pitchFamily="34" charset="0"/>
              </a:rPr>
              <a:t>)</a:t>
            </a:r>
            <a:endParaRPr lang="en-GB" baseline="-25000" dirty="0">
              <a:solidFill>
                <a:schemeClr val="bg1">
                  <a:lumMod val="50000"/>
                </a:schemeClr>
              </a:solidFill>
              <a:latin typeface="Arial" panose="020B0604020202020204" pitchFamily="34" charset="0"/>
              <a:cs typeface="Arial" panose="020B0604020202020204" pitchFamily="34" charset="0"/>
            </a:endParaRPr>
          </a:p>
        </p:txBody>
      </p:sp>
      <p:pic>
        <p:nvPicPr>
          <p:cNvPr id="4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3783445"/>
            <a:ext cx="1375377" cy="82668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9" name="Rechteck 63"/>
          <p:cNvSpPr/>
          <p:nvPr/>
        </p:nvSpPr>
        <p:spPr>
          <a:xfrm>
            <a:off x="3020129" y="4102691"/>
            <a:ext cx="144016"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50" name="Rechteck 73"/>
          <p:cNvSpPr/>
          <p:nvPr/>
        </p:nvSpPr>
        <p:spPr>
          <a:xfrm>
            <a:off x="3254455" y="3967028"/>
            <a:ext cx="64870"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51" name="Rechteck 74"/>
          <p:cNvSpPr/>
          <p:nvPr/>
        </p:nvSpPr>
        <p:spPr>
          <a:xfrm>
            <a:off x="3393641" y="3818151"/>
            <a:ext cx="64870"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52" name="Rechteck 75"/>
          <p:cNvSpPr/>
          <p:nvPr/>
        </p:nvSpPr>
        <p:spPr>
          <a:xfrm>
            <a:off x="3544279" y="3712441"/>
            <a:ext cx="64870"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53" name="Rechteck 76"/>
          <p:cNvSpPr/>
          <p:nvPr/>
        </p:nvSpPr>
        <p:spPr>
          <a:xfrm>
            <a:off x="1653890" y="4095643"/>
            <a:ext cx="87697"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54" name="Rechteck 77"/>
          <p:cNvSpPr/>
          <p:nvPr/>
        </p:nvSpPr>
        <p:spPr>
          <a:xfrm>
            <a:off x="2644050" y="2330343"/>
            <a:ext cx="87697"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55" name="Geschweifte Klammer rechts 10"/>
          <p:cNvSpPr/>
          <p:nvPr/>
        </p:nvSpPr>
        <p:spPr>
          <a:xfrm rot="5400000">
            <a:off x="1727684" y="3061962"/>
            <a:ext cx="360040" cy="3456384"/>
          </a:xfrm>
          <a:prstGeom prst="righ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latin typeface="Arial" panose="020B0604020202020204" pitchFamily="34" charset="0"/>
              <a:cs typeface="Arial" panose="020B0604020202020204" pitchFamily="34" charset="0"/>
            </a:endParaRPr>
          </a:p>
        </p:txBody>
      </p:sp>
      <p:cxnSp>
        <p:nvCxnSpPr>
          <p:cNvPr id="56" name="Gerade Verbindung 13"/>
          <p:cNvCxnSpPr/>
          <p:nvPr/>
        </p:nvCxnSpPr>
        <p:spPr>
          <a:xfrm>
            <a:off x="323528" y="3385998"/>
            <a:ext cx="1224136" cy="136815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Gerade Verbindung 78"/>
          <p:cNvCxnSpPr/>
          <p:nvPr/>
        </p:nvCxnSpPr>
        <p:spPr>
          <a:xfrm flipH="1">
            <a:off x="179512" y="3674030"/>
            <a:ext cx="1296144" cy="8640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58" name="Textfeld 80"/>
          <p:cNvSpPr txBox="1"/>
          <p:nvPr/>
        </p:nvSpPr>
        <p:spPr>
          <a:xfrm>
            <a:off x="3491880" y="5114190"/>
            <a:ext cx="1296144" cy="369332"/>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defPPr>
              <a:defRPr lang="en-US"/>
            </a:defPPr>
            <a:lvl1pPr>
              <a:defRPr i="1">
                <a:solidFill>
                  <a:schemeClr val="tx1">
                    <a:lumMod val="50000"/>
                    <a:lumOff val="50000"/>
                  </a:schemeClr>
                </a:solidFill>
                <a:latin typeface="Arial" panose="020B0604020202020204" pitchFamily="34" charset="0"/>
                <a:cs typeface="Arial" panose="020B0604020202020204" pitchFamily="34" charset="0"/>
              </a:defRPr>
            </a:lvl1pPr>
          </a:lstStyle>
          <a:p>
            <a:r>
              <a:rPr lang="en-GB" dirty="0"/>
              <a:t>et cetera</a:t>
            </a:r>
          </a:p>
        </p:txBody>
      </p:sp>
      <p:sp>
        <p:nvSpPr>
          <p:cNvPr id="59" name="Textfeld 83"/>
          <p:cNvSpPr txBox="1"/>
          <p:nvPr/>
        </p:nvSpPr>
        <p:spPr>
          <a:xfrm>
            <a:off x="7225665" y="5114190"/>
            <a:ext cx="1296144" cy="369332"/>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r>
              <a:rPr lang="en-GB" i="1" dirty="0">
                <a:solidFill>
                  <a:schemeClr val="tx1">
                    <a:lumMod val="50000"/>
                    <a:lumOff val="50000"/>
                  </a:schemeClr>
                </a:solidFill>
                <a:latin typeface="Arial" panose="020B0604020202020204" pitchFamily="34" charset="0"/>
                <a:cs typeface="Arial" panose="020B0604020202020204" pitchFamily="34" charset="0"/>
              </a:rPr>
              <a:t>et cetera</a:t>
            </a:r>
          </a:p>
        </p:txBody>
      </p:sp>
      <p:cxnSp>
        <p:nvCxnSpPr>
          <p:cNvPr id="70" name="Gerade Verbindung 13"/>
          <p:cNvCxnSpPr/>
          <p:nvPr/>
        </p:nvCxnSpPr>
        <p:spPr>
          <a:xfrm>
            <a:off x="720476" y="5718078"/>
            <a:ext cx="1009444" cy="113992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1" name="Gerade Verbindung 78"/>
          <p:cNvCxnSpPr/>
          <p:nvPr/>
        </p:nvCxnSpPr>
        <p:spPr>
          <a:xfrm flipH="1">
            <a:off x="331912" y="5947630"/>
            <a:ext cx="1296144" cy="86409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73" name="Grafik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787203" y="3825700"/>
            <a:ext cx="404242" cy="404242"/>
          </a:xfrm>
          <a:prstGeom prst="rect">
            <a:avLst/>
          </a:prstGeom>
          <a:ln>
            <a:noFill/>
          </a:ln>
        </p:spPr>
      </p:pic>
      <p:grpSp>
        <p:nvGrpSpPr>
          <p:cNvPr id="66" name="Group 65"/>
          <p:cNvGrpSpPr/>
          <p:nvPr/>
        </p:nvGrpSpPr>
        <p:grpSpPr>
          <a:xfrm>
            <a:off x="9008091" y="929740"/>
            <a:ext cx="3078336" cy="1477328"/>
            <a:chOff x="9008091" y="929740"/>
            <a:chExt cx="3078336" cy="1477328"/>
          </a:xfrm>
        </p:grpSpPr>
        <p:sp>
          <p:nvSpPr>
            <p:cNvPr id="61" name="Rectangle 60"/>
            <p:cNvSpPr/>
            <p:nvPr/>
          </p:nvSpPr>
          <p:spPr>
            <a:xfrm>
              <a:off x="9212483" y="965744"/>
              <a:ext cx="2873944" cy="140532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6" name="TextBox 45"/>
            <p:cNvSpPr txBox="1"/>
            <p:nvPr/>
          </p:nvSpPr>
          <p:spPr>
            <a:xfrm>
              <a:off x="9008091" y="929740"/>
              <a:ext cx="3027252" cy="1477328"/>
            </a:xfrm>
            <a:prstGeom prst="rect">
              <a:avLst/>
            </a:prstGeom>
            <a:noFill/>
            <a:effectLst/>
          </p:spPr>
          <p:txBody>
            <a:bodyPr wrap="square" rtlCol="0">
              <a:spAutoFit/>
            </a:bodyPr>
            <a:lstStyle/>
            <a:p>
              <a:pPr algn="r"/>
              <a:r>
                <a:rPr lang="en-GB" dirty="0">
                  <a:latin typeface="Arial" panose="020B0604020202020204" pitchFamily="34" charset="0"/>
                  <a:cs typeface="Arial" panose="020B0604020202020204" pitchFamily="34" charset="0"/>
                </a:rPr>
                <a:t>Slice size in-</a:t>
              </a:r>
              <a:br>
                <a:rPr lang="en-GB" dirty="0">
                  <a:latin typeface="Arial" panose="020B0604020202020204" pitchFamily="34" charset="0"/>
                  <a:cs typeface="Arial" panose="020B0604020202020204" pitchFamily="34" charset="0"/>
                </a:rPr>
              </a:br>
              <a:r>
                <a:rPr lang="en-GB" dirty="0" err="1">
                  <a:latin typeface="Arial" panose="020B0604020202020204" pitchFamily="34" charset="0"/>
                  <a:cs typeface="Arial" panose="020B0604020202020204" pitchFamily="34" charset="0"/>
                </a:rPr>
                <a:t>dicates</a:t>
              </a:r>
              <a:r>
                <a:rPr lang="en-GB" dirty="0">
                  <a:latin typeface="Arial" panose="020B0604020202020204" pitchFamily="34" charset="0"/>
                  <a:cs typeface="Arial" panose="020B0604020202020204" pitchFamily="34" charset="0"/>
                </a:rPr>
                <a:t> share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of </a:t>
              </a:r>
              <a:r>
                <a:rPr lang="en-GB" dirty="0">
                  <a:solidFill>
                    <a:srgbClr val="C00000"/>
                  </a:solidFill>
                  <a:latin typeface="Arial" panose="020B0604020202020204" pitchFamily="34" charset="0"/>
                  <a:cs typeface="Arial" panose="020B0604020202020204" pitchFamily="34" charset="0"/>
                </a:rPr>
                <a:t>Donor </a:t>
              </a:r>
              <a:r>
                <a:rPr lang="en-GB" dirty="0">
                  <a:latin typeface="Arial" panose="020B0604020202020204" pitchFamily="34" charset="0"/>
                  <a:cs typeface="Arial" panose="020B0604020202020204" pitchFamily="34" charset="0"/>
                </a:rPr>
                <a:t>and </a:t>
              </a:r>
              <a:br>
                <a:rPr lang="en-GB" dirty="0">
                  <a:latin typeface="Arial" panose="020B0604020202020204" pitchFamily="34" charset="0"/>
                  <a:cs typeface="Arial" panose="020B0604020202020204" pitchFamily="34" charset="0"/>
                </a:rPr>
              </a:br>
              <a:r>
                <a:rPr lang="en-GB" dirty="0">
                  <a:solidFill>
                    <a:srgbClr val="005AB4"/>
                  </a:solidFill>
                  <a:latin typeface="Arial" panose="020B0604020202020204" pitchFamily="34" charset="0"/>
                  <a:cs typeface="Arial" panose="020B0604020202020204" pitchFamily="34" charset="0"/>
                </a:rPr>
                <a:t>elite Recurrent </a:t>
              </a:r>
              <a:br>
                <a:rPr lang="en-GB" dirty="0">
                  <a:solidFill>
                    <a:srgbClr val="005AB4"/>
                  </a:solidFill>
                  <a:latin typeface="Arial" panose="020B0604020202020204" pitchFamily="34" charset="0"/>
                  <a:cs typeface="Arial" panose="020B0604020202020204" pitchFamily="34" charset="0"/>
                </a:rPr>
              </a:br>
              <a:r>
                <a:rPr lang="en-GB" dirty="0">
                  <a:solidFill>
                    <a:srgbClr val="005AB4"/>
                  </a:solidFill>
                  <a:latin typeface="Arial" panose="020B0604020202020204" pitchFamily="34" charset="0"/>
                  <a:cs typeface="Arial" panose="020B0604020202020204" pitchFamily="34" charset="0"/>
                </a:rPr>
                <a:t>parent </a:t>
              </a:r>
              <a:r>
                <a:rPr lang="en-GB" dirty="0">
                  <a:latin typeface="Arial" panose="020B0604020202020204" pitchFamily="34" charset="0"/>
                  <a:cs typeface="Arial" panose="020B0604020202020204" pitchFamily="34" charset="0"/>
                </a:rPr>
                <a:t>genome</a:t>
              </a:r>
            </a:p>
          </p:txBody>
        </p:sp>
        <p:grpSp>
          <p:nvGrpSpPr>
            <p:cNvPr id="65" name="Group 64"/>
            <p:cNvGrpSpPr/>
            <p:nvPr/>
          </p:nvGrpSpPr>
          <p:grpSpPr>
            <a:xfrm>
              <a:off x="9068495" y="1119353"/>
              <a:ext cx="1308484" cy="786482"/>
              <a:chOff x="10198820" y="3746331"/>
              <a:chExt cx="1308484" cy="786482"/>
            </a:xfrm>
          </p:grpSpPr>
          <p:pic>
            <p:nvPicPr>
              <p:cNvPr id="6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198820" y="3746331"/>
                <a:ext cx="1308484" cy="786482"/>
              </a:xfrm>
              <a:prstGeom prst="rect">
                <a:avLst/>
              </a:prstGeom>
              <a:noFill/>
              <a:ln w="76200">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2" name="Rectangle 61"/>
              <p:cNvSpPr/>
              <p:nvPr/>
            </p:nvSpPr>
            <p:spPr>
              <a:xfrm>
                <a:off x="10198820" y="3746331"/>
                <a:ext cx="1308484" cy="786482"/>
              </a:xfrm>
              <a:prstGeom prst="rect">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Rectangle 62"/>
              <p:cNvSpPr/>
              <p:nvPr/>
            </p:nvSpPr>
            <p:spPr>
              <a:xfrm>
                <a:off x="11345712" y="3978380"/>
                <a:ext cx="161592" cy="268327"/>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 name="Rectangle 63"/>
              <p:cNvSpPr/>
              <p:nvPr/>
            </p:nvSpPr>
            <p:spPr>
              <a:xfrm>
                <a:off x="11345712" y="4027821"/>
                <a:ext cx="161592" cy="2272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sp>
        <p:nvSpPr>
          <p:cNvPr id="67" name="Right Triangle 4">
            <a:extLst>
              <a:ext uri="{FF2B5EF4-FFF2-40B4-BE49-F238E27FC236}">
                <a16:creationId xmlns:a16="http://schemas.microsoft.com/office/drawing/2014/main" id="{9CC32F95-52EC-4B04-9FF1-66A1494211B9}"/>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286511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72000" y="36000"/>
            <a:ext cx="11988885"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Back</a:t>
            </a:r>
            <a:r>
              <a:rPr lang="en-GB" sz="2400" dirty="0">
                <a:latin typeface="Arial" panose="020B0604020202020204" pitchFamily="34" charset="0"/>
                <a:cs typeface="Arial" panose="020B0604020202020204" pitchFamily="34" charset="0"/>
              </a:rPr>
              <a:t>ground selection. BC1 (and following generations) vary for their actual share </a:t>
            </a:r>
          </a:p>
          <a:p>
            <a:r>
              <a:rPr lang="en-GB" sz="2400" dirty="0">
                <a:latin typeface="Arial" panose="020B0604020202020204" pitchFamily="34" charset="0"/>
                <a:cs typeface="Arial" panose="020B0604020202020204" pitchFamily="34" charset="0"/>
              </a:rPr>
              <a:t>					of </a:t>
            </a:r>
            <a:r>
              <a:rPr lang="en-GB" sz="2400" dirty="0">
                <a:solidFill>
                  <a:srgbClr val="005696"/>
                </a:solidFill>
                <a:latin typeface="Arial" panose="020B0604020202020204" pitchFamily="34" charset="0"/>
                <a:cs typeface="Arial" panose="020B0604020202020204" pitchFamily="34" charset="0"/>
              </a:rPr>
              <a:t>Recurrent Parent </a:t>
            </a:r>
            <a:r>
              <a:rPr lang="en-GB" sz="2400" dirty="0">
                <a:latin typeface="Arial" panose="020B0604020202020204" pitchFamily="34" charset="0"/>
                <a:cs typeface="Arial" panose="020B0604020202020204" pitchFamily="34" charset="0"/>
              </a:rPr>
              <a:t>genome. Select for highest dose!</a:t>
            </a:r>
          </a:p>
        </p:txBody>
      </p:sp>
      <p:sp>
        <p:nvSpPr>
          <p:cNvPr id="2" name="Textfeld 1"/>
          <p:cNvSpPr txBox="1"/>
          <p:nvPr/>
        </p:nvSpPr>
        <p:spPr>
          <a:xfrm>
            <a:off x="11574443" y="6336175"/>
            <a:ext cx="55068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mtClean="0">
                <a:latin typeface="Arial" panose="020B0604020202020204" pitchFamily="34" charset="0"/>
                <a:cs typeface="Arial" panose="020B0604020202020204" pitchFamily="34" charset="0"/>
              </a:rPr>
              <a:pPr algn="ctr"/>
              <a:t>25</a:t>
            </a:fld>
            <a:endParaRPr lang="en-GB" dirty="0">
              <a:latin typeface="Arial" panose="020B0604020202020204" pitchFamily="34" charset="0"/>
              <a:cs typeface="Arial" panose="020B0604020202020204" pitchFamily="34" charset="0"/>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5472" y="2272853"/>
            <a:ext cx="1375377" cy="826689"/>
          </a:xfrm>
          <a:prstGeom prst="rect">
            <a:avLst/>
          </a:prstGeom>
          <a:noFill/>
          <a:ln w="28575">
            <a:solidFill>
              <a:schemeClr val="tx1">
                <a:lumMod val="50000"/>
                <a:lumOff val="50000"/>
              </a:schemeClr>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95315" y="802880"/>
            <a:ext cx="1375377" cy="82668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1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0332" y="802880"/>
            <a:ext cx="1375377" cy="826689"/>
          </a:xfrm>
          <a:prstGeom prst="rect">
            <a:avLst/>
          </a:prstGeom>
          <a:solidFill>
            <a:srgbClr val="276A9D"/>
          </a:solidFill>
          <a:ln w="28575">
            <a:solidFill>
              <a:srgbClr val="C00000"/>
            </a:solidFill>
            <a:miter lim="800000"/>
            <a:headEnd/>
            <a:tailEnd/>
          </a:ln>
          <a:effectLst>
            <a:outerShdw dist="35921" dir="2700000" algn="ctr" rotWithShape="0">
              <a:schemeClr val="bg2"/>
            </a:outerShdw>
          </a:effectLst>
        </p:spPr>
      </p:pic>
      <p:sp>
        <p:nvSpPr>
          <p:cNvPr id="8" name="Textfeld 2"/>
          <p:cNvSpPr txBox="1"/>
          <p:nvPr/>
        </p:nvSpPr>
        <p:spPr>
          <a:xfrm>
            <a:off x="1870493" y="1018904"/>
            <a:ext cx="303866" cy="369332"/>
          </a:xfrm>
          <a:prstGeom prst="rect">
            <a:avLst/>
          </a:prstGeom>
          <a:noFill/>
          <a:ln>
            <a:noFill/>
          </a:ln>
        </p:spPr>
        <p:txBody>
          <a:bodyPr wrap="square" rtlCol="0">
            <a:spAutoFit/>
          </a:bodyPr>
          <a:lstStyle/>
          <a:p>
            <a:r>
              <a:rPr lang="en-GB" dirty="0">
                <a:latin typeface="Arial" panose="020B0604020202020204" pitchFamily="34" charset="0"/>
                <a:cs typeface="Arial" panose="020B0604020202020204" pitchFamily="34" charset="0"/>
              </a:rPr>
              <a:t>X</a:t>
            </a:r>
          </a:p>
        </p:txBody>
      </p:sp>
      <p:sp>
        <p:nvSpPr>
          <p:cNvPr id="9" name="Rechteck 3"/>
          <p:cNvSpPr/>
          <p:nvPr/>
        </p:nvSpPr>
        <p:spPr>
          <a:xfrm>
            <a:off x="3436304" y="946896"/>
            <a:ext cx="21602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0" name="Rechteck 15"/>
          <p:cNvSpPr/>
          <p:nvPr/>
        </p:nvSpPr>
        <p:spPr>
          <a:xfrm>
            <a:off x="1438444" y="946896"/>
            <a:ext cx="360040"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1" name="Textfeld 4"/>
          <p:cNvSpPr txBox="1"/>
          <p:nvPr/>
        </p:nvSpPr>
        <p:spPr>
          <a:xfrm>
            <a:off x="1582460" y="3072728"/>
            <a:ext cx="936104"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F</a:t>
            </a:r>
            <a:r>
              <a:rPr lang="en-GB" baseline="-25000" dirty="0">
                <a:latin typeface="Arial" panose="020B0604020202020204" pitchFamily="34" charset="0"/>
                <a:cs typeface="Arial" panose="020B0604020202020204" pitchFamily="34" charset="0"/>
              </a:rPr>
              <a:t>1</a:t>
            </a:r>
          </a:p>
        </p:txBody>
      </p:sp>
      <p:sp>
        <p:nvSpPr>
          <p:cNvPr id="12" name="Textfeld 17"/>
          <p:cNvSpPr txBox="1"/>
          <p:nvPr/>
        </p:nvSpPr>
        <p:spPr>
          <a:xfrm>
            <a:off x="2297701" y="1560172"/>
            <a:ext cx="2088232"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Recurrent parent </a:t>
            </a:r>
          </a:p>
        </p:txBody>
      </p:sp>
      <p:cxnSp>
        <p:nvCxnSpPr>
          <p:cNvPr id="13" name="Gerade Verbindung mit Pfeil 11"/>
          <p:cNvCxnSpPr>
            <a:stCxn id="8" idx="2"/>
            <a:endCxn id="5" idx="0"/>
          </p:cNvCxnSpPr>
          <p:nvPr/>
        </p:nvCxnSpPr>
        <p:spPr>
          <a:xfrm>
            <a:off x="2022426" y="1388236"/>
            <a:ext cx="735" cy="884617"/>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4" name="Textfeld 28"/>
          <p:cNvSpPr txBox="1"/>
          <p:nvPr/>
        </p:nvSpPr>
        <p:spPr>
          <a:xfrm>
            <a:off x="405597" y="1582970"/>
            <a:ext cx="936104"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Donor</a:t>
            </a:r>
          </a:p>
        </p:txBody>
      </p:sp>
      <p:sp>
        <p:nvSpPr>
          <p:cNvPr id="15" name="Rechteck 29"/>
          <p:cNvSpPr/>
          <p:nvPr/>
        </p:nvSpPr>
        <p:spPr>
          <a:xfrm>
            <a:off x="2446556" y="2407368"/>
            <a:ext cx="21602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pic>
        <p:nvPicPr>
          <p:cNvPr id="16"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59411" y="2263352"/>
            <a:ext cx="1375377" cy="82668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Textfeld 31"/>
          <p:cNvSpPr txBox="1"/>
          <p:nvPr/>
        </p:nvSpPr>
        <p:spPr>
          <a:xfrm>
            <a:off x="2715740" y="2479376"/>
            <a:ext cx="360040" cy="369332"/>
          </a:xfrm>
          <a:prstGeom prst="rect">
            <a:avLst/>
          </a:prstGeom>
          <a:noFill/>
          <a:ln>
            <a:noFill/>
          </a:ln>
        </p:spPr>
        <p:txBody>
          <a:bodyPr wrap="square" rtlCol="0">
            <a:spAutoFit/>
          </a:bodyPr>
          <a:lstStyle/>
          <a:p>
            <a:r>
              <a:rPr lang="en-GB" dirty="0">
                <a:latin typeface="Arial" panose="020B0604020202020204" pitchFamily="34" charset="0"/>
                <a:cs typeface="Arial" panose="020B0604020202020204" pitchFamily="34" charset="0"/>
              </a:rPr>
              <a:t>X</a:t>
            </a:r>
          </a:p>
        </p:txBody>
      </p:sp>
      <p:sp>
        <p:nvSpPr>
          <p:cNvPr id="18" name="Rechteck 32"/>
          <p:cNvSpPr/>
          <p:nvPr/>
        </p:nvSpPr>
        <p:spPr>
          <a:xfrm>
            <a:off x="4289761" y="2407368"/>
            <a:ext cx="21602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19" name="Textfeld 33"/>
          <p:cNvSpPr txBox="1"/>
          <p:nvPr/>
        </p:nvSpPr>
        <p:spPr>
          <a:xfrm>
            <a:off x="3167111" y="3015328"/>
            <a:ext cx="2088232"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Recurrent parent </a:t>
            </a:r>
          </a:p>
        </p:txBody>
      </p:sp>
      <p:cxnSp>
        <p:nvCxnSpPr>
          <p:cNvPr id="20" name="Gerade Verbindung mit Pfeil 34"/>
          <p:cNvCxnSpPr>
            <a:stCxn id="17" idx="2"/>
            <a:endCxn id="43" idx="0"/>
          </p:cNvCxnSpPr>
          <p:nvPr/>
        </p:nvCxnSpPr>
        <p:spPr>
          <a:xfrm>
            <a:off x="2895760" y="2848708"/>
            <a:ext cx="1468" cy="902048"/>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21"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23507" y="3683714"/>
            <a:ext cx="1375377" cy="826689"/>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Textfeld 37"/>
          <p:cNvSpPr txBox="1"/>
          <p:nvPr/>
        </p:nvSpPr>
        <p:spPr>
          <a:xfrm>
            <a:off x="3598684" y="3899738"/>
            <a:ext cx="377420" cy="369332"/>
          </a:xfrm>
          <a:prstGeom prst="rect">
            <a:avLst/>
          </a:prstGeom>
          <a:solidFill>
            <a:schemeClr val="bg1"/>
          </a:solidFill>
          <a:ln>
            <a:noFill/>
          </a:ln>
        </p:spPr>
        <p:txBody>
          <a:bodyPr wrap="square" rtlCol="0">
            <a:spAutoFit/>
          </a:bodyPr>
          <a:lstStyle/>
          <a:p>
            <a:r>
              <a:rPr lang="en-GB" dirty="0">
                <a:latin typeface="Arial" panose="020B0604020202020204" pitchFamily="34" charset="0"/>
                <a:cs typeface="Arial" panose="020B0604020202020204" pitchFamily="34" charset="0"/>
              </a:rPr>
              <a:t>X</a:t>
            </a:r>
          </a:p>
        </p:txBody>
      </p:sp>
      <p:sp>
        <p:nvSpPr>
          <p:cNvPr id="23" name="Rechteck 38"/>
          <p:cNvSpPr/>
          <p:nvPr/>
        </p:nvSpPr>
        <p:spPr>
          <a:xfrm>
            <a:off x="5169812" y="3827730"/>
            <a:ext cx="21602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4" name="Textfeld 39"/>
          <p:cNvSpPr txBox="1"/>
          <p:nvPr/>
        </p:nvSpPr>
        <p:spPr>
          <a:xfrm>
            <a:off x="4014784" y="4466510"/>
            <a:ext cx="2088232"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Recurrent parent </a:t>
            </a:r>
          </a:p>
        </p:txBody>
      </p:sp>
      <p:cxnSp>
        <p:nvCxnSpPr>
          <p:cNvPr id="25" name="Gerade Verbindung mit Pfeil 40"/>
          <p:cNvCxnSpPr>
            <a:stCxn id="22" idx="2"/>
            <a:endCxn id="40" idx="0"/>
          </p:cNvCxnSpPr>
          <p:nvPr/>
        </p:nvCxnSpPr>
        <p:spPr>
          <a:xfrm>
            <a:off x="3787394" y="4269070"/>
            <a:ext cx="8813" cy="968211"/>
          </a:xfrm>
          <a:prstGeom prst="straightConnector1">
            <a:avLst/>
          </a:prstGeom>
          <a:ln w="38100">
            <a:solidFill>
              <a:schemeClr val="bg1">
                <a:lumMod val="50000"/>
              </a:schemeClr>
            </a:solidFill>
            <a:prstDash val="sys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6" name="Rechteck 41"/>
          <p:cNvSpPr/>
          <p:nvPr/>
        </p:nvSpPr>
        <p:spPr>
          <a:xfrm>
            <a:off x="3382660" y="3827730"/>
            <a:ext cx="21602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7" name="Textfeld 19"/>
          <p:cNvSpPr txBox="1"/>
          <p:nvPr/>
        </p:nvSpPr>
        <p:spPr>
          <a:xfrm>
            <a:off x="7311065" y="1041426"/>
            <a:ext cx="1008112" cy="369332"/>
          </a:xfrm>
          <a:prstGeom prst="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txBody>
          <a:bodyPr wrap="square" rtlCol="0">
            <a:spAutoFit/>
          </a:bodyPr>
          <a:lstStyle>
            <a:defPPr>
              <a:defRPr lang="en-US"/>
            </a:defPPr>
            <a:lvl1pPr algn="ctr">
              <a:defRPr>
                <a:latin typeface="Arial" panose="020B0604020202020204" pitchFamily="34" charset="0"/>
                <a:cs typeface="Arial" panose="020B0604020202020204" pitchFamily="34" charset="0"/>
              </a:defRPr>
            </a:lvl1pPr>
          </a:lstStyle>
          <a:p>
            <a:r>
              <a:rPr lang="en-GB" dirty="0"/>
              <a:t>Cross</a:t>
            </a:r>
          </a:p>
        </p:txBody>
      </p:sp>
      <p:cxnSp>
        <p:nvCxnSpPr>
          <p:cNvPr id="28" name="Gerade Verbindung mit Pfeil 62"/>
          <p:cNvCxnSpPr>
            <a:stCxn id="27" idx="2"/>
            <a:endCxn id="29" idx="0"/>
          </p:cNvCxnSpPr>
          <p:nvPr/>
        </p:nvCxnSpPr>
        <p:spPr>
          <a:xfrm flipH="1">
            <a:off x="7811120" y="1410758"/>
            <a:ext cx="4001" cy="463233"/>
          </a:xfrm>
          <a:prstGeom prst="straightConnector1">
            <a:avLst/>
          </a:prstGeom>
          <a:ln w="38100">
            <a:solidFill>
              <a:schemeClr val="tx1"/>
            </a:solidFill>
            <a:headEnd type="none" w="med" len="med"/>
            <a:tailEnd type="triangle"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9" name="Textfeld 64"/>
          <p:cNvSpPr txBox="1"/>
          <p:nvPr/>
        </p:nvSpPr>
        <p:spPr>
          <a:xfrm>
            <a:off x="6947024" y="1873991"/>
            <a:ext cx="1728192" cy="646331"/>
          </a:xfrm>
          <a:prstGeom prst="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Make 1</a:t>
            </a:r>
            <a:r>
              <a:rPr lang="en-GB" baseline="30000" dirty="0">
                <a:latin typeface="Arial" panose="020B0604020202020204" pitchFamily="34" charset="0"/>
                <a:cs typeface="Arial" panose="020B0604020202020204" pitchFamily="34" charset="0"/>
              </a:rPr>
              <a:t>st</a:t>
            </a:r>
            <a:r>
              <a:rPr lang="en-GB" dirty="0">
                <a:latin typeface="Arial" panose="020B0604020202020204" pitchFamily="34" charset="0"/>
                <a:cs typeface="Arial" panose="020B0604020202020204" pitchFamily="34" charset="0"/>
              </a:rPr>
              <a:t> backcross</a:t>
            </a:r>
          </a:p>
        </p:txBody>
      </p:sp>
      <p:sp>
        <p:nvSpPr>
          <p:cNvPr id="30" name="Textfeld 66"/>
          <p:cNvSpPr txBox="1"/>
          <p:nvPr/>
        </p:nvSpPr>
        <p:spPr>
          <a:xfrm>
            <a:off x="6405054" y="2963120"/>
            <a:ext cx="2818692" cy="646331"/>
          </a:xfrm>
          <a:prstGeom prst="rect">
            <a:avLst/>
          </a:prstGeom>
          <a:solidFill>
            <a:schemeClr val="bg1"/>
          </a:solidFill>
          <a:ln>
            <a:solidFill>
              <a:schemeClr val="bg1">
                <a:lumMod val="75000"/>
              </a:schemeClr>
            </a:solidFill>
          </a:ln>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Make 2</a:t>
            </a:r>
            <a:r>
              <a:rPr lang="en-GB" baseline="30000" dirty="0">
                <a:latin typeface="Arial" panose="020B0604020202020204" pitchFamily="34" charset="0"/>
                <a:cs typeface="Arial" panose="020B0604020202020204" pitchFamily="34" charset="0"/>
              </a:rPr>
              <a:t>nd</a:t>
            </a:r>
            <a:r>
              <a:rPr lang="en-GB" dirty="0">
                <a:latin typeface="Arial" panose="020B0604020202020204" pitchFamily="34" charset="0"/>
                <a:cs typeface="Arial" panose="020B0604020202020204" pitchFamily="34" charset="0"/>
              </a:rPr>
              <a:t> backcross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with selected BC</a:t>
            </a:r>
            <a:r>
              <a:rPr lang="en-GB" baseline="-25000" dirty="0">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 plants</a:t>
            </a:r>
          </a:p>
        </p:txBody>
      </p:sp>
      <p:cxnSp>
        <p:nvCxnSpPr>
          <p:cNvPr id="31" name="Gerade Verbindung mit Pfeil 67"/>
          <p:cNvCxnSpPr>
            <a:stCxn id="29" idx="2"/>
            <a:endCxn id="30" idx="0"/>
          </p:cNvCxnSpPr>
          <p:nvPr/>
        </p:nvCxnSpPr>
        <p:spPr>
          <a:xfrm>
            <a:off x="7811120" y="2520322"/>
            <a:ext cx="3280" cy="442798"/>
          </a:xfrm>
          <a:prstGeom prst="straightConnector1">
            <a:avLst/>
          </a:prstGeom>
          <a:ln w="38100">
            <a:solidFill>
              <a:schemeClr val="tx1"/>
            </a:solidFill>
            <a:headEnd type="none" w="med" len="med"/>
            <a:tailEnd type="triangle"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2" name="Gerade Verbindung mit Pfeil 79"/>
          <p:cNvCxnSpPr>
            <a:stCxn id="30" idx="2"/>
            <a:endCxn id="41" idx="0"/>
          </p:cNvCxnSpPr>
          <p:nvPr/>
        </p:nvCxnSpPr>
        <p:spPr>
          <a:xfrm>
            <a:off x="7814400" y="3609451"/>
            <a:ext cx="22125" cy="1623049"/>
          </a:xfrm>
          <a:prstGeom prst="straightConnector1">
            <a:avLst/>
          </a:prstGeom>
          <a:ln w="38100">
            <a:solidFill>
              <a:schemeClr val="bg1">
                <a:lumMod val="50000"/>
              </a:schemeClr>
            </a:solidFill>
            <a:prstDash val="sysDash"/>
            <a:headEnd type="none" w="med" len="med"/>
            <a:tailEnd type="triangle"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4" name="Textfeld 69"/>
          <p:cNvSpPr txBox="1"/>
          <p:nvPr/>
        </p:nvSpPr>
        <p:spPr>
          <a:xfrm>
            <a:off x="1452430" y="5232500"/>
            <a:ext cx="1008112" cy="369332"/>
          </a:xfrm>
          <a:prstGeom prst="rect">
            <a:avLst/>
          </a:prstGeom>
          <a:noFill/>
        </p:spPr>
        <p:txBody>
          <a:bodyPr wrap="square" rtlCol="0">
            <a:spAutoFit/>
          </a:bodyPr>
          <a:lstStyle/>
          <a:p>
            <a:pPr algn="ctr"/>
            <a:r>
              <a:rPr lang="en-GB" dirty="0">
                <a:latin typeface="Arial" panose="020B0604020202020204" pitchFamily="34" charset="0"/>
                <a:cs typeface="Arial" panose="020B0604020202020204" pitchFamily="34" charset="0"/>
              </a:rPr>
              <a:t>BC</a:t>
            </a:r>
            <a:r>
              <a:rPr lang="en-GB" baseline="-25000" dirty="0">
                <a:latin typeface="Arial" panose="020B0604020202020204" pitchFamily="34" charset="0"/>
                <a:cs typeface="Arial" panose="020B0604020202020204" pitchFamily="34" charset="0"/>
              </a:rPr>
              <a:t>1</a:t>
            </a:r>
            <a:r>
              <a:rPr lang="en-GB" dirty="0">
                <a:solidFill>
                  <a:schemeClr val="bg1">
                    <a:lumMod val="50000"/>
                  </a:schemeClr>
                </a:solidFill>
                <a:latin typeface="Arial" panose="020B0604020202020204" pitchFamily="34" charset="0"/>
                <a:cs typeface="Arial" panose="020B0604020202020204" pitchFamily="34" charset="0"/>
              </a:rPr>
              <a:t>(F</a:t>
            </a:r>
            <a:r>
              <a:rPr lang="en-GB" baseline="-25000" dirty="0">
                <a:solidFill>
                  <a:schemeClr val="bg1">
                    <a:lumMod val="50000"/>
                  </a:schemeClr>
                </a:solidFill>
                <a:latin typeface="Arial" panose="020B0604020202020204" pitchFamily="34" charset="0"/>
                <a:cs typeface="Arial" panose="020B0604020202020204" pitchFamily="34" charset="0"/>
              </a:rPr>
              <a:t>1</a:t>
            </a:r>
            <a:r>
              <a:rPr lang="en-GB" dirty="0">
                <a:solidFill>
                  <a:schemeClr val="bg1">
                    <a:lumMod val="50000"/>
                  </a:schemeClr>
                </a:solidFill>
                <a:latin typeface="Arial" panose="020B0604020202020204" pitchFamily="34" charset="0"/>
                <a:cs typeface="Arial" panose="020B0604020202020204" pitchFamily="34" charset="0"/>
              </a:rPr>
              <a:t>)</a:t>
            </a:r>
            <a:endParaRPr lang="en-GB" baseline="-25000" dirty="0">
              <a:solidFill>
                <a:schemeClr val="bg1">
                  <a:lumMod val="50000"/>
                </a:schemeClr>
              </a:solidFill>
              <a:latin typeface="Arial" panose="020B0604020202020204" pitchFamily="34" charset="0"/>
              <a:cs typeface="Arial" panose="020B0604020202020204" pitchFamily="34" charset="0"/>
            </a:endParaRPr>
          </a:p>
        </p:txBody>
      </p:sp>
      <p:sp>
        <p:nvSpPr>
          <p:cNvPr id="35" name="Rechteck 73"/>
          <p:cNvSpPr/>
          <p:nvPr/>
        </p:nvSpPr>
        <p:spPr>
          <a:xfrm>
            <a:off x="3217243" y="4331786"/>
            <a:ext cx="64870" cy="288032"/>
          </a:xfrm>
          <a:prstGeom prst="rect">
            <a:avLst/>
          </a:prstGeom>
          <a:solidFill>
            <a:schemeClr val="bg1"/>
          </a:solidFill>
          <a:ln>
            <a:solidFill>
              <a:srgbClr val="276A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36" name="Rechteck 74"/>
          <p:cNvSpPr/>
          <p:nvPr/>
        </p:nvSpPr>
        <p:spPr>
          <a:xfrm>
            <a:off x="3356429" y="4115867"/>
            <a:ext cx="64870"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37" name="Rechteck 75"/>
          <p:cNvSpPr/>
          <p:nvPr/>
        </p:nvSpPr>
        <p:spPr>
          <a:xfrm>
            <a:off x="3507067" y="4010157"/>
            <a:ext cx="64870"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38" name="Rechteck 77"/>
          <p:cNvSpPr/>
          <p:nvPr/>
        </p:nvSpPr>
        <p:spPr>
          <a:xfrm>
            <a:off x="2606838" y="2580211"/>
            <a:ext cx="87697"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39" name="Geschweifte Klammer rechts 10"/>
          <p:cNvSpPr/>
          <p:nvPr/>
        </p:nvSpPr>
        <p:spPr>
          <a:xfrm rot="5400000">
            <a:off x="1690472" y="3216146"/>
            <a:ext cx="360040" cy="3456384"/>
          </a:xfrm>
          <a:prstGeom prst="rightBrace">
            <a:avLst/>
          </a:prstGeom>
          <a:ln w="381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40" name="Textfeld 80"/>
          <p:cNvSpPr txBox="1"/>
          <p:nvPr/>
        </p:nvSpPr>
        <p:spPr>
          <a:xfrm>
            <a:off x="3148135" y="5237281"/>
            <a:ext cx="1296144" cy="369332"/>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pPr algn="ctr"/>
            <a:r>
              <a:rPr lang="en-GB" i="1" dirty="0">
                <a:solidFill>
                  <a:schemeClr val="bg1">
                    <a:lumMod val="50000"/>
                  </a:schemeClr>
                </a:solidFill>
                <a:latin typeface="Arial" panose="020B0604020202020204" pitchFamily="34" charset="0"/>
                <a:cs typeface="Arial" panose="020B0604020202020204" pitchFamily="34" charset="0"/>
              </a:rPr>
              <a:t>et cetera</a:t>
            </a:r>
          </a:p>
        </p:txBody>
      </p:sp>
      <p:sp>
        <p:nvSpPr>
          <p:cNvPr id="41" name="Textfeld 83"/>
          <p:cNvSpPr txBox="1"/>
          <p:nvPr/>
        </p:nvSpPr>
        <p:spPr>
          <a:xfrm>
            <a:off x="7188453" y="5232500"/>
            <a:ext cx="1296144"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lgn="ctr">
              <a:defRPr i="1">
                <a:solidFill>
                  <a:schemeClr val="bg1">
                    <a:lumMod val="50000"/>
                  </a:schemeClr>
                </a:solidFill>
                <a:latin typeface="Arial" panose="020B0604020202020204" pitchFamily="34" charset="0"/>
                <a:cs typeface="Arial" panose="020B0604020202020204" pitchFamily="34" charset="0"/>
              </a:defRPr>
            </a:lvl1pPr>
          </a:lstStyle>
          <a:p>
            <a:r>
              <a:rPr lang="en-GB" dirty="0"/>
              <a:t>et cetera</a:t>
            </a:r>
          </a:p>
        </p:txBody>
      </p:sp>
      <p:pic>
        <p:nvPicPr>
          <p:cNvPr id="43"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13152" y="3750756"/>
            <a:ext cx="1368152" cy="822407"/>
          </a:xfrm>
          <a:prstGeom prst="rect">
            <a:avLst/>
          </a:prstGeom>
          <a:noFill/>
          <a:ln w="28575">
            <a:solidFill>
              <a:srgbClr val="C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Rechteck 60"/>
          <p:cNvSpPr/>
          <p:nvPr/>
        </p:nvSpPr>
        <p:spPr>
          <a:xfrm>
            <a:off x="3022620" y="4038788"/>
            <a:ext cx="144016" cy="288032"/>
          </a:xfrm>
          <a:prstGeom prst="rect">
            <a:avLst/>
          </a:prstGeom>
          <a:solidFill>
            <a:schemeClr val="bg1"/>
          </a:solidFill>
          <a:ln>
            <a:solidFill>
              <a:srgbClr val="276A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grpSp>
        <p:nvGrpSpPr>
          <p:cNvPr id="45" name="Gruppieren 81"/>
          <p:cNvGrpSpPr/>
          <p:nvPr/>
        </p:nvGrpSpPr>
        <p:grpSpPr>
          <a:xfrm>
            <a:off x="214308" y="3750890"/>
            <a:ext cx="1334013" cy="801886"/>
            <a:chOff x="395536" y="2492896"/>
            <a:chExt cx="1334013" cy="801886"/>
          </a:xfrm>
        </p:grpSpPr>
        <p:pic>
          <p:nvPicPr>
            <p:cNvPr id="46"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5536" y="2492896"/>
              <a:ext cx="1334013" cy="801886"/>
            </a:xfrm>
            <a:prstGeom prst="rect">
              <a:avLst/>
            </a:prstGeom>
            <a:noFill/>
            <a:ln w="28575">
              <a:solidFill>
                <a:srgbClr val="C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7" name="Rechteck 84"/>
            <p:cNvSpPr/>
            <p:nvPr/>
          </p:nvSpPr>
          <p:spPr>
            <a:xfrm>
              <a:off x="1547664" y="2780928"/>
              <a:ext cx="144016" cy="288032"/>
            </a:xfrm>
            <a:prstGeom prst="rect">
              <a:avLst/>
            </a:prstGeom>
            <a:solidFill>
              <a:schemeClr val="bg1"/>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grpSp>
      <p:pic>
        <p:nvPicPr>
          <p:cNvPr id="48"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99091" y="3827730"/>
            <a:ext cx="1368152" cy="822407"/>
          </a:xfrm>
          <a:prstGeom prst="rect">
            <a:avLst/>
          </a:prstGeom>
          <a:noFill/>
          <a:ln w="28575">
            <a:solidFill>
              <a:srgbClr val="C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50884" y="3899738"/>
            <a:ext cx="1368152" cy="822407"/>
          </a:xfrm>
          <a:prstGeom prst="rect">
            <a:avLst/>
          </a:prstGeom>
          <a:noFill/>
          <a:ln w="28575">
            <a:solidFill>
              <a:srgbClr val="C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0" name="Gruppieren 65"/>
          <p:cNvGrpSpPr/>
          <p:nvPr/>
        </p:nvGrpSpPr>
        <p:grpSpPr>
          <a:xfrm>
            <a:off x="286316" y="3822898"/>
            <a:ext cx="1334013" cy="801886"/>
            <a:chOff x="395536" y="2492896"/>
            <a:chExt cx="1334013" cy="801886"/>
          </a:xfrm>
        </p:grpSpPr>
        <p:pic>
          <p:nvPicPr>
            <p:cNvPr id="51"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5536" y="2492896"/>
              <a:ext cx="1334013" cy="801886"/>
            </a:xfrm>
            <a:prstGeom prst="rect">
              <a:avLst/>
            </a:prstGeom>
            <a:noFill/>
            <a:ln w="28575">
              <a:solidFill>
                <a:srgbClr val="C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 name="Rechteck 72"/>
            <p:cNvSpPr/>
            <p:nvPr/>
          </p:nvSpPr>
          <p:spPr>
            <a:xfrm>
              <a:off x="1547664" y="2780928"/>
              <a:ext cx="144016" cy="288032"/>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grpSp>
      <p:grpSp>
        <p:nvGrpSpPr>
          <p:cNvPr id="53" name="Gruppieren 7"/>
          <p:cNvGrpSpPr/>
          <p:nvPr/>
        </p:nvGrpSpPr>
        <p:grpSpPr>
          <a:xfrm>
            <a:off x="358324" y="3889940"/>
            <a:ext cx="1334013" cy="801886"/>
            <a:chOff x="395536" y="2492896"/>
            <a:chExt cx="1334013" cy="801886"/>
          </a:xfrm>
        </p:grpSpPr>
        <p:pic>
          <p:nvPicPr>
            <p:cNvPr id="54"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5536" y="2492896"/>
              <a:ext cx="1334013" cy="801886"/>
            </a:xfrm>
            <a:prstGeom prst="rect">
              <a:avLst/>
            </a:prstGeom>
            <a:noFill/>
            <a:ln w="28575">
              <a:solidFill>
                <a:srgbClr val="C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5" name="Rechteck 63"/>
            <p:cNvSpPr/>
            <p:nvPr/>
          </p:nvSpPr>
          <p:spPr>
            <a:xfrm>
              <a:off x="1547664" y="2780928"/>
              <a:ext cx="144016"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grpSp>
      <p:sp>
        <p:nvSpPr>
          <p:cNvPr id="57" name="Rechteck 87"/>
          <p:cNvSpPr/>
          <p:nvPr/>
        </p:nvSpPr>
        <p:spPr>
          <a:xfrm>
            <a:off x="3222955" y="4187770"/>
            <a:ext cx="87697"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cxnSp>
        <p:nvCxnSpPr>
          <p:cNvPr id="59" name="Gerade Verbindung 18"/>
          <p:cNvCxnSpPr/>
          <p:nvPr/>
        </p:nvCxnSpPr>
        <p:spPr>
          <a:xfrm>
            <a:off x="430332" y="3971746"/>
            <a:ext cx="1224136" cy="64807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Gerade Verbindung 88"/>
          <p:cNvCxnSpPr/>
          <p:nvPr/>
        </p:nvCxnSpPr>
        <p:spPr>
          <a:xfrm flipH="1">
            <a:off x="574348" y="4043754"/>
            <a:ext cx="864096" cy="57606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61" name="Grafik 2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14794" y="3905443"/>
            <a:ext cx="404242" cy="404242"/>
          </a:xfrm>
          <a:prstGeom prst="rect">
            <a:avLst/>
          </a:prstGeom>
          <a:ln>
            <a:noFill/>
          </a:ln>
        </p:spPr>
      </p:pic>
      <p:sp>
        <p:nvSpPr>
          <p:cNvPr id="71" name="Rechteck 32"/>
          <p:cNvSpPr/>
          <p:nvPr/>
        </p:nvSpPr>
        <p:spPr>
          <a:xfrm>
            <a:off x="3495001" y="3916803"/>
            <a:ext cx="85032"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72" name="Rechteck 32"/>
          <p:cNvSpPr/>
          <p:nvPr/>
        </p:nvSpPr>
        <p:spPr>
          <a:xfrm>
            <a:off x="3351998" y="3994991"/>
            <a:ext cx="91540"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77" name="Textfeld 66"/>
          <p:cNvSpPr txBox="1"/>
          <p:nvPr/>
        </p:nvSpPr>
        <p:spPr>
          <a:xfrm>
            <a:off x="142300" y="5782177"/>
            <a:ext cx="2411424" cy="923330"/>
          </a:xfrm>
          <a:prstGeom prst="rect">
            <a:avLst/>
          </a:prstGeom>
          <a:solidFill>
            <a:srgbClr val="FFFFFF"/>
          </a:solidFill>
          <a:ln>
            <a:noFill/>
          </a:ln>
          <a:effectLst>
            <a:outerShdw blurRad="63500" sx="102000" sy="102000" algn="ctr"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Discard BC-</a:t>
            </a:r>
            <a:r>
              <a:rPr lang="en-GB" dirty="0" err="1">
                <a:latin typeface="Arial" panose="020B0604020202020204" pitchFamily="34" charset="0"/>
                <a:cs typeface="Arial" panose="020B0604020202020204" pitchFamily="34" charset="0"/>
              </a:rPr>
              <a:t>individu</a:t>
            </a:r>
            <a:r>
              <a:rPr lang="en-GB" dirty="0">
                <a:latin typeface="Arial" panose="020B0604020202020204" pitchFamily="34" charset="0"/>
                <a:cs typeface="Arial" panose="020B0604020202020204" pitchFamily="34" charset="0"/>
              </a:rPr>
              <a:t>-</a:t>
            </a:r>
            <a:r>
              <a:rPr lang="en-GB" dirty="0" err="1">
                <a:latin typeface="Arial" panose="020B0604020202020204" pitchFamily="34" charset="0"/>
                <a:cs typeface="Arial" panose="020B0604020202020204" pitchFamily="34" charset="0"/>
              </a:rPr>
              <a:t>als</a:t>
            </a:r>
            <a:r>
              <a:rPr lang="en-GB" dirty="0">
                <a:latin typeface="Arial" panose="020B0604020202020204" pitchFamily="34" charset="0"/>
                <a:cs typeface="Arial" panose="020B0604020202020204" pitchFamily="34" charset="0"/>
              </a:rPr>
              <a:t> with high share of Donor genome.</a:t>
            </a:r>
          </a:p>
        </p:txBody>
      </p:sp>
      <p:cxnSp>
        <p:nvCxnSpPr>
          <p:cNvPr id="33" name="Straight Arrow Connector 32"/>
          <p:cNvCxnSpPr>
            <a:stCxn id="77" idx="0"/>
            <a:endCxn id="54" idx="2"/>
          </p:cNvCxnSpPr>
          <p:nvPr/>
        </p:nvCxnSpPr>
        <p:spPr>
          <a:xfrm flipH="1" flipV="1">
            <a:off x="1025331" y="4691826"/>
            <a:ext cx="322681" cy="109035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2" name="Right Triangle 4">
            <a:extLst>
              <a:ext uri="{FF2B5EF4-FFF2-40B4-BE49-F238E27FC236}">
                <a16:creationId xmlns:a16="http://schemas.microsoft.com/office/drawing/2014/main" id="{592CAC45-2949-42BB-BB9C-641E74E7C705}"/>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3272250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45976" y="72000"/>
            <a:ext cx="5760210" cy="6701712"/>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946" y="-10065"/>
            <a:ext cx="5704240" cy="4198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ounded Rectangle 2"/>
          <p:cNvSpPr/>
          <p:nvPr/>
        </p:nvSpPr>
        <p:spPr>
          <a:xfrm>
            <a:off x="216016" y="2809673"/>
            <a:ext cx="1642730" cy="642345"/>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6" name="Rounded Rectangle 25"/>
          <p:cNvSpPr/>
          <p:nvPr/>
        </p:nvSpPr>
        <p:spPr>
          <a:xfrm>
            <a:off x="4155379" y="137888"/>
            <a:ext cx="1620861" cy="4045032"/>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4" name="TextBox 3"/>
          <p:cNvSpPr txBox="1"/>
          <p:nvPr/>
        </p:nvSpPr>
        <p:spPr>
          <a:xfrm>
            <a:off x="4329630" y="72000"/>
            <a:ext cx="7680171"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As we arrive at BC</a:t>
            </a:r>
            <a:r>
              <a:rPr lang="en-GB" baseline="-25000" dirty="0">
                <a:latin typeface="Arial" panose="020B0604020202020204" pitchFamily="34" charset="0"/>
                <a:cs typeface="Arial" panose="020B0604020202020204" pitchFamily="34" charset="0"/>
              </a:rPr>
              <a:t>5 </a:t>
            </a:r>
            <a:r>
              <a:rPr lang="en-GB" dirty="0">
                <a:latin typeface="Arial" panose="020B0604020202020204" pitchFamily="34" charset="0"/>
                <a:cs typeface="Arial" panose="020B0604020202020204" pitchFamily="34" charset="0"/>
              </a:rPr>
              <a:t>or higher BC generation, the BC-plants still </a:t>
            </a:r>
            <a:r>
              <a:rPr lang="en-GB" dirty="0" err="1">
                <a:latin typeface="Arial" panose="020B0604020202020204" pitchFamily="34" charset="0"/>
                <a:cs typeface="Arial" panose="020B0604020202020204" pitchFamily="34" charset="0"/>
              </a:rPr>
              <a:t>segre</a:t>
            </a:r>
            <a:r>
              <a:rPr lang="en-GB" dirty="0">
                <a:latin typeface="Arial" panose="020B0604020202020204" pitchFamily="34" charset="0"/>
                <a:cs typeface="Arial" panose="020B0604020202020204" pitchFamily="34" charset="0"/>
              </a:rPr>
              <a:t>-gate at the target locus; in simple cases in a 1 : 1 version for ‘</a:t>
            </a:r>
            <a:r>
              <a:rPr lang="en-GB" dirty="0" err="1">
                <a:latin typeface="Arial" panose="020B0604020202020204" pitchFamily="34" charset="0"/>
                <a:cs typeface="Arial" panose="020B0604020202020204" pitchFamily="34" charset="0"/>
              </a:rPr>
              <a:t>homozy</a:t>
            </a:r>
            <a:r>
              <a:rPr lang="en-GB" dirty="0">
                <a:latin typeface="Arial" panose="020B0604020202020204" pitchFamily="34" charset="0"/>
                <a:cs typeface="Arial" panose="020B0604020202020204" pitchFamily="34" charset="0"/>
              </a:rPr>
              <a:t>-</a:t>
            </a:r>
            <a:r>
              <a:rPr lang="en-GB" dirty="0" err="1">
                <a:latin typeface="Arial" panose="020B0604020202020204" pitchFamily="34" charset="0"/>
                <a:cs typeface="Arial" panose="020B0604020202020204" pitchFamily="34" charset="0"/>
              </a:rPr>
              <a:t>gous</a:t>
            </a:r>
            <a:r>
              <a:rPr lang="en-GB" dirty="0">
                <a:latin typeface="Arial" panose="020B0604020202020204" pitchFamily="34" charset="0"/>
                <a:cs typeface="Arial" panose="020B0604020202020204" pitchFamily="34" charset="0"/>
              </a:rPr>
              <a:t>-like-recurrent parent’ and ‘</a:t>
            </a:r>
            <a:r>
              <a:rPr lang="en-GB" dirty="0">
                <a:solidFill>
                  <a:srgbClr val="C00000"/>
                </a:solidFill>
                <a:latin typeface="Arial" panose="020B0604020202020204" pitchFamily="34" charset="0"/>
                <a:cs typeface="Arial" panose="020B0604020202020204" pitchFamily="34" charset="0"/>
              </a:rPr>
              <a:t>heterozygous</a:t>
            </a:r>
            <a:r>
              <a:rPr lang="en-GB" dirty="0">
                <a:latin typeface="Arial" panose="020B0604020202020204" pitchFamily="34" charset="0"/>
                <a:cs typeface="Arial" panose="020B0604020202020204" pitchFamily="34" charset="0"/>
              </a:rPr>
              <a: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But:</a:t>
            </a:r>
            <a:r>
              <a:rPr lang="en-GB" dirty="0">
                <a:latin typeface="Arial" panose="020B0604020202020204" pitchFamily="34" charset="0"/>
                <a:cs typeface="Arial" panose="020B0604020202020204" pitchFamily="34" charset="0"/>
              </a:rPr>
              <a:t> At this locus, we want to get it ‘homozygous like </a:t>
            </a:r>
            <a:r>
              <a:rPr lang="en-GB" dirty="0">
                <a:solidFill>
                  <a:srgbClr val="C00000"/>
                </a:solidFill>
                <a:latin typeface="Arial" panose="020B0604020202020204" pitchFamily="34" charset="0"/>
                <a:cs typeface="Arial" panose="020B0604020202020204" pitchFamily="34" charset="0"/>
              </a:rPr>
              <a:t>Donor</a:t>
            </a:r>
            <a:r>
              <a:rPr lang="en-GB" dirty="0">
                <a:latin typeface="Arial" panose="020B0604020202020204" pitchFamily="34" charset="0"/>
                <a:cs typeface="Arial" panose="020B0604020202020204" pitchFamily="34" charset="0"/>
              </a:rPr>
              <a:t>’. Thus, we have to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once-self-fertilize</a:t>
            </a:r>
            <a:r>
              <a:rPr lang="en-GB" dirty="0">
                <a:latin typeface="Arial" panose="020B0604020202020204" pitchFamily="34" charset="0"/>
                <a:cs typeface="Arial" panose="020B0604020202020204" pitchFamily="34" charset="0"/>
              </a:rPr>
              <a:t> and select among offspring for the</a:t>
            </a:r>
            <a:r>
              <a:rPr lang="en-GB" dirty="0">
                <a:solidFill>
                  <a:srgbClr val="0000FF"/>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target (homozygous) type</a:t>
            </a:r>
            <a:r>
              <a:rPr lang="en-GB" dirty="0">
                <a:solidFill>
                  <a:srgbClr val="0000FF"/>
                </a:solidFill>
                <a:latin typeface="Arial" panose="020B0604020202020204" pitchFamily="34" charset="0"/>
                <a:cs typeface="Arial" panose="020B0604020202020204" pitchFamily="34" charset="0"/>
              </a:rPr>
              <a:t>.</a:t>
            </a:r>
          </a:p>
        </p:txBody>
      </p:sp>
      <p:sp>
        <p:nvSpPr>
          <p:cNvPr id="2" name="Textfeld 1"/>
          <p:cNvSpPr txBox="1"/>
          <p:nvPr/>
        </p:nvSpPr>
        <p:spPr>
          <a:xfrm>
            <a:off x="5917449" y="6416719"/>
            <a:ext cx="55068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mtClean="0">
                <a:latin typeface="Arial" panose="020B0604020202020204" pitchFamily="34" charset="0"/>
                <a:cs typeface="Arial" panose="020B0604020202020204" pitchFamily="34" charset="0"/>
              </a:rPr>
              <a:pPr algn="ctr"/>
              <a:t>26</a:t>
            </a:fld>
            <a:endParaRPr lang="en-GB" dirty="0">
              <a:latin typeface="Arial" panose="020B0604020202020204" pitchFamily="34" charset="0"/>
              <a:cs typeface="Arial" panose="020B0604020202020204" pitchFamily="34" charset="0"/>
            </a:endParaRPr>
          </a:p>
        </p:txBody>
      </p:sp>
      <p:pic>
        <p:nvPicPr>
          <p:cNvPr id="7"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3701559"/>
            <a:ext cx="1375377" cy="826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hteck 61"/>
          <p:cNvSpPr/>
          <p:nvPr/>
        </p:nvSpPr>
        <p:spPr>
          <a:xfrm>
            <a:off x="1475656" y="3845575"/>
            <a:ext cx="21602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cxnSp>
        <p:nvCxnSpPr>
          <p:cNvPr id="10" name="Gerade Verbindung mit Pfeil 63"/>
          <p:cNvCxnSpPr>
            <a:stCxn id="7" idx="2"/>
            <a:endCxn id="11" idx="0"/>
          </p:cNvCxnSpPr>
          <p:nvPr/>
        </p:nvCxnSpPr>
        <p:spPr>
          <a:xfrm>
            <a:off x="1011217" y="4528248"/>
            <a:ext cx="0" cy="685479"/>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5213727"/>
            <a:ext cx="1375377" cy="826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5285735"/>
            <a:ext cx="1375377" cy="826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hteck 69"/>
          <p:cNvSpPr/>
          <p:nvPr/>
        </p:nvSpPr>
        <p:spPr>
          <a:xfrm>
            <a:off x="1475656" y="5357743"/>
            <a:ext cx="21602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pic>
        <p:nvPicPr>
          <p:cNvPr id="14"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3594950"/>
            <a:ext cx="1375377" cy="826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5576" y="3485535"/>
            <a:ext cx="1375377" cy="826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600" y="3341519"/>
            <a:ext cx="1375377" cy="826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7" name="Gerade Verbindung mit Pfeil 76"/>
          <p:cNvCxnSpPr>
            <a:stCxn id="14" idx="2"/>
          </p:cNvCxnSpPr>
          <p:nvPr/>
        </p:nvCxnSpPr>
        <p:spPr>
          <a:xfrm flipH="1">
            <a:off x="1163617" y="4421639"/>
            <a:ext cx="63624" cy="944488"/>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8" name="Gerade Verbindung mit Pfeil 77"/>
          <p:cNvCxnSpPr>
            <a:stCxn id="15" idx="2"/>
          </p:cNvCxnSpPr>
          <p:nvPr/>
        </p:nvCxnSpPr>
        <p:spPr>
          <a:xfrm flipH="1">
            <a:off x="1331640" y="4312224"/>
            <a:ext cx="111625" cy="1117527"/>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19"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1952" y="5438135"/>
            <a:ext cx="1375377" cy="826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4352" y="5590535"/>
            <a:ext cx="1375377" cy="826689"/>
          </a:xfrm>
          <a:prstGeom prst="rect">
            <a:avLst/>
          </a:prstGeom>
          <a:solidFill>
            <a:schemeClr val="bg1">
              <a:lumMod val="65000"/>
            </a:schemeClr>
          </a:solidFill>
          <a:ln w="57150">
            <a:noFill/>
            <a:miter lim="800000"/>
            <a:headEnd/>
            <a:tailEnd/>
          </a:ln>
          <a:effectLst/>
        </p:spPr>
      </p:pic>
      <p:cxnSp>
        <p:nvCxnSpPr>
          <p:cNvPr id="21" name="Gerade Verbindung mit Pfeil 78"/>
          <p:cNvCxnSpPr>
            <a:stCxn id="16" idx="2"/>
            <a:endCxn id="20" idx="0"/>
          </p:cNvCxnSpPr>
          <p:nvPr/>
        </p:nvCxnSpPr>
        <p:spPr>
          <a:xfrm flipH="1">
            <a:off x="1532041" y="4168208"/>
            <a:ext cx="127248" cy="1422327"/>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 name="Textfeld 72"/>
          <p:cNvSpPr txBox="1"/>
          <p:nvPr/>
        </p:nvSpPr>
        <p:spPr>
          <a:xfrm>
            <a:off x="1920488" y="4442797"/>
            <a:ext cx="3885698"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One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ultimate step of selfing </a:t>
            </a:r>
            <a:r>
              <a:rPr lang="en-GB" dirty="0">
                <a:latin typeface="Arial" panose="020B0604020202020204" pitchFamily="34" charset="0"/>
                <a:cs typeface="Arial" panose="020B0604020202020204" pitchFamily="34" charset="0"/>
              </a:rPr>
              <a:t>and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selection for homozygosity of the sought-for feature.</a:t>
            </a:r>
          </a:p>
        </p:txBody>
      </p:sp>
      <p:sp>
        <p:nvSpPr>
          <p:cNvPr id="23" name="Rechteck 85"/>
          <p:cNvSpPr/>
          <p:nvPr/>
        </p:nvSpPr>
        <p:spPr>
          <a:xfrm>
            <a:off x="2123728" y="3485535"/>
            <a:ext cx="21602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4" name="Rechteck 89"/>
          <p:cNvSpPr/>
          <p:nvPr/>
        </p:nvSpPr>
        <p:spPr>
          <a:xfrm>
            <a:off x="2051720" y="5717783"/>
            <a:ext cx="144016" cy="57606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25" name="Textfeld 90"/>
          <p:cNvSpPr txBox="1"/>
          <p:nvPr/>
        </p:nvSpPr>
        <p:spPr>
          <a:xfrm>
            <a:off x="137459" y="3536754"/>
            <a:ext cx="100811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BC5</a:t>
            </a:r>
            <a:r>
              <a:rPr lang="en-GB" dirty="0">
                <a:solidFill>
                  <a:schemeClr val="bg1">
                    <a:lumMod val="50000"/>
                  </a:schemeClr>
                </a:solidFill>
                <a:latin typeface="Arial" panose="020B0604020202020204" pitchFamily="34" charset="0"/>
                <a:cs typeface="Arial" panose="020B0604020202020204" pitchFamily="34" charset="0"/>
              </a:rPr>
              <a:t>(F</a:t>
            </a:r>
            <a:r>
              <a:rPr lang="en-GB" baseline="-25000" dirty="0">
                <a:solidFill>
                  <a:schemeClr val="bg1">
                    <a:lumMod val="50000"/>
                  </a:schemeClr>
                </a:solidFill>
                <a:latin typeface="Arial" panose="020B0604020202020204" pitchFamily="34" charset="0"/>
                <a:cs typeface="Arial" panose="020B0604020202020204" pitchFamily="34" charset="0"/>
              </a:rPr>
              <a:t>1</a:t>
            </a:r>
            <a:r>
              <a:rPr lang="en-GB" dirty="0">
                <a:solidFill>
                  <a:schemeClr val="bg1">
                    <a:lumMod val="50000"/>
                  </a:schemeClr>
                </a:solidFill>
                <a:latin typeface="Arial" panose="020B0604020202020204" pitchFamily="34" charset="0"/>
                <a:cs typeface="Arial" panose="020B0604020202020204" pitchFamily="34" charset="0"/>
              </a:rPr>
              <a:t>)</a:t>
            </a:r>
            <a:endParaRPr lang="en-GB" baseline="-25000" dirty="0">
              <a:solidFill>
                <a:schemeClr val="bg1">
                  <a:lumMod val="50000"/>
                </a:schemeClr>
              </a:solidFill>
              <a:latin typeface="Arial" panose="020B0604020202020204" pitchFamily="34" charset="0"/>
              <a:cs typeface="Arial" panose="020B0604020202020204" pitchFamily="34" charset="0"/>
            </a:endParaRPr>
          </a:p>
        </p:txBody>
      </p:sp>
      <p:sp>
        <p:nvSpPr>
          <p:cNvPr id="32" name="Textfeld 90"/>
          <p:cNvSpPr txBox="1"/>
          <p:nvPr/>
        </p:nvSpPr>
        <p:spPr>
          <a:xfrm>
            <a:off x="157239" y="6341622"/>
            <a:ext cx="100811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BC5</a:t>
            </a:r>
            <a:r>
              <a:rPr lang="en-GB" dirty="0">
                <a:solidFill>
                  <a:schemeClr val="bg1">
                    <a:lumMod val="50000"/>
                  </a:schemeClr>
                </a:solidFill>
                <a:latin typeface="Arial" panose="020B0604020202020204" pitchFamily="34" charset="0"/>
                <a:cs typeface="Arial" panose="020B0604020202020204" pitchFamily="34" charset="0"/>
              </a:rPr>
              <a:t>(F</a:t>
            </a:r>
            <a:r>
              <a:rPr lang="en-GB" baseline="-25000" dirty="0">
                <a:solidFill>
                  <a:srgbClr val="0000FF"/>
                </a:solidFill>
                <a:latin typeface="Arial" panose="020B0604020202020204" pitchFamily="34" charset="0"/>
                <a:cs typeface="Arial" panose="020B0604020202020204" pitchFamily="34" charset="0"/>
              </a:rPr>
              <a:t>2</a:t>
            </a:r>
            <a:r>
              <a:rPr lang="en-GB" dirty="0">
                <a:solidFill>
                  <a:schemeClr val="bg1">
                    <a:lumMod val="50000"/>
                  </a:schemeClr>
                </a:solidFill>
                <a:latin typeface="Arial" panose="020B0604020202020204" pitchFamily="34" charset="0"/>
                <a:cs typeface="Arial" panose="020B0604020202020204" pitchFamily="34" charset="0"/>
              </a:rPr>
              <a:t>)</a:t>
            </a:r>
            <a:endParaRPr lang="en-GB" baseline="-25000" dirty="0">
              <a:solidFill>
                <a:schemeClr val="bg1">
                  <a:lumMod val="50000"/>
                </a:schemeClr>
              </a:solidFill>
              <a:latin typeface="Arial" panose="020B0604020202020204" pitchFamily="34" charset="0"/>
              <a:cs typeface="Arial" panose="020B0604020202020204" pitchFamily="34" charset="0"/>
            </a:endParaRPr>
          </a:p>
        </p:txBody>
      </p:sp>
      <p:sp>
        <p:nvSpPr>
          <p:cNvPr id="35" name="Textfeld 90"/>
          <p:cNvSpPr txBox="1"/>
          <p:nvPr/>
        </p:nvSpPr>
        <p:spPr>
          <a:xfrm>
            <a:off x="165767" y="6356563"/>
            <a:ext cx="1061473"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BC5</a:t>
            </a:r>
            <a:r>
              <a:rPr lang="en-GB" dirty="0">
                <a:solidFill>
                  <a:schemeClr val="bg1">
                    <a:lumMod val="50000"/>
                  </a:schemeClr>
                </a:solidFill>
                <a:latin typeface="Arial" panose="020B0604020202020204" pitchFamily="34" charset="0"/>
                <a:cs typeface="Arial" panose="020B0604020202020204" pitchFamily="34" charset="0"/>
              </a:rPr>
              <a:t>(F</a:t>
            </a:r>
            <a:r>
              <a:rPr lang="en-GB" sz="2200" b="1" baseline="-25000" dirty="0">
                <a:solidFill>
                  <a:srgbClr val="0000FF"/>
                </a:solidFill>
                <a:latin typeface="Arial" panose="020B0604020202020204" pitchFamily="34" charset="0"/>
                <a:cs typeface="Arial" panose="020B0604020202020204" pitchFamily="34" charset="0"/>
              </a:rPr>
              <a:t>2</a:t>
            </a:r>
            <a:r>
              <a:rPr lang="en-GB" dirty="0">
                <a:solidFill>
                  <a:schemeClr val="bg1">
                    <a:lumMod val="50000"/>
                  </a:schemeClr>
                </a:solidFill>
                <a:latin typeface="Arial" panose="020B0604020202020204" pitchFamily="34" charset="0"/>
                <a:cs typeface="Arial" panose="020B0604020202020204" pitchFamily="34" charset="0"/>
              </a:rPr>
              <a:t>)</a:t>
            </a:r>
            <a:endParaRPr lang="en-GB" baseline="-25000" dirty="0">
              <a:solidFill>
                <a:schemeClr val="bg1">
                  <a:lumMod val="50000"/>
                </a:schemeClr>
              </a:solidFill>
              <a:latin typeface="Arial" panose="020B0604020202020204" pitchFamily="34" charset="0"/>
              <a:cs typeface="Arial" panose="020B0604020202020204" pitchFamily="34" charset="0"/>
            </a:endParaRPr>
          </a:p>
        </p:txBody>
      </p:sp>
      <p:sp>
        <p:nvSpPr>
          <p:cNvPr id="42" name="Oval 41"/>
          <p:cNvSpPr/>
          <p:nvPr/>
        </p:nvSpPr>
        <p:spPr>
          <a:xfrm>
            <a:off x="10549088" y="1158308"/>
            <a:ext cx="180000" cy="180000"/>
          </a:xfrm>
          <a:prstGeom prst="ellipse">
            <a:avLst/>
          </a:prstGeom>
          <a:solidFill>
            <a:srgbClr val="B64744"/>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Oval 42"/>
          <p:cNvSpPr/>
          <p:nvPr/>
        </p:nvSpPr>
        <p:spPr>
          <a:xfrm>
            <a:off x="3715740" y="4431287"/>
            <a:ext cx="180000" cy="180000"/>
          </a:xfrm>
          <a:prstGeom prst="ellipse">
            <a:avLst/>
          </a:prstGeom>
          <a:solidFill>
            <a:srgbClr val="B64744"/>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7" name="Straight Connector 26"/>
          <p:cNvCxnSpPr>
            <a:stCxn id="42" idx="3"/>
            <a:endCxn id="43" idx="7"/>
          </p:cNvCxnSpPr>
          <p:nvPr/>
        </p:nvCxnSpPr>
        <p:spPr>
          <a:xfrm flipH="1">
            <a:off x="3869380" y="1311948"/>
            <a:ext cx="6706068" cy="3145699"/>
          </a:xfrm>
          <a:prstGeom prst="line">
            <a:avLst/>
          </a:prstGeom>
          <a:ln w="19050">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08363" y="1598254"/>
            <a:ext cx="5201438" cy="5201438"/>
          </a:xfrm>
          <a:prstGeom prst="rect">
            <a:avLst/>
          </a:prstGeom>
          <a:solidFill>
            <a:schemeClr val="bg1"/>
          </a:solidFill>
          <a:ln>
            <a:noFill/>
          </a:ln>
          <a:effectLst>
            <a:outerShdw blurRad="50800" dist="38100" dir="2700000" algn="tl" rotWithShape="0">
              <a:prstClr val="black">
                <a:alpha val="40000"/>
              </a:prstClr>
            </a:outerShdw>
          </a:effectLst>
        </p:spPr>
      </p:pic>
      <p:sp>
        <p:nvSpPr>
          <p:cNvPr id="33" name="Right Triangle 4">
            <a:extLst>
              <a:ext uri="{FF2B5EF4-FFF2-40B4-BE49-F238E27FC236}">
                <a16:creationId xmlns:a16="http://schemas.microsoft.com/office/drawing/2014/main" id="{674D108C-F442-412F-863E-8630E7DED20A}"/>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6781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wipe(down)">
                                      <p:cBhvr>
                                        <p:cTn id="7" dur="1160">
                                          <p:stCondLst>
                                            <p:cond delay="0"/>
                                          </p:stCondLst>
                                        </p:cTn>
                                        <p:tgtEl>
                                          <p:spTgt spid="35"/>
                                        </p:tgtEl>
                                      </p:cBhvr>
                                    </p:animEffect>
                                    <p:anim calcmode="lin" valueType="num">
                                      <p:cBhvr>
                                        <p:cTn id="8" dur="3644" tmFilter="0,0; 0.14,0.36; 0.43,0.73; 0.71,0.91; 1.0,1.0">
                                          <p:stCondLst>
                                            <p:cond delay="0"/>
                                          </p:stCondLst>
                                        </p:cTn>
                                        <p:tgtEl>
                                          <p:spTgt spid="35"/>
                                        </p:tgtEl>
                                        <p:attrNameLst>
                                          <p:attrName>ppt_x</p:attrName>
                                        </p:attrNameLst>
                                      </p:cBhvr>
                                      <p:tavLst>
                                        <p:tav tm="0">
                                          <p:val>
                                            <p:strVal val="#ppt_x-0.25"/>
                                          </p:val>
                                        </p:tav>
                                        <p:tav tm="100000">
                                          <p:val>
                                            <p:strVal val="#ppt_x"/>
                                          </p:val>
                                        </p:tav>
                                      </p:tavLst>
                                    </p:anim>
                                    <p:anim calcmode="lin" valueType="num">
                                      <p:cBhvr>
                                        <p:cTn id="9" dur="1328" tmFilter="0.0,0.0; 0.25,0.07; 0.50,0.2; 0.75,0.467; 1.0,1.0">
                                          <p:stCondLst>
                                            <p:cond delay="0"/>
                                          </p:stCondLst>
                                        </p:cTn>
                                        <p:tgtEl>
                                          <p:spTgt spid="35"/>
                                        </p:tgtEl>
                                        <p:attrNameLst>
                                          <p:attrName>ppt_y</p:attrName>
                                        </p:attrNameLst>
                                      </p:cBhvr>
                                      <p:tavLst>
                                        <p:tav tm="0" fmla="#ppt_y-sin(pi*$)/3">
                                          <p:val>
                                            <p:fltVal val="0.5"/>
                                          </p:val>
                                        </p:tav>
                                        <p:tav tm="100000">
                                          <p:val>
                                            <p:fltVal val="1"/>
                                          </p:val>
                                        </p:tav>
                                      </p:tavLst>
                                    </p:anim>
                                    <p:anim calcmode="lin" valueType="num">
                                      <p:cBhvr>
                                        <p:cTn id="10" dur="1328" tmFilter="0, 0; 0.125,0.2665; 0.25,0.4; 0.375,0.465; 0.5,0.5;  0.625,0.535; 0.75,0.6; 0.875,0.7335; 1,1">
                                          <p:stCondLst>
                                            <p:cond delay="1328"/>
                                          </p:stCondLst>
                                        </p:cTn>
                                        <p:tgtEl>
                                          <p:spTgt spid="35"/>
                                        </p:tgtEl>
                                        <p:attrNameLst>
                                          <p:attrName>ppt_y</p:attrName>
                                        </p:attrNameLst>
                                      </p:cBhvr>
                                      <p:tavLst>
                                        <p:tav tm="0" fmla="#ppt_y-sin(pi*$)/9">
                                          <p:val>
                                            <p:fltVal val="0"/>
                                          </p:val>
                                        </p:tav>
                                        <p:tav tm="100000">
                                          <p:val>
                                            <p:fltVal val="1"/>
                                          </p:val>
                                        </p:tav>
                                      </p:tavLst>
                                    </p:anim>
                                    <p:anim calcmode="lin" valueType="num">
                                      <p:cBhvr>
                                        <p:cTn id="11" dur="664" tmFilter="0, 0; 0.125,0.2665; 0.25,0.4; 0.375,0.465; 0.5,0.5;  0.625,0.535; 0.75,0.6; 0.875,0.7335; 1,1">
                                          <p:stCondLst>
                                            <p:cond delay="2648"/>
                                          </p:stCondLst>
                                        </p:cTn>
                                        <p:tgtEl>
                                          <p:spTgt spid="35"/>
                                        </p:tgtEl>
                                        <p:attrNameLst>
                                          <p:attrName>ppt_y</p:attrName>
                                        </p:attrNameLst>
                                      </p:cBhvr>
                                      <p:tavLst>
                                        <p:tav tm="0" fmla="#ppt_y-sin(pi*$)/27">
                                          <p:val>
                                            <p:fltVal val="0"/>
                                          </p:val>
                                        </p:tav>
                                        <p:tav tm="100000">
                                          <p:val>
                                            <p:fltVal val="1"/>
                                          </p:val>
                                        </p:tav>
                                      </p:tavLst>
                                    </p:anim>
                                    <p:anim calcmode="lin" valueType="num">
                                      <p:cBhvr>
                                        <p:cTn id="12" dur="328" tmFilter="0, 0; 0.125,0.2665; 0.25,0.4; 0.375,0.465; 0.5,0.5;  0.625,0.535; 0.75,0.6; 0.875,0.7335; 1,1">
                                          <p:stCondLst>
                                            <p:cond delay="3312"/>
                                          </p:stCondLst>
                                        </p:cTn>
                                        <p:tgtEl>
                                          <p:spTgt spid="35"/>
                                        </p:tgtEl>
                                        <p:attrNameLst>
                                          <p:attrName>ppt_y</p:attrName>
                                        </p:attrNameLst>
                                      </p:cBhvr>
                                      <p:tavLst>
                                        <p:tav tm="0" fmla="#ppt_y-sin(pi*$)/81">
                                          <p:val>
                                            <p:fltVal val="0"/>
                                          </p:val>
                                        </p:tav>
                                        <p:tav tm="100000">
                                          <p:val>
                                            <p:fltVal val="1"/>
                                          </p:val>
                                        </p:tav>
                                      </p:tavLst>
                                    </p:anim>
                                    <p:animScale>
                                      <p:cBhvr>
                                        <p:cTn id="13" dur="52">
                                          <p:stCondLst>
                                            <p:cond delay="1300"/>
                                          </p:stCondLst>
                                        </p:cTn>
                                        <p:tgtEl>
                                          <p:spTgt spid="35"/>
                                        </p:tgtEl>
                                      </p:cBhvr>
                                      <p:to x="100000" y="60000"/>
                                    </p:animScale>
                                    <p:animScale>
                                      <p:cBhvr>
                                        <p:cTn id="14" dur="332" decel="50000">
                                          <p:stCondLst>
                                            <p:cond delay="1352"/>
                                          </p:stCondLst>
                                        </p:cTn>
                                        <p:tgtEl>
                                          <p:spTgt spid="35"/>
                                        </p:tgtEl>
                                      </p:cBhvr>
                                      <p:to x="100000" y="100000"/>
                                    </p:animScale>
                                    <p:animScale>
                                      <p:cBhvr>
                                        <p:cTn id="15" dur="52">
                                          <p:stCondLst>
                                            <p:cond delay="2624"/>
                                          </p:stCondLst>
                                        </p:cTn>
                                        <p:tgtEl>
                                          <p:spTgt spid="35"/>
                                        </p:tgtEl>
                                      </p:cBhvr>
                                      <p:to x="100000" y="80000"/>
                                    </p:animScale>
                                    <p:animScale>
                                      <p:cBhvr>
                                        <p:cTn id="16" dur="332" decel="50000">
                                          <p:stCondLst>
                                            <p:cond delay="2676"/>
                                          </p:stCondLst>
                                        </p:cTn>
                                        <p:tgtEl>
                                          <p:spTgt spid="35"/>
                                        </p:tgtEl>
                                      </p:cBhvr>
                                      <p:to x="100000" y="100000"/>
                                    </p:animScale>
                                    <p:animScale>
                                      <p:cBhvr>
                                        <p:cTn id="17" dur="52">
                                          <p:stCondLst>
                                            <p:cond delay="3284"/>
                                          </p:stCondLst>
                                        </p:cTn>
                                        <p:tgtEl>
                                          <p:spTgt spid="35"/>
                                        </p:tgtEl>
                                      </p:cBhvr>
                                      <p:to x="100000" y="90000"/>
                                    </p:animScale>
                                    <p:animScale>
                                      <p:cBhvr>
                                        <p:cTn id="18" dur="332" decel="50000">
                                          <p:stCondLst>
                                            <p:cond delay="3336"/>
                                          </p:stCondLst>
                                        </p:cTn>
                                        <p:tgtEl>
                                          <p:spTgt spid="35"/>
                                        </p:tgtEl>
                                      </p:cBhvr>
                                      <p:to x="100000" y="100000"/>
                                    </p:animScale>
                                    <p:animScale>
                                      <p:cBhvr>
                                        <p:cTn id="19" dur="52">
                                          <p:stCondLst>
                                            <p:cond delay="3616"/>
                                          </p:stCondLst>
                                        </p:cTn>
                                        <p:tgtEl>
                                          <p:spTgt spid="35"/>
                                        </p:tgtEl>
                                      </p:cBhvr>
                                      <p:to x="100000" y="95000"/>
                                    </p:animScale>
                                    <p:animScale>
                                      <p:cBhvr>
                                        <p:cTn id="20" dur="332" decel="50000">
                                          <p:stCondLst>
                                            <p:cond delay="3668"/>
                                          </p:stCondLst>
                                        </p:cTn>
                                        <p:tgtEl>
                                          <p:spTgt spid="3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000" y="36000"/>
            <a:ext cx="120588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de-DE" dirty="0" err="1"/>
              <a:t>From</a:t>
            </a:r>
            <a:r>
              <a:rPr lang="de-DE" dirty="0"/>
              <a:t> </a:t>
            </a:r>
            <a:r>
              <a:rPr lang="de-DE" dirty="0" err="1"/>
              <a:t>here</a:t>
            </a:r>
            <a:r>
              <a:rPr lang="de-DE" dirty="0"/>
              <a:t> </a:t>
            </a:r>
            <a:r>
              <a:rPr lang="de-DE" dirty="0" err="1"/>
              <a:t>you</a:t>
            </a:r>
            <a:r>
              <a:rPr lang="de-DE" dirty="0"/>
              <a:t> </a:t>
            </a:r>
            <a:r>
              <a:rPr lang="de-DE" dirty="0" err="1"/>
              <a:t>may</a:t>
            </a:r>
            <a:r>
              <a:rPr lang="de-DE" dirty="0"/>
              <a:t> </a:t>
            </a:r>
            <a:r>
              <a:rPr lang="de-DE" dirty="0" err="1"/>
              <a:t>go</a:t>
            </a:r>
            <a:r>
              <a:rPr lang="de-DE" dirty="0"/>
              <a:t> </a:t>
            </a:r>
            <a:r>
              <a:rPr lang="de-DE" dirty="0" err="1"/>
              <a:t>to</a:t>
            </a:r>
            <a:r>
              <a:rPr lang="de-DE" dirty="0"/>
              <a:t> UNPLAB-BrMeth_Ch-11[</a:t>
            </a:r>
            <a:r>
              <a:rPr lang="de-DE" dirty="0" err="1"/>
              <a:t>TheFour</a:t>
            </a:r>
            <a:r>
              <a:rPr lang="de-DE" dirty="0"/>
              <a:t> GS]</a:t>
            </a:r>
          </a:p>
        </p:txBody>
      </p:sp>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27</a:t>
            </a:fld>
            <a:endParaRPr lang="en-GB" sz="2400" dirty="0">
              <a:latin typeface="Arial" panose="020B0604020202020204" pitchFamily="34" charset="0"/>
              <a:cs typeface="Arial" panose="020B0604020202020204" pitchFamily="34" charset="0"/>
            </a:endParaRPr>
          </a:p>
        </p:txBody>
      </p:sp>
      <p:sp>
        <p:nvSpPr>
          <p:cNvPr id="7" name="Textfeld 5"/>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27</a:t>
            </a:fld>
            <a:endParaRPr lang="en-US" sz="2400" dirty="0">
              <a:latin typeface="Arial" panose="020B0604020202020204" pitchFamily="34" charset="0"/>
              <a:cs typeface="Arial" panose="020B0604020202020204" pitchFamily="34" charset="0"/>
            </a:endParaRPr>
          </a:p>
        </p:txBody>
      </p:sp>
      <p:sp>
        <p:nvSpPr>
          <p:cNvPr id="5" name="TextBox 4"/>
          <p:cNvSpPr txBox="1"/>
          <p:nvPr/>
        </p:nvSpPr>
        <p:spPr>
          <a:xfrm>
            <a:off x="72000" y="3003727"/>
            <a:ext cx="12058815" cy="313932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What did we study in this chapter?</a:t>
            </a:r>
          </a:p>
          <a:p>
            <a:r>
              <a:rPr lang="en-GB" dirty="0">
                <a:latin typeface="Arial" panose="020B0604020202020204" pitchFamily="34" charset="0"/>
                <a:cs typeface="Arial" panose="020B0604020202020204" pitchFamily="34" charset="0"/>
              </a:rPr>
              <a:t>First: The traditional, phenotype-based cleaning of a released cultivar from any kind of off-types, whatever the reason of their emergence may be, not only mutation. This is called ‘Maintenance Breeding’, this may consume more time and effort from a decent* breeder than the breeding of new cultivars. </a:t>
            </a:r>
          </a:p>
          <a:p>
            <a:r>
              <a:rPr lang="en-GB" dirty="0">
                <a:latin typeface="Arial" panose="020B0604020202020204" pitchFamily="34" charset="0"/>
                <a:cs typeface="Arial" panose="020B0604020202020204" pitchFamily="34" charset="0"/>
              </a:rPr>
              <a:t>Second: How to exploit one (or few) markers linked to the target locus, to conduct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Foreground</a:t>
            </a:r>
            <a:r>
              <a:rPr lang="en-GB" dirty="0">
                <a:latin typeface="Arial" panose="020B0604020202020204" pitchFamily="34" charset="0"/>
                <a:cs typeface="Arial" panose="020B0604020202020204" pitchFamily="34" charset="0"/>
              </a:rPr>
              <a:t> Selection in the Back-crossing process (this is to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not lose the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target allele</a:t>
            </a:r>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and how to exploit many, evenly-spread markers to conduct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Background</a:t>
            </a:r>
            <a:r>
              <a:rPr lang="en-GB" dirty="0">
                <a:latin typeface="Arial" panose="020B0604020202020204" pitchFamily="34" charset="0"/>
                <a:cs typeface="Arial" panose="020B0604020202020204" pitchFamily="34" charset="0"/>
              </a:rPr>
              <a:t> Selection in the same Backcrossing process … to exploit the natural variation for the </a:t>
            </a:r>
            <a:r>
              <a:rPr lang="en-GB" dirty="0">
                <a:solidFill>
                  <a:srgbClr val="005AB4"/>
                </a:solidFill>
                <a:latin typeface="Arial" panose="020B0604020202020204" pitchFamily="34" charset="0"/>
                <a:cs typeface="Arial" panose="020B0604020202020204" pitchFamily="34" charset="0"/>
              </a:rPr>
              <a:t>genome dose of the recurrent elite parent </a:t>
            </a:r>
            <a:r>
              <a:rPr lang="en-GB" dirty="0">
                <a:latin typeface="Arial" panose="020B0604020202020204" pitchFamily="34" charset="0"/>
                <a:cs typeface="Arial" panose="020B0604020202020204" pitchFamily="34" charset="0"/>
              </a:rPr>
              <a:t>(this is to arrive earlier at a high-enough level of isogeneity of the backcross product to the initial </a:t>
            </a:r>
            <a:r>
              <a:rPr lang="en-GB" dirty="0">
                <a:solidFill>
                  <a:srgbClr val="005AB4"/>
                </a:solidFill>
                <a:latin typeface="Arial" panose="020B0604020202020204" pitchFamily="34" charset="0"/>
                <a:cs typeface="Arial" panose="020B0604020202020204" pitchFamily="34" charset="0"/>
              </a:rPr>
              <a:t>elite type)</a:t>
            </a:r>
            <a:r>
              <a:rPr lang="en-GB" dirty="0">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*do not mix up ‚descent‘ and ‚decent‘, neither in spelling nor in pronunciation ;-)</a:t>
            </a:r>
          </a:p>
        </p:txBody>
      </p:sp>
    </p:spTree>
    <p:extLst>
      <p:ext uri="{BB962C8B-B14F-4D97-AF65-F5344CB8AC3E}">
        <p14:creationId xmlns:p14="http://schemas.microsoft.com/office/powerpoint/2010/main" val="3438793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a:t>
            </a:fld>
            <a:endParaRPr lang="en-GB" sz="2400" dirty="0">
              <a:latin typeface="Arial" panose="020B0604020202020204" pitchFamily="34" charset="0"/>
              <a:cs typeface="Arial" panose="020B0604020202020204" pitchFamily="34" charset="0"/>
            </a:endParaRPr>
          </a:p>
        </p:txBody>
      </p:sp>
      <p:sp>
        <p:nvSpPr>
          <p:cNvPr id="3" name="TextBox 2"/>
          <p:cNvSpPr txBox="1"/>
          <p:nvPr/>
        </p:nvSpPr>
        <p:spPr>
          <a:xfrm>
            <a:off x="72000" y="36000"/>
            <a:ext cx="11965353" cy="313932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already know:</a:t>
            </a:r>
          </a:p>
          <a:p>
            <a:r>
              <a:rPr lang="en-GB" dirty="0">
                <a:latin typeface="Arial" panose="020B0604020202020204" pitchFamily="34" charset="0"/>
                <a:cs typeface="Arial" panose="020B0604020202020204" pitchFamily="34" charset="0"/>
                <a:sym typeface="Webdings" panose="05030102010509060703" pitchFamily="18" charset="2"/>
              </a:rPr>
              <a:t>Population Genetics. Genotype frequency, Allele frequency, Hardy-Weinberg-Equilibrium, Inbreeding coefficient, Kinship, Selection, Drift, Migration, Mutation. And </a:t>
            </a:r>
            <a:r>
              <a:rPr lang="en-GB" dirty="0" err="1">
                <a:latin typeface="Arial" panose="020B0604020202020204" pitchFamily="34" charset="0"/>
                <a:cs typeface="Arial" panose="020B0604020202020204" pitchFamily="34" charset="0"/>
                <a:sym typeface="Webdings" panose="05030102010509060703" pitchFamily="18" charset="2"/>
              </a:rPr>
              <a:t>GxE</a:t>
            </a:r>
            <a:r>
              <a:rPr lang="en-GB" dirty="0">
                <a:latin typeface="Arial" panose="020B0604020202020204" pitchFamily="34" charset="0"/>
                <a:cs typeface="Arial" panose="020B0604020202020204" pitchFamily="34" charset="0"/>
                <a:sym typeface="Webdings" panose="05030102010509060703" pitchFamily="18" charset="2"/>
              </a:rPr>
              <a:t> with heritability and the Breeder’s </a:t>
            </a:r>
            <a:r>
              <a:rPr lang="en-GB" dirty="0" err="1">
                <a:latin typeface="Arial" panose="020B0604020202020204" pitchFamily="34" charset="0"/>
                <a:cs typeface="Arial" panose="020B0604020202020204" pitchFamily="34" charset="0"/>
                <a:sym typeface="Webdings" panose="05030102010509060703" pitchFamily="18" charset="2"/>
              </a:rPr>
              <a:t>Equaiton</a:t>
            </a:r>
            <a:r>
              <a:rPr lang="en-GB" dirty="0">
                <a:latin typeface="Arial" panose="020B0604020202020204" pitchFamily="34" charset="0"/>
                <a:cs typeface="Arial" panose="020B0604020202020204" pitchFamily="34" charset="0"/>
                <a:sym typeface="Webdings" panose="05030102010509060703" pitchFamily="18" charset="2"/>
              </a:rPr>
              <a:t>.</a:t>
            </a:r>
          </a:p>
          <a:p>
            <a:r>
              <a:rPr lang="en-GB" dirty="0">
                <a:latin typeface="Arial" panose="020B0604020202020204" pitchFamily="34" charset="0"/>
                <a:cs typeface="Arial" panose="020B0604020202020204" pitchFamily="34" charset="0"/>
                <a:sym typeface="Webdings" panose="05030102010509060703" pitchFamily="18" charset="2"/>
              </a:rPr>
              <a:t>And you have already studied Recurrent Selection. </a:t>
            </a:r>
            <a:br>
              <a:rPr lang="en-GB" dirty="0">
                <a:latin typeface="Arial" panose="020B0604020202020204" pitchFamily="34" charset="0"/>
                <a:cs typeface="Arial" panose="020B0604020202020204" pitchFamily="34" charset="0"/>
                <a:sym typeface="Webdings" panose="05030102010509060703" pitchFamily="18" charset="2"/>
              </a:rPr>
            </a:br>
            <a:r>
              <a:rPr lang="en-GB" dirty="0">
                <a:latin typeface="Arial" panose="020B0604020202020204" pitchFamily="34" charset="0"/>
                <a:cs typeface="Arial" panose="020B0604020202020204" pitchFamily="34" charset="0"/>
                <a:sym typeface="Webdings" panose="05030102010509060703" pitchFamily="18" charset="2"/>
              </a:rPr>
              <a:t>You already have seen several Line Breeding Methods. </a:t>
            </a:r>
          </a:p>
          <a:p>
            <a:endParaRPr lang="en-GB" dirty="0">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Keywords of this chapter: Maintenance Breeding, Backcross with Foreground Selection and Background Selection</a:t>
            </a:r>
          </a:p>
          <a:p>
            <a:endParaRPr lang="de-DE" sz="1200" dirty="0">
              <a:solidFill>
                <a:srgbClr val="FF0000"/>
              </a:solidFill>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Algebra as introduced in this chapter:  </a:t>
            </a:r>
          </a:p>
          <a:p>
            <a:r>
              <a:rPr lang="en-GB" dirty="0">
                <a:latin typeface="Arial" panose="020B0604020202020204" pitchFamily="34" charset="0"/>
                <a:cs typeface="Arial" panose="020B0604020202020204" pitchFamily="34" charset="0"/>
              </a:rPr>
              <a:t>Expected dose [%] of Recurrent Parent genome in generation BC(t) = (1-0.5</a:t>
            </a:r>
            <a:r>
              <a:rPr lang="en-GB" baseline="30000" dirty="0">
                <a:latin typeface="Arial" panose="020B0604020202020204" pitchFamily="34" charset="0"/>
                <a:cs typeface="Arial" panose="020B0604020202020204" pitchFamily="34" charset="0"/>
              </a:rPr>
              <a:t> t+1</a:t>
            </a:r>
            <a:r>
              <a:rPr lang="en-GB" dirty="0">
                <a:latin typeface="Arial" panose="020B0604020202020204" pitchFamily="34" charset="0"/>
                <a:cs typeface="Arial" panose="020B0604020202020204" pitchFamily="34" charset="0"/>
              </a:rPr>
              <a:t>)</a:t>
            </a:r>
            <a:r>
              <a:rPr lang="en-GB" baseline="300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 100</a:t>
            </a:r>
          </a:p>
        </p:txBody>
      </p:sp>
    </p:spTree>
    <p:extLst>
      <p:ext uri="{BB962C8B-B14F-4D97-AF65-F5344CB8AC3E}">
        <p14:creationId xmlns:p14="http://schemas.microsoft.com/office/powerpoint/2010/main" val="713426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4</a:t>
            </a:fld>
            <a:endParaRPr lang="en-US" sz="2400" dirty="0">
              <a:latin typeface="Arial" panose="020B0604020202020204" pitchFamily="34" charset="0"/>
              <a:cs typeface="Arial" panose="020B0604020202020204" pitchFamily="34" charset="0"/>
            </a:endParaRPr>
          </a:p>
        </p:txBody>
      </p:sp>
      <p:sp>
        <p:nvSpPr>
          <p:cNvPr id="3" name="Abgerundete rechteckige Legende 4"/>
          <p:cNvSpPr/>
          <p:nvPr/>
        </p:nvSpPr>
        <p:spPr>
          <a:xfrm>
            <a:off x="96000" y="96001"/>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4" name="TextBox 3"/>
          <p:cNvSpPr txBox="1"/>
          <p:nvPr/>
        </p:nvSpPr>
        <p:spPr>
          <a:xfrm>
            <a:off x="353295" y="493269"/>
            <a:ext cx="11425382" cy="4401205"/>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We have seen phenotype-based Breeding Methods in Line Breeding.</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As next topic, we visit the question: „How do breeders </a:t>
            </a:r>
            <a:r>
              <a:rPr lang="en-GB" sz="2800" dirty="0">
                <a:solidFill>
                  <a:srgbClr val="0000FF"/>
                </a:solidFill>
                <a:latin typeface="Arial" panose="020B0604020202020204" pitchFamily="34" charset="0"/>
                <a:cs typeface="Arial" panose="020B0604020202020204" pitchFamily="34" charset="0"/>
              </a:rPr>
              <a:t>maintain</a:t>
            </a:r>
            <a:r>
              <a:rPr lang="en-GB" sz="2800" dirty="0">
                <a:latin typeface="Arial" panose="020B0604020202020204" pitchFamily="34" charset="0"/>
                <a:cs typeface="Arial" panose="020B0604020202020204" pitchFamily="34" charset="0"/>
              </a:rPr>
              <a:t>, conserve a once-bred superior cultivar“?</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And then, we shall visit the question: „How may breeders </a:t>
            </a:r>
            <a:r>
              <a:rPr lang="en-GB" sz="2800" dirty="0">
                <a:solidFill>
                  <a:srgbClr val="0000FF"/>
                </a:solidFill>
                <a:latin typeface="Arial" panose="020B0604020202020204" pitchFamily="34" charset="0"/>
                <a:cs typeface="Arial" panose="020B0604020202020204" pitchFamily="34" charset="0"/>
              </a:rPr>
              <a:t>improve</a:t>
            </a:r>
            <a:r>
              <a:rPr lang="en-GB" sz="2800" dirty="0">
                <a:latin typeface="Arial" panose="020B0604020202020204" pitchFamily="34" charset="0"/>
                <a:cs typeface="Arial" panose="020B0604020202020204" pitchFamily="34" charset="0"/>
              </a:rPr>
              <a:t> a once-bred, superior cultivar </a:t>
            </a:r>
            <a:r>
              <a:rPr lang="en-GB" sz="2800" dirty="0">
                <a:solidFill>
                  <a:srgbClr val="0000FF"/>
                </a:solidFill>
                <a:latin typeface="Arial" panose="020B0604020202020204" pitchFamily="34" charset="0"/>
                <a:cs typeface="Arial" panose="020B0604020202020204" pitchFamily="34" charset="0"/>
              </a:rPr>
              <a:t>for</a:t>
            </a:r>
            <a:r>
              <a:rPr lang="en-GB" sz="2800" dirty="0">
                <a:latin typeface="Arial" panose="020B0604020202020204" pitchFamily="34" charset="0"/>
                <a:cs typeface="Arial" panose="020B0604020202020204" pitchFamily="34" charset="0"/>
              </a:rPr>
              <a:t> a </a:t>
            </a:r>
            <a:r>
              <a:rPr lang="en-GB" sz="2800" dirty="0">
                <a:solidFill>
                  <a:srgbClr val="0000FF"/>
                </a:solidFill>
                <a:latin typeface="Arial" panose="020B0604020202020204" pitchFamily="34" charset="0"/>
                <a:cs typeface="Arial" panose="020B0604020202020204" pitchFamily="34" charset="0"/>
              </a:rPr>
              <a:t>single</a:t>
            </a:r>
            <a:r>
              <a:rPr lang="en-GB" sz="2800" dirty="0">
                <a:latin typeface="Arial" panose="020B0604020202020204" pitchFamily="34" charset="0"/>
                <a:cs typeface="Arial" panose="020B0604020202020204" pitchFamily="34" charset="0"/>
              </a:rPr>
              <a:t>, specific features that is not yet optimally realized (such as a </a:t>
            </a:r>
            <a:r>
              <a:rPr lang="en-GB" sz="2800" dirty="0">
                <a:solidFill>
                  <a:srgbClr val="0000FF"/>
                </a:solidFill>
                <a:latin typeface="Arial" panose="020B0604020202020204" pitchFamily="34" charset="0"/>
                <a:cs typeface="Arial" panose="020B0604020202020204" pitchFamily="34" charset="0"/>
              </a:rPr>
              <a:t>resistance</a:t>
            </a:r>
            <a:r>
              <a:rPr lang="en-GB" sz="2800" dirty="0">
                <a:latin typeface="Arial" panose="020B0604020202020204" pitchFamily="34" charset="0"/>
                <a:cs typeface="Arial" panose="020B0604020202020204" pitchFamily="34" charset="0"/>
              </a:rPr>
              <a:t>)? </a:t>
            </a:r>
          </a:p>
          <a:p>
            <a:endParaRPr lang="en-GB" sz="2800" dirty="0">
              <a:latin typeface="Arial" panose="020B0604020202020204" pitchFamily="34" charset="0"/>
              <a:cs typeface="Arial" panose="020B0604020202020204" pitchFamily="34" charset="0"/>
            </a:endParaRPr>
          </a:p>
          <a:p>
            <a:r>
              <a:rPr lang="en-GB" sz="2800" dirty="0">
                <a:solidFill>
                  <a:schemeClr val="tx1">
                    <a:lumMod val="50000"/>
                    <a:lumOff val="50000"/>
                  </a:schemeClr>
                </a:solidFill>
                <a:latin typeface="Arial" panose="020B0604020202020204" pitchFamily="34" charset="0"/>
                <a:cs typeface="Arial" panose="020B0604020202020204" pitchFamily="34" charset="0"/>
              </a:rPr>
              <a:t>Only after this we will then visit the remaining Breeding Categories.</a:t>
            </a:r>
          </a:p>
        </p:txBody>
      </p:sp>
    </p:spTree>
    <p:extLst>
      <p:ext uri="{BB962C8B-B14F-4D97-AF65-F5344CB8AC3E}">
        <p14:creationId xmlns:p14="http://schemas.microsoft.com/office/powerpoint/2010/main" val="34276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4AC1AE7-0170-4EAB-844C-7340668892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06" y="56804"/>
            <a:ext cx="10201793" cy="6801195"/>
          </a:xfrm>
          <a:prstGeom prst="rect">
            <a:avLst/>
          </a:prstGeom>
        </p:spPr>
      </p:pic>
      <p:sp>
        <p:nvSpPr>
          <p:cNvPr id="4" name="TextBox 3"/>
          <p:cNvSpPr txBox="1"/>
          <p:nvPr/>
        </p:nvSpPr>
        <p:spPr>
          <a:xfrm>
            <a:off x="72000" y="72000"/>
            <a:ext cx="1208414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More than 50% of time, budget, work is invested into so-called ‘</a:t>
            </a:r>
            <a:r>
              <a:rPr lang="en-GB" sz="2400" dirty="0">
                <a:solidFill>
                  <a:srgbClr val="0000FF"/>
                </a:solidFill>
                <a:latin typeface="Arial" panose="020B0604020202020204" pitchFamily="34" charset="0"/>
                <a:cs typeface="Arial" panose="020B0604020202020204" pitchFamily="34" charset="0"/>
              </a:rPr>
              <a:t>Maintenance Breeding*</a:t>
            </a:r>
            <a:r>
              <a:rPr lang="en-GB" sz="2400" dirty="0">
                <a:latin typeface="Arial" panose="020B0604020202020204" pitchFamily="34" charset="0"/>
                <a:cs typeface="Arial" panose="020B0604020202020204" pitchFamily="34" charset="0"/>
              </a:rPr>
              <a:t>’</a:t>
            </a:r>
          </a:p>
        </p:txBody>
      </p:sp>
      <p:sp>
        <p:nvSpPr>
          <p:cNvPr id="7" name="TextBox 6"/>
          <p:cNvSpPr txBox="1"/>
          <p:nvPr/>
        </p:nvSpPr>
        <p:spPr>
          <a:xfrm>
            <a:off x="85207" y="5043640"/>
            <a:ext cx="12021586" cy="1754326"/>
          </a:xfrm>
          <a:prstGeom prst="rect">
            <a:avLst/>
          </a:prstGeom>
          <a:solidFill>
            <a:schemeClr val="bg1"/>
          </a:solidFill>
        </p:spPr>
        <p:txBody>
          <a:bodyPr wrap="square" rtlCol="0">
            <a:spAutoFit/>
          </a:bodyPr>
          <a:lstStyle/>
          <a:p>
            <a:r>
              <a:rPr lang="en-GB" altLang="de-DE" dirty="0">
                <a:solidFill>
                  <a:srgbClr val="0000FF"/>
                </a:solidFill>
                <a:latin typeface="Arial" panose="020B0604020202020204" pitchFamily="34" charset="0"/>
                <a:cs typeface="Arial" panose="020B0604020202020204" pitchFamily="34" charset="0"/>
              </a:rPr>
              <a:t>Maint</a:t>
            </a:r>
            <a:r>
              <a:rPr lang="en-GB" altLang="de-DE"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a:t>
            </a:r>
            <a:r>
              <a:rPr lang="en-GB" altLang="de-DE" dirty="0">
                <a:solidFill>
                  <a:srgbClr val="0000FF"/>
                </a:solidFill>
                <a:latin typeface="Arial" panose="020B0604020202020204" pitchFamily="34" charset="0"/>
                <a:cs typeface="Arial" panose="020B0604020202020204" pitchFamily="34" charset="0"/>
              </a:rPr>
              <a:t>nance breeding</a:t>
            </a:r>
            <a:r>
              <a:rPr lang="en-GB" altLang="de-DE" dirty="0">
                <a:latin typeface="Arial" panose="020B0604020202020204" pitchFamily="34" charset="0"/>
                <a:cs typeface="Arial" panose="020B0604020202020204" pitchFamily="34" charset="0"/>
              </a:rPr>
              <a:t>. Cultivars need a continuous </a:t>
            </a:r>
            <a:r>
              <a:rPr lang="en-GB" altLang="de-DE" dirty="0">
                <a:solidFill>
                  <a:srgbClr val="0000FF"/>
                </a:solidFill>
                <a:latin typeface="Arial" panose="020B0604020202020204" pitchFamily="34" charset="0"/>
                <a:cs typeface="Arial" panose="020B0604020202020204" pitchFamily="34" charset="0"/>
              </a:rPr>
              <a:t>purification</a:t>
            </a:r>
            <a:r>
              <a:rPr lang="en-GB" altLang="de-DE" dirty="0">
                <a:latin typeface="Arial" panose="020B0604020202020204" pitchFamily="34" charset="0"/>
                <a:cs typeface="Arial" panose="020B0604020202020204" pitchFamily="34" charset="0"/>
              </a:rPr>
              <a:t>, to maint</a:t>
            </a:r>
            <a:r>
              <a:rPr lang="en-GB" altLang="de-DE"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ai</a:t>
            </a:r>
            <a:r>
              <a:rPr lang="en-GB" altLang="de-DE" dirty="0">
                <a:latin typeface="Arial" panose="020B0604020202020204" pitchFamily="34" charset="0"/>
                <a:cs typeface="Arial" panose="020B0604020202020204" pitchFamily="34" charset="0"/>
              </a:rPr>
              <a:t>n their morphological features and </a:t>
            </a:r>
            <a:r>
              <a:rPr lang="en-GB" altLang="de-DE" dirty="0" err="1">
                <a:latin typeface="Arial" panose="020B0604020202020204" pitchFamily="34" charset="0"/>
                <a:cs typeface="Arial" panose="020B0604020202020204" pitchFamily="34" charset="0"/>
              </a:rPr>
              <a:t>agro</a:t>
            </a:r>
            <a:r>
              <a:rPr lang="en-GB" altLang="de-DE" dirty="0">
                <a:latin typeface="Arial" panose="020B0604020202020204" pitchFamily="34" charset="0"/>
                <a:cs typeface="Arial" panose="020B0604020202020204" pitchFamily="34" charset="0"/>
              </a:rPr>
              <a:t>-nomic performance. This is especially important if e.g. a line cultivar was developed from an early generation </a:t>
            </a:r>
            <a:r>
              <a:rPr lang="en-GB" altLang="de-DE" dirty="0" err="1">
                <a:latin typeface="Arial" panose="020B0604020202020204" pitchFamily="34" charset="0"/>
                <a:cs typeface="Arial" panose="020B0604020202020204" pitchFamily="34" charset="0"/>
              </a:rPr>
              <a:t>indivi</a:t>
            </a:r>
            <a:r>
              <a:rPr lang="en-GB" altLang="de-DE" dirty="0">
                <a:latin typeface="Arial" panose="020B0604020202020204" pitchFamily="34" charset="0"/>
                <a:cs typeface="Arial" panose="020B0604020202020204" pitchFamily="34" charset="0"/>
              </a:rPr>
              <a:t>-dual such as F3 or F4 (i.e., if the cultivar is a F3 or F4-derived partial bulk). Because in such case, we would ‘invite’ Natural Selection to subliminally change our cultivar. Mutation and accidental contamination with alien seed (or pollen) have similar effects. Each year, many single ears (or plants) of the cultivar are taken and their progenies are grown to check </a:t>
            </a:r>
            <a:r>
              <a:rPr lang="en-GB" altLang="de-DE" dirty="0">
                <a:solidFill>
                  <a:srgbClr val="0000FF"/>
                </a:solidFill>
                <a:latin typeface="Arial" panose="020B0604020202020204" pitchFamily="34" charset="0"/>
                <a:cs typeface="Arial" panose="020B0604020202020204" pitchFamily="34" charset="0"/>
              </a:rPr>
              <a:t>phenotype</a:t>
            </a:r>
            <a:r>
              <a:rPr lang="en-GB" altLang="de-DE" dirty="0">
                <a:latin typeface="Arial" panose="020B0604020202020204" pitchFamily="34" charset="0"/>
                <a:cs typeface="Arial" panose="020B0604020202020204" pitchFamily="34" charset="0"/>
              </a:rPr>
              <a:t> and hence remove all (visible) off-types (</a:t>
            </a:r>
            <a:r>
              <a:rPr lang="en-GB" altLang="de-DE" dirty="0">
                <a:solidFill>
                  <a:schemeClr val="tx1">
                    <a:lumMod val="50000"/>
                    <a:lumOff val="50000"/>
                  </a:schemeClr>
                </a:solidFill>
                <a:latin typeface="Arial" panose="020B0604020202020204" pitchFamily="34" charset="0"/>
                <a:cs typeface="Arial" panose="020B0604020202020204" pitchFamily="34" charset="0"/>
              </a:rPr>
              <a:t>so-called ‘negative’ selection</a:t>
            </a:r>
            <a:r>
              <a:rPr lang="en-GB" altLang="de-DE" dirty="0">
                <a:latin typeface="Arial" panose="020B0604020202020204" pitchFamily="34" charset="0"/>
                <a:cs typeface="Arial" panose="020B0604020202020204" pitchFamily="34" charset="0"/>
              </a:rPr>
              <a:t>).  </a:t>
            </a:r>
            <a:endParaRPr lang="en-GB" dirty="0"/>
          </a:p>
        </p:txBody>
      </p:sp>
      <p:sp>
        <p:nvSpPr>
          <p:cNvPr id="8" name="Right Triangle 4">
            <a:extLst>
              <a:ext uri="{FF2B5EF4-FFF2-40B4-BE49-F238E27FC236}">
                <a16:creationId xmlns:a16="http://schemas.microsoft.com/office/drawing/2014/main" id="{0C7E2C03-A9A4-4404-8445-38CC2EF97ADA}"/>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872475CF-959B-4203-B4EA-8710529419EE}"/>
              </a:ext>
            </a:extLst>
          </p:cNvPr>
          <p:cNvSpPr txBox="1"/>
          <p:nvPr/>
        </p:nvSpPr>
        <p:spPr>
          <a:xfrm>
            <a:off x="10287000" y="886419"/>
            <a:ext cx="1869148" cy="3693319"/>
          </a:xfrm>
          <a:prstGeom prst="rect">
            <a:avLst/>
          </a:prstGeom>
          <a:solidFill>
            <a:schemeClr val="bg1"/>
          </a:solidFill>
          <a:ln w="12700">
            <a:solidFill>
              <a:srgbClr val="B64744"/>
            </a:solidFill>
          </a:ln>
          <a:effectLst>
            <a:outerShdw blurRad="50800" dist="38100" dir="2700000" algn="tl" rotWithShape="0">
              <a:prstClr val="black">
                <a:alpha val="40000"/>
              </a:prstClr>
            </a:outerShdw>
          </a:effectLst>
        </p:spPr>
        <p:txBody>
          <a:bodyPr wrap="square">
            <a:spAutoFit/>
          </a:bodyPr>
          <a:lstStyle/>
          <a:p>
            <a:r>
              <a:rPr lang="en-GB" dirty="0">
                <a:latin typeface="Arial" panose="020B0604020202020204" pitchFamily="34" charset="0"/>
                <a:cs typeface="Arial" panose="020B0604020202020204" pitchFamily="34" charset="0"/>
              </a:rPr>
              <a:t>In the right-hand part of the image, the unharvested plots are those that were not harvested due to suspected type deviation.</a:t>
            </a:r>
          </a:p>
          <a:p>
            <a:endParaRPr lang="en-GB"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Left: Not-yet purified – not yet harvested.</a:t>
            </a:r>
          </a:p>
        </p:txBody>
      </p:sp>
      <p:sp>
        <p:nvSpPr>
          <p:cNvPr id="11" name="Freeform: Shape 10">
            <a:extLst>
              <a:ext uri="{FF2B5EF4-FFF2-40B4-BE49-F238E27FC236}">
                <a16:creationId xmlns:a16="http://schemas.microsoft.com/office/drawing/2014/main" id="{DB516C95-BB49-4000-91B4-E92BFF954D1F}"/>
              </a:ext>
            </a:extLst>
          </p:cNvPr>
          <p:cNvSpPr/>
          <p:nvPr/>
        </p:nvSpPr>
        <p:spPr>
          <a:xfrm>
            <a:off x="5703903" y="2365899"/>
            <a:ext cx="4598633" cy="2689934"/>
          </a:xfrm>
          <a:custGeom>
            <a:avLst/>
            <a:gdLst>
              <a:gd name="connsiteX0" fmla="*/ 0 w 4598633"/>
              <a:gd name="connsiteY0" fmla="*/ 0 h 2703251"/>
              <a:gd name="connsiteX1" fmla="*/ 798990 w 4598633"/>
              <a:gd name="connsiteY1" fmla="*/ 2703251 h 2703251"/>
              <a:gd name="connsiteX2" fmla="*/ 4598633 w 4598633"/>
              <a:gd name="connsiteY2" fmla="*/ 2689934 h 2703251"/>
              <a:gd name="connsiteX3" fmla="*/ 4585316 w 4598633"/>
              <a:gd name="connsiteY3" fmla="*/ 22194 h 2703251"/>
              <a:gd name="connsiteX4" fmla="*/ 0 w 4598633"/>
              <a:gd name="connsiteY4" fmla="*/ 0 h 2703251"/>
              <a:gd name="connsiteX0" fmla="*/ 0 w 4598633"/>
              <a:gd name="connsiteY0" fmla="*/ 0 h 2689934"/>
              <a:gd name="connsiteX1" fmla="*/ 790113 w 4598633"/>
              <a:gd name="connsiteY1" fmla="*/ 2681057 h 2689934"/>
              <a:gd name="connsiteX2" fmla="*/ 4598633 w 4598633"/>
              <a:gd name="connsiteY2" fmla="*/ 2689934 h 2689934"/>
              <a:gd name="connsiteX3" fmla="*/ 4585316 w 4598633"/>
              <a:gd name="connsiteY3" fmla="*/ 22194 h 2689934"/>
              <a:gd name="connsiteX4" fmla="*/ 0 w 4598633"/>
              <a:gd name="connsiteY4" fmla="*/ 0 h 2689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598633" h="2689934">
                <a:moveTo>
                  <a:pt x="0" y="0"/>
                </a:moveTo>
                <a:lnTo>
                  <a:pt x="790113" y="2681057"/>
                </a:lnTo>
                <a:lnTo>
                  <a:pt x="4598633" y="2689934"/>
                </a:lnTo>
                <a:lnTo>
                  <a:pt x="4585316" y="22194"/>
                </a:lnTo>
                <a:lnTo>
                  <a:pt x="0" y="0"/>
                </a:lnTo>
                <a:close/>
              </a:path>
            </a:pathLst>
          </a:custGeom>
          <a:noFill/>
          <a:ln w="19050">
            <a:solidFill>
              <a:srgbClr val="B64744"/>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552238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 name="Rectangle 423"/>
          <p:cNvSpPr/>
          <p:nvPr/>
        </p:nvSpPr>
        <p:spPr>
          <a:xfrm>
            <a:off x="84446" y="622005"/>
            <a:ext cx="9761303" cy="61547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72000" y="22683"/>
            <a:ext cx="12006586" cy="71436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nSpc>
                <a:spcPct val="94000"/>
              </a:lnSpc>
            </a:pPr>
            <a:r>
              <a:rPr lang="en-GB" sz="2300" dirty="0">
                <a:latin typeface="Arial" panose="020B0604020202020204" pitchFamily="34" charset="0"/>
                <a:cs typeface="Arial" panose="020B0604020202020204" pitchFamily="34" charset="0"/>
              </a:rPr>
              <a:t>A scheme to conduct </a:t>
            </a:r>
            <a:r>
              <a:rPr lang="en-GB" sz="2300" dirty="0">
                <a:solidFill>
                  <a:srgbClr val="0000FF"/>
                </a:solidFill>
                <a:latin typeface="Arial" panose="020B0604020202020204" pitchFamily="34" charset="0"/>
                <a:cs typeface="Arial" panose="020B0604020202020204" pitchFamily="34" charset="0"/>
              </a:rPr>
              <a:t>Maintenance Breeding </a:t>
            </a:r>
            <a:r>
              <a:rPr lang="en-GB" sz="2300" dirty="0">
                <a:latin typeface="Arial" panose="020B0604020202020204" pitchFamily="34" charset="0"/>
                <a:cs typeface="Arial" panose="020B0604020202020204" pitchFamily="34" charset="0"/>
              </a:rPr>
              <a:t>(for a self-fertilizing crop such as barley). </a:t>
            </a:r>
            <a:br>
              <a:rPr lang="en-GB" sz="2300" dirty="0">
                <a:latin typeface="Arial" panose="020B0604020202020204" pitchFamily="34" charset="0"/>
                <a:cs typeface="Arial" panose="020B0604020202020204" pitchFamily="34" charset="0"/>
              </a:rPr>
            </a:br>
            <a:r>
              <a:rPr lang="en-GB" sz="2000" dirty="0">
                <a:solidFill>
                  <a:schemeClr val="tx1">
                    <a:lumMod val="50000"/>
                    <a:lumOff val="50000"/>
                  </a:schemeClr>
                </a:solidFill>
                <a:latin typeface="Arial" panose="020B0604020202020204" pitchFamily="34" charset="0"/>
                <a:cs typeface="Arial" panose="020B0604020202020204" pitchFamily="34" charset="0"/>
              </a:rPr>
              <a:t>DNA data (genotyping) is increasingly employed to assist in the maintenance of </a:t>
            </a:r>
            <a:r>
              <a:rPr lang="en-GB" sz="2000" dirty="0" err="1">
                <a:solidFill>
                  <a:schemeClr val="tx1">
                    <a:lumMod val="50000"/>
                    <a:lumOff val="50000"/>
                  </a:schemeClr>
                </a:solidFill>
                <a:latin typeface="Arial" panose="020B0604020202020204" pitchFamily="34" charset="0"/>
                <a:cs typeface="Arial" panose="020B0604020202020204" pitchFamily="34" charset="0"/>
              </a:rPr>
              <a:t>cvs</a:t>
            </a:r>
            <a:r>
              <a:rPr lang="en-GB" sz="2000" dirty="0">
                <a:solidFill>
                  <a:schemeClr val="tx1">
                    <a:lumMod val="50000"/>
                    <a:lumOff val="50000"/>
                  </a:schemeClr>
                </a:solidFill>
                <a:latin typeface="Arial" panose="020B0604020202020204" pitchFamily="34" charset="0"/>
                <a:cs typeface="Arial" panose="020B0604020202020204" pitchFamily="34" charset="0"/>
              </a:rPr>
              <a:t>.</a:t>
            </a:r>
          </a:p>
        </p:txBody>
      </p:sp>
      <p:sp>
        <p:nvSpPr>
          <p:cNvPr id="404" name="Text Box 400"/>
          <p:cNvSpPr txBox="1">
            <a:spLocks noChangeArrowheads="1"/>
          </p:cNvSpPr>
          <p:nvPr/>
        </p:nvSpPr>
        <p:spPr bwMode="auto">
          <a:xfrm>
            <a:off x="4589673" y="830401"/>
            <a:ext cx="5256075" cy="646331"/>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latin typeface="Arial" panose="020B0604020202020204" pitchFamily="34" charset="0"/>
                <a:cs typeface="Arial" panose="020B0604020202020204" pitchFamily="34" charset="0"/>
              </a:rPr>
              <a:t>Identify true-to-type plants of your cv.; grow them ‘ear-to-row’</a:t>
            </a:r>
          </a:p>
        </p:txBody>
      </p:sp>
      <p:cxnSp>
        <p:nvCxnSpPr>
          <p:cNvPr id="386" name="AutoShape 382"/>
          <p:cNvCxnSpPr>
            <a:cxnSpLocks noChangeShapeType="1"/>
            <a:stCxn id="185" idx="2"/>
            <a:endCxn id="413" idx="0"/>
          </p:cNvCxnSpPr>
          <p:nvPr/>
        </p:nvCxnSpPr>
        <p:spPr bwMode="auto">
          <a:xfrm>
            <a:off x="3180623" y="3266385"/>
            <a:ext cx="46424" cy="2055015"/>
          </a:xfrm>
          <a:prstGeom prst="straightConnector1">
            <a:avLst/>
          </a:prstGeom>
          <a:noFill/>
          <a:ln w="9525">
            <a:solidFill>
              <a:schemeClr val="tx1"/>
            </a:solidFill>
            <a:round/>
            <a:headEnd/>
            <a:tailEnd/>
          </a:ln>
        </p:spPr>
      </p:cxnSp>
      <p:sp>
        <p:nvSpPr>
          <p:cNvPr id="26" name="Rectangle 22"/>
          <p:cNvSpPr>
            <a:spLocks noChangeArrowheads="1"/>
          </p:cNvSpPr>
          <p:nvPr/>
        </p:nvSpPr>
        <p:spPr bwMode="auto">
          <a:xfrm>
            <a:off x="3413191" y="1624910"/>
            <a:ext cx="798513" cy="749300"/>
          </a:xfrm>
          <a:prstGeom prst="rect">
            <a:avLst/>
          </a:prstGeom>
          <a:solidFill>
            <a:srgbClr val="C0C0C0">
              <a:alpha val="50195"/>
            </a:srgbClr>
          </a:solidFill>
          <a:ln w="317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7" name="Rectangle 23"/>
          <p:cNvSpPr>
            <a:spLocks noChangeArrowheads="1"/>
          </p:cNvSpPr>
          <p:nvPr/>
        </p:nvSpPr>
        <p:spPr bwMode="auto">
          <a:xfrm>
            <a:off x="2298766" y="1618560"/>
            <a:ext cx="787400" cy="749300"/>
          </a:xfrm>
          <a:prstGeom prst="rect">
            <a:avLst/>
          </a:prstGeom>
          <a:solidFill>
            <a:srgbClr val="C0C0C0">
              <a:alpha val="50195"/>
            </a:srgbClr>
          </a:solidFill>
          <a:ln w="317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8" name="Rectangle 24" descr="Diagonal weit nach oben"/>
          <p:cNvSpPr>
            <a:spLocks noChangeArrowheads="1"/>
          </p:cNvSpPr>
          <p:nvPr/>
        </p:nvSpPr>
        <p:spPr bwMode="auto">
          <a:xfrm>
            <a:off x="2390841" y="753372"/>
            <a:ext cx="1905000" cy="655638"/>
          </a:xfrm>
          <a:prstGeom prst="rect">
            <a:avLst/>
          </a:prstGeom>
          <a:pattFill prst="wdUpDiag">
            <a:fgClr>
              <a:schemeClr val="tx1"/>
            </a:fgClr>
            <a:bgClr>
              <a:srgbClr val="FFFFFF"/>
            </a:bgClr>
          </a:patt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29" name="AutoShape 25"/>
          <p:cNvCxnSpPr>
            <a:cxnSpLocks noChangeShapeType="1"/>
            <a:stCxn id="62" idx="2"/>
            <a:endCxn id="88" idx="2"/>
          </p:cNvCxnSpPr>
          <p:nvPr/>
        </p:nvCxnSpPr>
        <p:spPr bwMode="auto">
          <a:xfrm rot="10800000" flipV="1">
            <a:off x="2428941" y="1147072"/>
            <a:ext cx="19050" cy="563563"/>
          </a:xfrm>
          <a:prstGeom prst="bentConnector3">
            <a:avLst>
              <a:gd name="adj1" fmla="val 58333"/>
            </a:avLst>
          </a:prstGeom>
          <a:noFill/>
          <a:ln w="9525">
            <a:solidFill>
              <a:schemeClr val="tx1"/>
            </a:solidFill>
            <a:miter lim="800000"/>
            <a:headEnd/>
            <a:tailEnd type="triangle" w="med" len="med"/>
          </a:ln>
        </p:spPr>
      </p:cxnSp>
      <p:sp>
        <p:nvSpPr>
          <p:cNvPr id="30" name="AutoShape 26"/>
          <p:cNvSpPr>
            <a:spLocks noChangeArrowheads="1"/>
          </p:cNvSpPr>
          <p:nvPr/>
        </p:nvSpPr>
        <p:spPr bwMode="auto">
          <a:xfrm rot="5400000">
            <a:off x="3686241" y="823223"/>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1" name="AutoShape 27"/>
          <p:cNvSpPr>
            <a:spLocks noChangeArrowheads="1"/>
          </p:cNvSpPr>
          <p:nvPr/>
        </p:nvSpPr>
        <p:spPr bwMode="auto">
          <a:xfrm rot="5400000">
            <a:off x="3533841" y="823223"/>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2" name="AutoShape 28"/>
          <p:cNvSpPr>
            <a:spLocks noChangeArrowheads="1"/>
          </p:cNvSpPr>
          <p:nvPr/>
        </p:nvSpPr>
        <p:spPr bwMode="auto">
          <a:xfrm rot="5400000">
            <a:off x="3381441" y="823223"/>
            <a:ext cx="58737"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3" name="AutoShape 29"/>
          <p:cNvSpPr>
            <a:spLocks noChangeArrowheads="1"/>
          </p:cNvSpPr>
          <p:nvPr/>
        </p:nvSpPr>
        <p:spPr bwMode="auto">
          <a:xfrm rot="5400000">
            <a:off x="3229041" y="823223"/>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4" name="AutoShape 30"/>
          <p:cNvSpPr>
            <a:spLocks noChangeArrowheads="1"/>
          </p:cNvSpPr>
          <p:nvPr/>
        </p:nvSpPr>
        <p:spPr bwMode="auto">
          <a:xfrm rot="5400000">
            <a:off x="3078229" y="824809"/>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5" name="AutoShape 31"/>
          <p:cNvSpPr>
            <a:spLocks noChangeArrowheads="1"/>
          </p:cNvSpPr>
          <p:nvPr/>
        </p:nvSpPr>
        <p:spPr bwMode="auto">
          <a:xfrm rot="5400000">
            <a:off x="2924241" y="823223"/>
            <a:ext cx="58737"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6" name="AutoShape 32"/>
          <p:cNvSpPr>
            <a:spLocks noChangeArrowheads="1"/>
          </p:cNvSpPr>
          <p:nvPr/>
        </p:nvSpPr>
        <p:spPr bwMode="auto">
          <a:xfrm rot="5400000">
            <a:off x="2771841" y="823223"/>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7" name="AutoShape 33"/>
          <p:cNvSpPr>
            <a:spLocks noChangeArrowheads="1"/>
          </p:cNvSpPr>
          <p:nvPr/>
        </p:nvSpPr>
        <p:spPr bwMode="auto">
          <a:xfrm rot="5400000">
            <a:off x="2619441" y="823223"/>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 name="AutoShape 34"/>
          <p:cNvSpPr>
            <a:spLocks noChangeArrowheads="1"/>
          </p:cNvSpPr>
          <p:nvPr/>
        </p:nvSpPr>
        <p:spPr bwMode="auto">
          <a:xfrm rot="5400000">
            <a:off x="2467041" y="823223"/>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9" name="AutoShape 35"/>
          <p:cNvSpPr>
            <a:spLocks noChangeArrowheads="1"/>
          </p:cNvSpPr>
          <p:nvPr/>
        </p:nvSpPr>
        <p:spPr bwMode="auto">
          <a:xfrm rot="5400000">
            <a:off x="3840229" y="824809"/>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0" name="AutoShape 36"/>
          <p:cNvSpPr>
            <a:spLocks noChangeArrowheads="1"/>
          </p:cNvSpPr>
          <p:nvPr/>
        </p:nvSpPr>
        <p:spPr bwMode="auto">
          <a:xfrm rot="5400000">
            <a:off x="3992629" y="824809"/>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1" name="AutoShape 37"/>
          <p:cNvSpPr>
            <a:spLocks noChangeArrowheads="1"/>
          </p:cNvSpPr>
          <p:nvPr/>
        </p:nvSpPr>
        <p:spPr bwMode="auto">
          <a:xfrm rot="5400000">
            <a:off x="4145029" y="824809"/>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2" name="AutoShape 38"/>
          <p:cNvSpPr>
            <a:spLocks noChangeArrowheads="1"/>
          </p:cNvSpPr>
          <p:nvPr/>
        </p:nvSpPr>
        <p:spPr bwMode="auto">
          <a:xfrm rot="5400000">
            <a:off x="3686241" y="969273"/>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3" name="AutoShape 39"/>
          <p:cNvSpPr>
            <a:spLocks noChangeArrowheads="1"/>
          </p:cNvSpPr>
          <p:nvPr/>
        </p:nvSpPr>
        <p:spPr bwMode="auto">
          <a:xfrm rot="5400000">
            <a:off x="3533841" y="969273"/>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4" name="AutoShape 40"/>
          <p:cNvSpPr>
            <a:spLocks noChangeArrowheads="1"/>
          </p:cNvSpPr>
          <p:nvPr/>
        </p:nvSpPr>
        <p:spPr bwMode="auto">
          <a:xfrm rot="5400000">
            <a:off x="3381441" y="969273"/>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5" name="AutoShape 41"/>
          <p:cNvSpPr>
            <a:spLocks noChangeArrowheads="1"/>
          </p:cNvSpPr>
          <p:nvPr/>
        </p:nvSpPr>
        <p:spPr bwMode="auto">
          <a:xfrm rot="5400000">
            <a:off x="3229041" y="969273"/>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6" name="AutoShape 42"/>
          <p:cNvSpPr>
            <a:spLocks noChangeArrowheads="1"/>
          </p:cNvSpPr>
          <p:nvPr/>
        </p:nvSpPr>
        <p:spPr bwMode="auto">
          <a:xfrm rot="5400000">
            <a:off x="3078229" y="970859"/>
            <a:ext cx="58738"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7" name="AutoShape 43"/>
          <p:cNvSpPr>
            <a:spLocks noChangeArrowheads="1"/>
          </p:cNvSpPr>
          <p:nvPr/>
        </p:nvSpPr>
        <p:spPr bwMode="auto">
          <a:xfrm rot="5400000">
            <a:off x="2924241" y="969273"/>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8" name="AutoShape 44"/>
          <p:cNvSpPr>
            <a:spLocks noChangeArrowheads="1"/>
          </p:cNvSpPr>
          <p:nvPr/>
        </p:nvSpPr>
        <p:spPr bwMode="auto">
          <a:xfrm rot="5400000">
            <a:off x="2771841" y="969273"/>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9" name="AutoShape 45"/>
          <p:cNvSpPr>
            <a:spLocks noChangeArrowheads="1"/>
          </p:cNvSpPr>
          <p:nvPr/>
        </p:nvSpPr>
        <p:spPr bwMode="auto">
          <a:xfrm rot="5400000">
            <a:off x="2619441" y="969273"/>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0" name="AutoShape 46"/>
          <p:cNvSpPr>
            <a:spLocks noChangeArrowheads="1"/>
          </p:cNvSpPr>
          <p:nvPr/>
        </p:nvSpPr>
        <p:spPr bwMode="auto">
          <a:xfrm rot="5400000">
            <a:off x="2467041" y="969273"/>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1" name="AutoShape 47"/>
          <p:cNvSpPr>
            <a:spLocks noChangeArrowheads="1"/>
          </p:cNvSpPr>
          <p:nvPr/>
        </p:nvSpPr>
        <p:spPr bwMode="auto">
          <a:xfrm rot="5400000">
            <a:off x="3840229" y="970859"/>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2" name="AutoShape 48"/>
          <p:cNvSpPr>
            <a:spLocks noChangeArrowheads="1"/>
          </p:cNvSpPr>
          <p:nvPr/>
        </p:nvSpPr>
        <p:spPr bwMode="auto">
          <a:xfrm rot="5400000">
            <a:off x="3992629" y="970859"/>
            <a:ext cx="58738"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3" name="AutoShape 49"/>
          <p:cNvSpPr>
            <a:spLocks noChangeArrowheads="1"/>
          </p:cNvSpPr>
          <p:nvPr/>
        </p:nvSpPr>
        <p:spPr bwMode="auto">
          <a:xfrm rot="5400000">
            <a:off x="4145029" y="970859"/>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4" name="AutoShape 50"/>
          <p:cNvSpPr>
            <a:spLocks noChangeArrowheads="1"/>
          </p:cNvSpPr>
          <p:nvPr/>
        </p:nvSpPr>
        <p:spPr bwMode="auto">
          <a:xfrm rot="5400000">
            <a:off x="3685447" y="1114529"/>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5" name="AutoShape 51"/>
          <p:cNvSpPr>
            <a:spLocks noChangeArrowheads="1"/>
          </p:cNvSpPr>
          <p:nvPr/>
        </p:nvSpPr>
        <p:spPr bwMode="auto">
          <a:xfrm rot="5400000">
            <a:off x="3533047" y="1114529"/>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6" name="AutoShape 52"/>
          <p:cNvSpPr>
            <a:spLocks noChangeArrowheads="1"/>
          </p:cNvSpPr>
          <p:nvPr/>
        </p:nvSpPr>
        <p:spPr bwMode="auto">
          <a:xfrm rot="5400000">
            <a:off x="3380647" y="1114529"/>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7" name="AutoShape 53"/>
          <p:cNvSpPr>
            <a:spLocks noChangeArrowheads="1"/>
          </p:cNvSpPr>
          <p:nvPr/>
        </p:nvSpPr>
        <p:spPr bwMode="auto">
          <a:xfrm rot="5400000">
            <a:off x="3228247" y="1114529"/>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8" name="AutoShape 54"/>
          <p:cNvSpPr>
            <a:spLocks noChangeArrowheads="1"/>
          </p:cNvSpPr>
          <p:nvPr/>
        </p:nvSpPr>
        <p:spPr bwMode="auto">
          <a:xfrm rot="5400000">
            <a:off x="3077435" y="1116116"/>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9" name="AutoShape 55"/>
          <p:cNvSpPr>
            <a:spLocks noChangeArrowheads="1"/>
          </p:cNvSpPr>
          <p:nvPr/>
        </p:nvSpPr>
        <p:spPr bwMode="auto">
          <a:xfrm rot="5400000">
            <a:off x="2923447" y="1114529"/>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0" name="AutoShape 56"/>
          <p:cNvSpPr>
            <a:spLocks noChangeArrowheads="1"/>
          </p:cNvSpPr>
          <p:nvPr/>
        </p:nvSpPr>
        <p:spPr bwMode="auto">
          <a:xfrm rot="5400000">
            <a:off x="2771047" y="1114529"/>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1" name="AutoShape 57"/>
          <p:cNvSpPr>
            <a:spLocks noChangeArrowheads="1"/>
          </p:cNvSpPr>
          <p:nvPr/>
        </p:nvSpPr>
        <p:spPr bwMode="auto">
          <a:xfrm rot="5400000">
            <a:off x="2618647" y="1114529"/>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2" name="AutoShape 58"/>
          <p:cNvSpPr>
            <a:spLocks noChangeArrowheads="1"/>
          </p:cNvSpPr>
          <p:nvPr/>
        </p:nvSpPr>
        <p:spPr bwMode="auto">
          <a:xfrm rot="5400000">
            <a:off x="2466247" y="1114529"/>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3" name="AutoShape 59"/>
          <p:cNvSpPr>
            <a:spLocks noChangeArrowheads="1"/>
          </p:cNvSpPr>
          <p:nvPr/>
        </p:nvSpPr>
        <p:spPr bwMode="auto">
          <a:xfrm rot="5400000">
            <a:off x="3839435" y="1116116"/>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4" name="AutoShape 60"/>
          <p:cNvSpPr>
            <a:spLocks noChangeArrowheads="1"/>
          </p:cNvSpPr>
          <p:nvPr/>
        </p:nvSpPr>
        <p:spPr bwMode="auto">
          <a:xfrm rot="5400000">
            <a:off x="3991835" y="1116116"/>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5" name="AutoShape 61"/>
          <p:cNvSpPr>
            <a:spLocks noChangeArrowheads="1"/>
          </p:cNvSpPr>
          <p:nvPr/>
        </p:nvSpPr>
        <p:spPr bwMode="auto">
          <a:xfrm rot="5400000">
            <a:off x="4144235" y="1116116"/>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6" name="AutoShape 62"/>
          <p:cNvSpPr>
            <a:spLocks noChangeArrowheads="1"/>
          </p:cNvSpPr>
          <p:nvPr/>
        </p:nvSpPr>
        <p:spPr bwMode="auto">
          <a:xfrm rot="5400000">
            <a:off x="3685447" y="1260579"/>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7" name="AutoShape 63"/>
          <p:cNvSpPr>
            <a:spLocks noChangeArrowheads="1"/>
          </p:cNvSpPr>
          <p:nvPr/>
        </p:nvSpPr>
        <p:spPr bwMode="auto">
          <a:xfrm rot="5400000">
            <a:off x="3533047" y="1260579"/>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8" name="AutoShape 64"/>
          <p:cNvSpPr>
            <a:spLocks noChangeArrowheads="1"/>
          </p:cNvSpPr>
          <p:nvPr/>
        </p:nvSpPr>
        <p:spPr bwMode="auto">
          <a:xfrm rot="5400000">
            <a:off x="3380647" y="1260579"/>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9" name="AutoShape 65"/>
          <p:cNvSpPr>
            <a:spLocks noChangeArrowheads="1"/>
          </p:cNvSpPr>
          <p:nvPr/>
        </p:nvSpPr>
        <p:spPr bwMode="auto">
          <a:xfrm rot="5400000">
            <a:off x="3228247" y="1260579"/>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0" name="AutoShape 66"/>
          <p:cNvSpPr>
            <a:spLocks noChangeArrowheads="1"/>
          </p:cNvSpPr>
          <p:nvPr/>
        </p:nvSpPr>
        <p:spPr bwMode="auto">
          <a:xfrm rot="5400000">
            <a:off x="3077435" y="1262166"/>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1" name="AutoShape 67"/>
          <p:cNvSpPr>
            <a:spLocks noChangeArrowheads="1"/>
          </p:cNvSpPr>
          <p:nvPr/>
        </p:nvSpPr>
        <p:spPr bwMode="auto">
          <a:xfrm rot="5400000">
            <a:off x="2923447" y="1260579"/>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2" name="AutoShape 68"/>
          <p:cNvSpPr>
            <a:spLocks noChangeArrowheads="1"/>
          </p:cNvSpPr>
          <p:nvPr/>
        </p:nvSpPr>
        <p:spPr bwMode="auto">
          <a:xfrm rot="5400000">
            <a:off x="2771047" y="1260579"/>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3" name="AutoShape 69"/>
          <p:cNvSpPr>
            <a:spLocks noChangeArrowheads="1"/>
          </p:cNvSpPr>
          <p:nvPr/>
        </p:nvSpPr>
        <p:spPr bwMode="auto">
          <a:xfrm rot="5400000">
            <a:off x="2618647" y="1260579"/>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4" name="AutoShape 70"/>
          <p:cNvSpPr>
            <a:spLocks noChangeArrowheads="1"/>
          </p:cNvSpPr>
          <p:nvPr/>
        </p:nvSpPr>
        <p:spPr bwMode="auto">
          <a:xfrm rot="5400000">
            <a:off x="2466247" y="1260579"/>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5" name="AutoShape 71"/>
          <p:cNvSpPr>
            <a:spLocks noChangeArrowheads="1"/>
          </p:cNvSpPr>
          <p:nvPr/>
        </p:nvSpPr>
        <p:spPr bwMode="auto">
          <a:xfrm rot="5400000">
            <a:off x="3839435" y="1262166"/>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6" name="AutoShape 72"/>
          <p:cNvSpPr>
            <a:spLocks noChangeArrowheads="1"/>
          </p:cNvSpPr>
          <p:nvPr/>
        </p:nvSpPr>
        <p:spPr bwMode="auto">
          <a:xfrm rot="5400000">
            <a:off x="3991835" y="1262166"/>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7" name="AutoShape 73"/>
          <p:cNvSpPr>
            <a:spLocks noChangeArrowheads="1"/>
          </p:cNvSpPr>
          <p:nvPr/>
        </p:nvSpPr>
        <p:spPr bwMode="auto">
          <a:xfrm rot="5400000">
            <a:off x="4144235" y="1262166"/>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78" name="AutoShape 74"/>
          <p:cNvCxnSpPr>
            <a:cxnSpLocks noChangeShapeType="1"/>
          </p:cNvCxnSpPr>
          <p:nvPr/>
        </p:nvCxnSpPr>
        <p:spPr bwMode="auto">
          <a:xfrm rot="5400000">
            <a:off x="2300354" y="1566172"/>
            <a:ext cx="620712" cy="71438"/>
          </a:xfrm>
          <a:prstGeom prst="bentConnector3">
            <a:avLst>
              <a:gd name="adj1" fmla="val 49870"/>
            </a:avLst>
          </a:prstGeom>
          <a:noFill/>
          <a:ln w="9525">
            <a:solidFill>
              <a:schemeClr val="tx1"/>
            </a:solidFill>
            <a:miter lim="800000"/>
            <a:headEnd/>
            <a:tailEnd/>
          </a:ln>
        </p:spPr>
      </p:cxnSp>
      <p:cxnSp>
        <p:nvCxnSpPr>
          <p:cNvPr id="79" name="AutoShape 75"/>
          <p:cNvCxnSpPr>
            <a:cxnSpLocks noChangeShapeType="1"/>
          </p:cNvCxnSpPr>
          <p:nvPr/>
        </p:nvCxnSpPr>
        <p:spPr bwMode="auto">
          <a:xfrm rot="16200000" flipH="1">
            <a:off x="3762441" y="1502672"/>
            <a:ext cx="760413" cy="42863"/>
          </a:xfrm>
          <a:prstGeom prst="bentConnector3">
            <a:avLst>
              <a:gd name="adj1" fmla="val 61167"/>
            </a:avLst>
          </a:prstGeom>
          <a:noFill/>
          <a:ln w="9525">
            <a:solidFill>
              <a:schemeClr val="tx1"/>
            </a:solidFill>
            <a:miter lim="800000"/>
            <a:headEnd/>
            <a:tailEnd/>
          </a:ln>
        </p:spPr>
      </p:cxnSp>
      <p:cxnSp>
        <p:nvCxnSpPr>
          <p:cNvPr id="80" name="AutoShape 76"/>
          <p:cNvCxnSpPr>
            <a:cxnSpLocks noChangeShapeType="1"/>
          </p:cNvCxnSpPr>
          <p:nvPr/>
        </p:nvCxnSpPr>
        <p:spPr bwMode="auto">
          <a:xfrm rot="16200000" flipH="1">
            <a:off x="2296384" y="1495529"/>
            <a:ext cx="792163" cy="82550"/>
          </a:xfrm>
          <a:prstGeom prst="bentConnector3">
            <a:avLst>
              <a:gd name="adj1" fmla="val 199"/>
            </a:avLst>
          </a:prstGeom>
          <a:noFill/>
          <a:ln w="9525">
            <a:solidFill>
              <a:schemeClr val="tx1"/>
            </a:solidFill>
            <a:miter lim="800000"/>
            <a:headEnd/>
            <a:tailEnd/>
          </a:ln>
        </p:spPr>
      </p:cxnSp>
      <p:cxnSp>
        <p:nvCxnSpPr>
          <p:cNvPr id="81" name="AutoShape 77"/>
          <p:cNvCxnSpPr>
            <a:cxnSpLocks noChangeShapeType="1"/>
          </p:cNvCxnSpPr>
          <p:nvPr/>
        </p:nvCxnSpPr>
        <p:spPr bwMode="auto">
          <a:xfrm rot="5400000">
            <a:off x="3068704" y="1588397"/>
            <a:ext cx="649287" cy="49213"/>
          </a:xfrm>
          <a:prstGeom prst="bentConnector3">
            <a:avLst>
              <a:gd name="adj1" fmla="val 49880"/>
            </a:avLst>
          </a:prstGeom>
          <a:noFill/>
          <a:ln w="9525">
            <a:solidFill>
              <a:schemeClr val="tx1"/>
            </a:solidFill>
            <a:miter lim="800000"/>
            <a:headEnd/>
            <a:tailEnd/>
          </a:ln>
        </p:spPr>
      </p:cxnSp>
      <p:cxnSp>
        <p:nvCxnSpPr>
          <p:cNvPr id="82" name="AutoShape 78"/>
          <p:cNvCxnSpPr>
            <a:cxnSpLocks noChangeShapeType="1"/>
          </p:cNvCxnSpPr>
          <p:nvPr/>
        </p:nvCxnSpPr>
        <p:spPr bwMode="auto">
          <a:xfrm rot="16200000" flipH="1">
            <a:off x="2926622" y="1330429"/>
            <a:ext cx="1082675" cy="122238"/>
          </a:xfrm>
          <a:prstGeom prst="bentConnector3">
            <a:avLst>
              <a:gd name="adj1" fmla="val 7181"/>
            </a:avLst>
          </a:prstGeom>
          <a:noFill/>
          <a:ln w="9525">
            <a:solidFill>
              <a:schemeClr val="tx1"/>
            </a:solidFill>
            <a:miter lim="800000"/>
            <a:headEnd/>
            <a:tailEnd/>
          </a:ln>
        </p:spPr>
      </p:cxnSp>
      <p:cxnSp>
        <p:nvCxnSpPr>
          <p:cNvPr id="83" name="AutoShape 79"/>
          <p:cNvCxnSpPr>
            <a:cxnSpLocks noChangeShapeType="1"/>
          </p:cNvCxnSpPr>
          <p:nvPr/>
        </p:nvCxnSpPr>
        <p:spPr bwMode="auto">
          <a:xfrm rot="16200000" flipH="1">
            <a:off x="3233803" y="1480448"/>
            <a:ext cx="777875" cy="114300"/>
          </a:xfrm>
          <a:prstGeom prst="bentConnector3">
            <a:avLst>
              <a:gd name="adj1" fmla="val 9181"/>
            </a:avLst>
          </a:prstGeom>
          <a:noFill/>
          <a:ln w="9525">
            <a:solidFill>
              <a:schemeClr val="tx1"/>
            </a:solidFill>
            <a:miter lim="800000"/>
            <a:headEnd/>
            <a:tailEnd/>
          </a:ln>
        </p:spPr>
      </p:cxnSp>
      <p:cxnSp>
        <p:nvCxnSpPr>
          <p:cNvPr id="84" name="AutoShape 80"/>
          <p:cNvCxnSpPr>
            <a:cxnSpLocks noChangeShapeType="1"/>
            <a:stCxn id="52" idx="2"/>
          </p:cNvCxnSpPr>
          <p:nvPr/>
        </p:nvCxnSpPr>
        <p:spPr bwMode="auto">
          <a:xfrm rot="16200000" flipH="1" flipV="1">
            <a:off x="3517173" y="1439966"/>
            <a:ext cx="992187" cy="22225"/>
          </a:xfrm>
          <a:prstGeom prst="bentConnector5">
            <a:avLst>
              <a:gd name="adj1" fmla="val 1759"/>
              <a:gd name="adj2" fmla="val -307144"/>
              <a:gd name="adj3" fmla="val 65917"/>
            </a:avLst>
          </a:prstGeom>
          <a:noFill/>
          <a:ln w="9525">
            <a:solidFill>
              <a:schemeClr val="tx1"/>
            </a:solidFill>
            <a:miter lim="800000"/>
            <a:headEnd/>
            <a:tailEnd/>
          </a:ln>
        </p:spPr>
      </p:cxnSp>
      <p:grpSp>
        <p:nvGrpSpPr>
          <p:cNvPr id="85" name="Group 81"/>
          <p:cNvGrpSpPr>
            <a:grpSpLocks/>
          </p:cNvGrpSpPr>
          <p:nvPr/>
        </p:nvGrpSpPr>
        <p:grpSpPr bwMode="auto">
          <a:xfrm>
            <a:off x="2347979" y="1680472"/>
            <a:ext cx="77787" cy="641350"/>
            <a:chOff x="405" y="1853"/>
            <a:chExt cx="49" cy="404"/>
          </a:xfrm>
        </p:grpSpPr>
        <p:grpSp>
          <p:nvGrpSpPr>
            <p:cNvPr id="86" name="Group 82"/>
            <p:cNvGrpSpPr>
              <a:grpSpLocks/>
            </p:cNvGrpSpPr>
            <p:nvPr/>
          </p:nvGrpSpPr>
          <p:grpSpPr bwMode="auto">
            <a:xfrm>
              <a:off x="405" y="1853"/>
              <a:ext cx="39" cy="404"/>
              <a:chOff x="405" y="1853"/>
              <a:chExt cx="39" cy="404"/>
            </a:xfrm>
          </p:grpSpPr>
          <p:sp>
            <p:nvSpPr>
              <p:cNvPr id="88" name="AutoShape 83"/>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89" name="AutoShape 84"/>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0" name="AutoShape 85"/>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1" name="AutoShape 86"/>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2" name="AutoShape 87"/>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87" name="Line 88"/>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93" name="Group 89"/>
          <p:cNvGrpSpPr>
            <a:grpSpLocks/>
          </p:cNvGrpSpPr>
          <p:nvPr/>
        </p:nvGrpSpPr>
        <p:grpSpPr bwMode="auto">
          <a:xfrm>
            <a:off x="2497204" y="1682060"/>
            <a:ext cx="77787" cy="641350"/>
            <a:chOff x="405" y="1853"/>
            <a:chExt cx="49" cy="404"/>
          </a:xfrm>
        </p:grpSpPr>
        <p:grpSp>
          <p:nvGrpSpPr>
            <p:cNvPr id="94" name="Group 90"/>
            <p:cNvGrpSpPr>
              <a:grpSpLocks/>
            </p:cNvGrpSpPr>
            <p:nvPr/>
          </p:nvGrpSpPr>
          <p:grpSpPr bwMode="auto">
            <a:xfrm>
              <a:off x="405" y="1853"/>
              <a:ext cx="39" cy="404"/>
              <a:chOff x="405" y="1853"/>
              <a:chExt cx="39" cy="404"/>
            </a:xfrm>
          </p:grpSpPr>
          <p:sp>
            <p:nvSpPr>
              <p:cNvPr id="96" name="AutoShape 91"/>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7" name="AutoShape 92"/>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8" name="AutoShape 93"/>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9" name="AutoShape 94"/>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0" name="AutoShape 95"/>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95" name="Line 96"/>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01" name="Group 97"/>
          <p:cNvGrpSpPr>
            <a:grpSpLocks/>
          </p:cNvGrpSpPr>
          <p:nvPr/>
        </p:nvGrpSpPr>
        <p:grpSpPr bwMode="auto">
          <a:xfrm>
            <a:off x="2657541" y="1677297"/>
            <a:ext cx="77788" cy="641350"/>
            <a:chOff x="405" y="1853"/>
            <a:chExt cx="49" cy="404"/>
          </a:xfrm>
        </p:grpSpPr>
        <p:grpSp>
          <p:nvGrpSpPr>
            <p:cNvPr id="102" name="Group 98"/>
            <p:cNvGrpSpPr>
              <a:grpSpLocks/>
            </p:cNvGrpSpPr>
            <p:nvPr/>
          </p:nvGrpSpPr>
          <p:grpSpPr bwMode="auto">
            <a:xfrm>
              <a:off x="405" y="1853"/>
              <a:ext cx="39" cy="404"/>
              <a:chOff x="405" y="1853"/>
              <a:chExt cx="39" cy="404"/>
            </a:xfrm>
          </p:grpSpPr>
          <p:sp>
            <p:nvSpPr>
              <p:cNvPr id="104" name="AutoShape 99"/>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5" name="AutoShape 100"/>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6" name="AutoShape 101"/>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7" name="AutoShape 102"/>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8" name="AutoShape 103"/>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03" name="Line 104"/>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09" name="Group 105"/>
          <p:cNvGrpSpPr>
            <a:grpSpLocks/>
          </p:cNvGrpSpPr>
          <p:nvPr/>
        </p:nvGrpSpPr>
        <p:grpSpPr bwMode="auto">
          <a:xfrm>
            <a:off x="2819466" y="1683647"/>
            <a:ext cx="77788" cy="641350"/>
            <a:chOff x="405" y="1853"/>
            <a:chExt cx="49" cy="404"/>
          </a:xfrm>
        </p:grpSpPr>
        <p:grpSp>
          <p:nvGrpSpPr>
            <p:cNvPr id="110" name="Group 106"/>
            <p:cNvGrpSpPr>
              <a:grpSpLocks/>
            </p:cNvGrpSpPr>
            <p:nvPr/>
          </p:nvGrpSpPr>
          <p:grpSpPr bwMode="auto">
            <a:xfrm>
              <a:off x="405" y="1853"/>
              <a:ext cx="39" cy="404"/>
              <a:chOff x="405" y="1853"/>
              <a:chExt cx="39" cy="404"/>
            </a:xfrm>
          </p:grpSpPr>
          <p:sp>
            <p:nvSpPr>
              <p:cNvPr id="112" name="AutoShape 107"/>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13" name="AutoShape 108"/>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14" name="AutoShape 109"/>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15" name="AutoShape 110"/>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16" name="AutoShape 111"/>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11" name="Line 112"/>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17" name="Group 113"/>
          <p:cNvGrpSpPr>
            <a:grpSpLocks/>
          </p:cNvGrpSpPr>
          <p:nvPr/>
        </p:nvGrpSpPr>
        <p:grpSpPr bwMode="auto">
          <a:xfrm>
            <a:off x="2965516" y="1680472"/>
            <a:ext cx="77788" cy="641350"/>
            <a:chOff x="405" y="1853"/>
            <a:chExt cx="49" cy="404"/>
          </a:xfrm>
        </p:grpSpPr>
        <p:grpSp>
          <p:nvGrpSpPr>
            <p:cNvPr id="118" name="Group 114"/>
            <p:cNvGrpSpPr>
              <a:grpSpLocks/>
            </p:cNvGrpSpPr>
            <p:nvPr/>
          </p:nvGrpSpPr>
          <p:grpSpPr bwMode="auto">
            <a:xfrm>
              <a:off x="405" y="1853"/>
              <a:ext cx="39" cy="404"/>
              <a:chOff x="405" y="1853"/>
              <a:chExt cx="39" cy="404"/>
            </a:xfrm>
          </p:grpSpPr>
          <p:sp>
            <p:nvSpPr>
              <p:cNvPr id="120" name="AutoShape 115"/>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21" name="AutoShape 116"/>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22" name="AutoShape 117"/>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23" name="AutoShape 118"/>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24" name="AutoShape 119"/>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19" name="Line 120"/>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25" name="Group 121"/>
          <p:cNvGrpSpPr>
            <a:grpSpLocks/>
          </p:cNvGrpSpPr>
          <p:nvPr/>
        </p:nvGrpSpPr>
        <p:grpSpPr bwMode="auto">
          <a:xfrm>
            <a:off x="3127441" y="1677297"/>
            <a:ext cx="77788" cy="641350"/>
            <a:chOff x="405" y="1853"/>
            <a:chExt cx="49" cy="404"/>
          </a:xfrm>
        </p:grpSpPr>
        <p:grpSp>
          <p:nvGrpSpPr>
            <p:cNvPr id="126" name="Group 122"/>
            <p:cNvGrpSpPr>
              <a:grpSpLocks/>
            </p:cNvGrpSpPr>
            <p:nvPr/>
          </p:nvGrpSpPr>
          <p:grpSpPr bwMode="auto">
            <a:xfrm>
              <a:off x="405" y="1853"/>
              <a:ext cx="39" cy="404"/>
              <a:chOff x="405" y="1853"/>
              <a:chExt cx="39" cy="404"/>
            </a:xfrm>
          </p:grpSpPr>
          <p:sp>
            <p:nvSpPr>
              <p:cNvPr id="128" name="AutoShape 123"/>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29" name="AutoShape 124"/>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30" name="AutoShape 125"/>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31" name="AutoShape 126"/>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32" name="AutoShape 127"/>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27" name="Line 128"/>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33" name="Group 129"/>
          <p:cNvGrpSpPr>
            <a:grpSpLocks/>
          </p:cNvGrpSpPr>
          <p:nvPr/>
        </p:nvGrpSpPr>
        <p:grpSpPr bwMode="auto">
          <a:xfrm>
            <a:off x="3294129" y="1677297"/>
            <a:ext cx="77787" cy="641350"/>
            <a:chOff x="405" y="1853"/>
            <a:chExt cx="49" cy="404"/>
          </a:xfrm>
        </p:grpSpPr>
        <p:grpSp>
          <p:nvGrpSpPr>
            <p:cNvPr id="134" name="Group 130"/>
            <p:cNvGrpSpPr>
              <a:grpSpLocks/>
            </p:cNvGrpSpPr>
            <p:nvPr/>
          </p:nvGrpSpPr>
          <p:grpSpPr bwMode="auto">
            <a:xfrm>
              <a:off x="405" y="1853"/>
              <a:ext cx="39" cy="404"/>
              <a:chOff x="405" y="1853"/>
              <a:chExt cx="39" cy="404"/>
            </a:xfrm>
          </p:grpSpPr>
          <p:sp>
            <p:nvSpPr>
              <p:cNvPr id="136" name="AutoShape 131"/>
              <p:cNvSpPr>
                <a:spLocks noChangeArrowheads="1"/>
              </p:cNvSpPr>
              <p:nvPr/>
            </p:nvSpPr>
            <p:spPr bwMode="auto">
              <a:xfrm>
                <a:off x="405" y="1853"/>
                <a:ext cx="39" cy="37"/>
              </a:xfrm>
              <a:prstGeom prst="octagon">
                <a:avLst>
                  <a:gd name="adj" fmla="val 29287"/>
                </a:avLst>
              </a:prstGeom>
              <a:solidFill>
                <a:srgbClr val="FFFFFF"/>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37" name="AutoShape 132"/>
              <p:cNvSpPr>
                <a:spLocks noChangeArrowheads="1"/>
              </p:cNvSpPr>
              <p:nvPr/>
            </p:nvSpPr>
            <p:spPr bwMode="auto">
              <a:xfrm>
                <a:off x="405" y="1945"/>
                <a:ext cx="39" cy="37"/>
              </a:xfrm>
              <a:prstGeom prst="octagon">
                <a:avLst>
                  <a:gd name="adj" fmla="val 29287"/>
                </a:avLst>
              </a:prstGeom>
              <a:solidFill>
                <a:srgbClr val="FFFFFF"/>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38" name="AutoShape 133"/>
              <p:cNvSpPr>
                <a:spLocks noChangeArrowheads="1"/>
              </p:cNvSpPr>
              <p:nvPr/>
            </p:nvSpPr>
            <p:spPr bwMode="auto">
              <a:xfrm>
                <a:off x="405" y="2036"/>
                <a:ext cx="39" cy="38"/>
              </a:xfrm>
              <a:prstGeom prst="octagon">
                <a:avLst>
                  <a:gd name="adj" fmla="val 29287"/>
                </a:avLst>
              </a:prstGeom>
              <a:solidFill>
                <a:srgbClr val="FFFFFF"/>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39" name="AutoShape 134"/>
              <p:cNvSpPr>
                <a:spLocks noChangeArrowheads="1"/>
              </p:cNvSpPr>
              <p:nvPr/>
            </p:nvSpPr>
            <p:spPr bwMode="auto">
              <a:xfrm>
                <a:off x="405" y="2128"/>
                <a:ext cx="39" cy="37"/>
              </a:xfrm>
              <a:prstGeom prst="octagon">
                <a:avLst>
                  <a:gd name="adj" fmla="val 29287"/>
                </a:avLst>
              </a:prstGeom>
              <a:solidFill>
                <a:srgbClr val="FFFFFF"/>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40" name="AutoShape 135"/>
              <p:cNvSpPr>
                <a:spLocks noChangeArrowheads="1"/>
              </p:cNvSpPr>
              <p:nvPr/>
            </p:nvSpPr>
            <p:spPr bwMode="auto">
              <a:xfrm>
                <a:off x="405" y="2220"/>
                <a:ext cx="39" cy="37"/>
              </a:xfrm>
              <a:prstGeom prst="octagon">
                <a:avLst>
                  <a:gd name="adj" fmla="val 29287"/>
                </a:avLst>
              </a:prstGeom>
              <a:solidFill>
                <a:srgbClr val="FFFFFF"/>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35" name="Line 136"/>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41" name="Group 137"/>
          <p:cNvGrpSpPr>
            <a:grpSpLocks/>
          </p:cNvGrpSpPr>
          <p:nvPr/>
        </p:nvGrpSpPr>
        <p:grpSpPr bwMode="auto">
          <a:xfrm>
            <a:off x="3456054" y="1678885"/>
            <a:ext cx="77787" cy="641350"/>
            <a:chOff x="405" y="1853"/>
            <a:chExt cx="49" cy="404"/>
          </a:xfrm>
        </p:grpSpPr>
        <p:grpSp>
          <p:nvGrpSpPr>
            <p:cNvPr id="142" name="Group 138"/>
            <p:cNvGrpSpPr>
              <a:grpSpLocks/>
            </p:cNvGrpSpPr>
            <p:nvPr/>
          </p:nvGrpSpPr>
          <p:grpSpPr bwMode="auto">
            <a:xfrm>
              <a:off x="405" y="1853"/>
              <a:ext cx="39" cy="404"/>
              <a:chOff x="405" y="1853"/>
              <a:chExt cx="39" cy="404"/>
            </a:xfrm>
          </p:grpSpPr>
          <p:sp>
            <p:nvSpPr>
              <p:cNvPr id="144" name="AutoShape 139"/>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45" name="AutoShape 140"/>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46" name="AutoShape 141"/>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47" name="AutoShape 142"/>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48" name="AutoShape 143"/>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43" name="Line 144"/>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49" name="Group 145"/>
          <p:cNvGrpSpPr>
            <a:grpSpLocks/>
          </p:cNvGrpSpPr>
          <p:nvPr/>
        </p:nvGrpSpPr>
        <p:grpSpPr bwMode="auto">
          <a:xfrm>
            <a:off x="3775141" y="1677297"/>
            <a:ext cx="77788" cy="641350"/>
            <a:chOff x="405" y="1853"/>
            <a:chExt cx="49" cy="404"/>
          </a:xfrm>
        </p:grpSpPr>
        <p:grpSp>
          <p:nvGrpSpPr>
            <p:cNvPr id="150" name="Group 146"/>
            <p:cNvGrpSpPr>
              <a:grpSpLocks/>
            </p:cNvGrpSpPr>
            <p:nvPr/>
          </p:nvGrpSpPr>
          <p:grpSpPr bwMode="auto">
            <a:xfrm>
              <a:off x="405" y="1853"/>
              <a:ext cx="39" cy="404"/>
              <a:chOff x="405" y="1853"/>
              <a:chExt cx="39" cy="404"/>
            </a:xfrm>
          </p:grpSpPr>
          <p:sp>
            <p:nvSpPr>
              <p:cNvPr id="152" name="AutoShape 147"/>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53" name="AutoShape 148"/>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54" name="AutoShape 149"/>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55" name="AutoShape 150"/>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56" name="AutoShape 151"/>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51" name="Line 152"/>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57" name="Group 153"/>
          <p:cNvGrpSpPr>
            <a:grpSpLocks/>
          </p:cNvGrpSpPr>
          <p:nvPr/>
        </p:nvGrpSpPr>
        <p:grpSpPr bwMode="auto">
          <a:xfrm>
            <a:off x="3925954" y="1683647"/>
            <a:ext cx="77787" cy="641350"/>
            <a:chOff x="405" y="1853"/>
            <a:chExt cx="49" cy="404"/>
          </a:xfrm>
        </p:grpSpPr>
        <p:grpSp>
          <p:nvGrpSpPr>
            <p:cNvPr id="158" name="Group 154"/>
            <p:cNvGrpSpPr>
              <a:grpSpLocks/>
            </p:cNvGrpSpPr>
            <p:nvPr/>
          </p:nvGrpSpPr>
          <p:grpSpPr bwMode="auto">
            <a:xfrm>
              <a:off x="405" y="1853"/>
              <a:ext cx="39" cy="404"/>
              <a:chOff x="405" y="1853"/>
              <a:chExt cx="39" cy="404"/>
            </a:xfrm>
          </p:grpSpPr>
          <p:sp>
            <p:nvSpPr>
              <p:cNvPr id="160" name="AutoShape 155"/>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61" name="AutoShape 156"/>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62" name="AutoShape 157"/>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63" name="AutoShape 158"/>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64" name="AutoShape 159"/>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59" name="Line 160"/>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65" name="Group 161"/>
          <p:cNvGrpSpPr>
            <a:grpSpLocks/>
          </p:cNvGrpSpPr>
          <p:nvPr/>
        </p:nvGrpSpPr>
        <p:grpSpPr bwMode="auto">
          <a:xfrm>
            <a:off x="3611629" y="1677297"/>
            <a:ext cx="77787" cy="641350"/>
            <a:chOff x="405" y="1853"/>
            <a:chExt cx="49" cy="404"/>
          </a:xfrm>
        </p:grpSpPr>
        <p:grpSp>
          <p:nvGrpSpPr>
            <p:cNvPr id="166" name="Group 162"/>
            <p:cNvGrpSpPr>
              <a:grpSpLocks/>
            </p:cNvGrpSpPr>
            <p:nvPr/>
          </p:nvGrpSpPr>
          <p:grpSpPr bwMode="auto">
            <a:xfrm>
              <a:off x="405" y="1853"/>
              <a:ext cx="39" cy="404"/>
              <a:chOff x="405" y="1853"/>
              <a:chExt cx="39" cy="404"/>
            </a:xfrm>
          </p:grpSpPr>
          <p:sp>
            <p:nvSpPr>
              <p:cNvPr id="168" name="AutoShape 163"/>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69" name="AutoShape 164"/>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0" name="AutoShape 165"/>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1" name="AutoShape 166"/>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2" name="AutoShape 167"/>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67" name="Line 168"/>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73" name="Group 169"/>
          <p:cNvGrpSpPr>
            <a:grpSpLocks/>
          </p:cNvGrpSpPr>
          <p:nvPr/>
        </p:nvGrpSpPr>
        <p:grpSpPr bwMode="auto">
          <a:xfrm>
            <a:off x="4087879" y="1678885"/>
            <a:ext cx="77787" cy="641350"/>
            <a:chOff x="405" y="1853"/>
            <a:chExt cx="49" cy="404"/>
          </a:xfrm>
        </p:grpSpPr>
        <p:grpSp>
          <p:nvGrpSpPr>
            <p:cNvPr id="174" name="Group 170"/>
            <p:cNvGrpSpPr>
              <a:grpSpLocks/>
            </p:cNvGrpSpPr>
            <p:nvPr/>
          </p:nvGrpSpPr>
          <p:grpSpPr bwMode="auto">
            <a:xfrm>
              <a:off x="405" y="1853"/>
              <a:ext cx="39" cy="404"/>
              <a:chOff x="405" y="1853"/>
              <a:chExt cx="39" cy="404"/>
            </a:xfrm>
          </p:grpSpPr>
          <p:sp>
            <p:nvSpPr>
              <p:cNvPr id="176" name="AutoShape 171"/>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7" name="AutoShape 172"/>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8" name="AutoShape 173"/>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9" name="AutoShape 174"/>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80" name="AutoShape 175"/>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75" name="Line 176"/>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cxnSp>
        <p:nvCxnSpPr>
          <p:cNvPr id="181" name="AutoShape 177"/>
          <p:cNvCxnSpPr>
            <a:cxnSpLocks noChangeShapeType="1"/>
          </p:cNvCxnSpPr>
          <p:nvPr/>
        </p:nvCxnSpPr>
        <p:spPr bwMode="auto">
          <a:xfrm rot="16200000" flipH="1">
            <a:off x="2451167" y="1496322"/>
            <a:ext cx="798512" cy="96837"/>
          </a:xfrm>
          <a:prstGeom prst="bentConnector3">
            <a:avLst>
              <a:gd name="adj1" fmla="val 9144"/>
            </a:avLst>
          </a:prstGeom>
          <a:noFill/>
          <a:ln w="9525">
            <a:solidFill>
              <a:schemeClr val="tx1"/>
            </a:solidFill>
            <a:miter lim="800000"/>
            <a:headEnd/>
            <a:tailEnd/>
          </a:ln>
        </p:spPr>
      </p:cxnSp>
      <p:cxnSp>
        <p:nvCxnSpPr>
          <p:cNvPr id="182" name="AutoShape 178"/>
          <p:cNvCxnSpPr>
            <a:cxnSpLocks noChangeShapeType="1"/>
          </p:cNvCxnSpPr>
          <p:nvPr/>
        </p:nvCxnSpPr>
        <p:spPr bwMode="auto">
          <a:xfrm rot="16200000" flipH="1">
            <a:off x="2448786" y="1352653"/>
            <a:ext cx="1103312" cy="92075"/>
          </a:xfrm>
          <a:prstGeom prst="bentConnector3">
            <a:avLst>
              <a:gd name="adj1" fmla="val 6042"/>
            </a:avLst>
          </a:prstGeom>
          <a:noFill/>
          <a:ln w="9525">
            <a:solidFill>
              <a:schemeClr val="tx1"/>
            </a:solidFill>
            <a:miter lim="800000"/>
            <a:headEnd/>
            <a:tailEnd/>
          </a:ln>
        </p:spPr>
      </p:cxnSp>
      <p:cxnSp>
        <p:nvCxnSpPr>
          <p:cNvPr id="183" name="AutoShape 179"/>
          <p:cNvCxnSpPr>
            <a:cxnSpLocks noChangeShapeType="1"/>
          </p:cNvCxnSpPr>
          <p:nvPr/>
        </p:nvCxnSpPr>
        <p:spPr bwMode="auto">
          <a:xfrm rot="16200000" flipH="1">
            <a:off x="2690879" y="1421710"/>
            <a:ext cx="933450" cy="95250"/>
          </a:xfrm>
          <a:prstGeom prst="bentConnector3">
            <a:avLst>
              <a:gd name="adj1" fmla="val 6972"/>
            </a:avLst>
          </a:prstGeom>
          <a:noFill/>
          <a:ln w="9525">
            <a:solidFill>
              <a:schemeClr val="tx1"/>
            </a:solidFill>
            <a:miter lim="800000"/>
            <a:headEnd/>
            <a:tailEnd/>
          </a:ln>
        </p:spPr>
      </p:cxnSp>
      <p:cxnSp>
        <p:nvCxnSpPr>
          <p:cNvPr id="184" name="AutoShape 180"/>
          <p:cNvCxnSpPr>
            <a:cxnSpLocks noChangeShapeType="1"/>
          </p:cNvCxnSpPr>
          <p:nvPr/>
        </p:nvCxnSpPr>
        <p:spPr bwMode="auto">
          <a:xfrm rot="16200000" flipH="1">
            <a:off x="3471929" y="1540772"/>
            <a:ext cx="622300" cy="139700"/>
          </a:xfrm>
          <a:prstGeom prst="bentConnector3">
            <a:avLst>
              <a:gd name="adj1" fmla="val 50509"/>
            </a:avLst>
          </a:prstGeom>
          <a:noFill/>
          <a:ln w="9525">
            <a:solidFill>
              <a:schemeClr val="tx1"/>
            </a:solidFill>
            <a:miter lim="800000"/>
            <a:headEnd/>
            <a:tailEnd/>
          </a:ln>
        </p:spPr>
      </p:cxnSp>
      <p:sp>
        <p:nvSpPr>
          <p:cNvPr id="185" name="Rectangle 181"/>
          <p:cNvSpPr>
            <a:spLocks noChangeArrowheads="1"/>
          </p:cNvSpPr>
          <p:nvPr/>
        </p:nvSpPr>
        <p:spPr bwMode="auto">
          <a:xfrm>
            <a:off x="2460691" y="2698060"/>
            <a:ext cx="1439863" cy="568325"/>
          </a:xfrm>
          <a:prstGeom prst="rect">
            <a:avLst/>
          </a:prstGeom>
          <a:solidFill>
            <a:srgbClr val="FFFFFF"/>
          </a:solidFill>
          <a:ln w="9525">
            <a:noFill/>
            <a:miter lim="800000"/>
            <a:headEnd/>
            <a:tailEnd/>
          </a:ln>
          <a:effectLst>
            <a:outerShdw blurRad="50800" dist="38100" dir="2700000" algn="tl" rotWithShape="0">
              <a:prstClr val="black">
                <a:alpha val="40000"/>
              </a:prstClr>
            </a:outerShdw>
          </a:effectLst>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282" name="AutoShape 278"/>
          <p:cNvCxnSpPr>
            <a:cxnSpLocks noChangeShapeType="1"/>
            <a:stCxn id="27" idx="2"/>
            <a:endCxn id="185" idx="0"/>
          </p:cNvCxnSpPr>
          <p:nvPr/>
        </p:nvCxnSpPr>
        <p:spPr bwMode="auto">
          <a:xfrm>
            <a:off x="2692466" y="2367860"/>
            <a:ext cx="488950" cy="330200"/>
          </a:xfrm>
          <a:prstGeom prst="straightConnector1">
            <a:avLst/>
          </a:prstGeom>
          <a:noFill/>
          <a:ln w="9525">
            <a:solidFill>
              <a:schemeClr val="tx1"/>
            </a:solidFill>
            <a:round/>
            <a:headEnd/>
            <a:tailEnd type="triangle" w="med" len="med"/>
          </a:ln>
        </p:spPr>
      </p:cxnSp>
      <p:cxnSp>
        <p:nvCxnSpPr>
          <p:cNvPr id="283" name="AutoShape 279"/>
          <p:cNvCxnSpPr>
            <a:cxnSpLocks noChangeShapeType="1"/>
            <a:stCxn id="26" idx="2"/>
            <a:endCxn id="185" idx="0"/>
          </p:cNvCxnSpPr>
          <p:nvPr/>
        </p:nvCxnSpPr>
        <p:spPr bwMode="auto">
          <a:xfrm flipH="1">
            <a:off x="3181416" y="2374210"/>
            <a:ext cx="631825" cy="323850"/>
          </a:xfrm>
          <a:prstGeom prst="straightConnector1">
            <a:avLst/>
          </a:prstGeom>
          <a:noFill/>
          <a:ln w="9525">
            <a:solidFill>
              <a:schemeClr val="tx1"/>
            </a:solidFill>
            <a:round/>
            <a:headEnd/>
            <a:tailEnd type="triangle" w="med" len="med"/>
          </a:ln>
        </p:spPr>
      </p:cxnSp>
      <p:sp>
        <p:nvSpPr>
          <p:cNvPr id="381" name="Rectangle 377" descr="Diagonal weit nach unten"/>
          <p:cNvSpPr>
            <a:spLocks noChangeArrowheads="1"/>
          </p:cNvSpPr>
          <p:nvPr/>
        </p:nvSpPr>
        <p:spPr bwMode="auto">
          <a:xfrm>
            <a:off x="2460691" y="3561660"/>
            <a:ext cx="1439863" cy="568325"/>
          </a:xfrm>
          <a:prstGeom prst="rect">
            <a:avLst/>
          </a:prstGeom>
          <a:pattFill prst="wdDnDiag">
            <a:fgClr>
              <a:srgbClr val="C0C0C0"/>
            </a:fgClr>
            <a:bgClr>
              <a:schemeClr val="bg1"/>
            </a:bgClr>
          </a:pattFill>
          <a:ln w="9525">
            <a:noFill/>
            <a:miter lim="800000"/>
            <a:headEnd/>
            <a:tailEnd/>
          </a:ln>
          <a:effectLst>
            <a:outerShdw blurRad="50800" dist="38100" dir="2700000" algn="tl" rotWithShape="0">
              <a:prstClr val="black">
                <a:alpha val="40000"/>
              </a:prstClr>
            </a:outerShdw>
          </a:effectLst>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2" name="Rectangle 378" descr="Diagonal weit nach oben"/>
          <p:cNvSpPr>
            <a:spLocks noChangeArrowheads="1"/>
          </p:cNvSpPr>
          <p:nvPr/>
        </p:nvSpPr>
        <p:spPr bwMode="auto">
          <a:xfrm>
            <a:off x="2298765" y="4490347"/>
            <a:ext cx="1852613" cy="568325"/>
          </a:xfrm>
          <a:prstGeom prst="rect">
            <a:avLst/>
          </a:prstGeom>
          <a:pattFill prst="wdUpDiag">
            <a:fgClr>
              <a:schemeClr val="tx1"/>
            </a:fgClr>
            <a:bgClr>
              <a:schemeClr val="bg1"/>
            </a:bgClr>
          </a:pattFill>
          <a:ln w="9525">
            <a:noFill/>
            <a:miter lim="800000"/>
            <a:headEnd/>
            <a:tailEnd/>
          </a:ln>
          <a:effectLst>
            <a:outerShdw blurRad="50800" dist="38100" dir="2700000" algn="tl" rotWithShape="0">
              <a:prstClr val="black">
                <a:alpha val="40000"/>
              </a:prstClr>
            </a:outerShdw>
          </a:effectLst>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3" name="Text Box 379"/>
          <p:cNvSpPr txBox="1">
            <a:spLocks noChangeArrowheads="1"/>
          </p:cNvSpPr>
          <p:nvPr/>
        </p:nvSpPr>
        <p:spPr bwMode="auto">
          <a:xfrm>
            <a:off x="2554004" y="2797997"/>
            <a:ext cx="1223962" cy="369332"/>
          </a:xfrm>
          <a:prstGeom prst="rect">
            <a:avLst/>
          </a:prstGeom>
          <a:solidFill>
            <a:srgbClr val="FFFFFF"/>
          </a:solidFill>
          <a:ln w="9525">
            <a:noFill/>
            <a:miter lim="800000"/>
            <a:headEnd/>
            <a:tailEnd/>
          </a:ln>
        </p:spPr>
        <p:txBody>
          <a:bodyPr>
            <a:spAutoFit/>
          </a:bodyPr>
          <a:lstStyle/>
          <a:p>
            <a:pPr algn="ctr">
              <a:spcBef>
                <a:spcPct val="50000"/>
              </a:spcBef>
            </a:pPr>
            <a:r>
              <a:rPr lang="en-GB" altLang="de-DE" dirty="0">
                <a:latin typeface="Arial" panose="020B0604020202020204" pitchFamily="34" charset="0"/>
                <a:cs typeface="Arial" panose="020B0604020202020204" pitchFamily="34" charset="0"/>
              </a:rPr>
              <a:t>‘</a:t>
            </a:r>
            <a:r>
              <a:rPr lang="en-GB" altLang="de-DE" dirty="0" err="1">
                <a:latin typeface="Arial" panose="020B0604020202020204" pitchFamily="34" charset="0"/>
                <a:cs typeface="Arial" panose="020B0604020202020204" pitchFamily="34" charset="0"/>
              </a:rPr>
              <a:t>Prebasic</a:t>
            </a:r>
            <a:r>
              <a:rPr lang="en-GB" altLang="de-DE" dirty="0">
                <a:latin typeface="Arial" panose="020B0604020202020204" pitchFamily="34" charset="0"/>
                <a:cs typeface="Arial" panose="020B0604020202020204" pitchFamily="34" charset="0"/>
              </a:rPr>
              <a:t>’</a:t>
            </a:r>
          </a:p>
        </p:txBody>
      </p:sp>
      <p:sp>
        <p:nvSpPr>
          <p:cNvPr id="384" name="Text Box 380"/>
          <p:cNvSpPr txBox="1">
            <a:spLocks noChangeArrowheads="1"/>
          </p:cNvSpPr>
          <p:nvPr/>
        </p:nvSpPr>
        <p:spPr bwMode="auto">
          <a:xfrm>
            <a:off x="2549629" y="3662372"/>
            <a:ext cx="1223962" cy="369332"/>
          </a:xfrm>
          <a:prstGeom prst="rect">
            <a:avLst/>
          </a:prstGeom>
          <a:solidFill>
            <a:srgbClr val="FFFFFF"/>
          </a:solidFill>
          <a:ln w="9525">
            <a:noFill/>
            <a:miter lim="800000"/>
            <a:headEnd/>
            <a:tailEnd/>
          </a:ln>
        </p:spPr>
        <p:txBody>
          <a:bodyPr>
            <a:spAutoFit/>
          </a:bodyPr>
          <a:lstStyle/>
          <a:p>
            <a:pPr algn="ctr">
              <a:spcBef>
                <a:spcPct val="50000"/>
              </a:spcBef>
            </a:pPr>
            <a:r>
              <a:rPr lang="en-GB" altLang="de-DE" dirty="0">
                <a:latin typeface="Arial" panose="020B0604020202020204" pitchFamily="34" charset="0"/>
                <a:cs typeface="Arial" panose="020B0604020202020204" pitchFamily="34" charset="0"/>
              </a:rPr>
              <a:t>‘Basic’</a:t>
            </a:r>
          </a:p>
        </p:txBody>
      </p:sp>
      <p:sp>
        <p:nvSpPr>
          <p:cNvPr id="385" name="Text Box 381"/>
          <p:cNvSpPr txBox="1">
            <a:spLocks noChangeArrowheads="1"/>
          </p:cNvSpPr>
          <p:nvPr/>
        </p:nvSpPr>
        <p:spPr bwMode="auto">
          <a:xfrm>
            <a:off x="2353014" y="4595122"/>
            <a:ext cx="1728787" cy="369332"/>
          </a:xfrm>
          <a:prstGeom prst="rect">
            <a:avLst/>
          </a:prstGeom>
          <a:solidFill>
            <a:srgbClr val="FFFFFF"/>
          </a:solidFill>
          <a:ln w="9525">
            <a:noFill/>
            <a:miter lim="800000"/>
            <a:headEnd/>
            <a:tailEnd/>
          </a:ln>
        </p:spPr>
        <p:txBody>
          <a:bodyPr>
            <a:spAutoFit/>
          </a:bodyPr>
          <a:lstStyle/>
          <a:p>
            <a:pPr algn="ctr">
              <a:spcBef>
                <a:spcPct val="50000"/>
              </a:spcBef>
            </a:pPr>
            <a:r>
              <a:rPr lang="en-GB" altLang="de-DE"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Certified</a:t>
            </a:r>
            <a:r>
              <a:rPr lang="en-GB" altLang="de-DE" dirty="0">
                <a:latin typeface="Arial" panose="020B0604020202020204" pitchFamily="34" charset="0"/>
                <a:cs typeface="Arial" panose="020B0604020202020204" pitchFamily="34" charset="0"/>
              </a:rPr>
              <a:t> seed</a:t>
            </a:r>
          </a:p>
        </p:txBody>
      </p:sp>
      <p:sp>
        <p:nvSpPr>
          <p:cNvPr id="413" name="Rectangle 378" descr="Diagonal weit nach oben"/>
          <p:cNvSpPr>
            <a:spLocks noChangeArrowheads="1"/>
          </p:cNvSpPr>
          <p:nvPr/>
        </p:nvSpPr>
        <p:spPr bwMode="auto">
          <a:xfrm>
            <a:off x="2298765" y="5321400"/>
            <a:ext cx="1856564" cy="568325"/>
          </a:xfrm>
          <a:prstGeom prst="rect">
            <a:avLst/>
          </a:prstGeom>
          <a:solidFill>
            <a:srgbClr val="D8E2B6"/>
          </a:solidFill>
          <a:ln w="9525">
            <a:noFill/>
            <a:miter lim="800000"/>
            <a:headEnd/>
            <a:tailEnd/>
          </a:ln>
          <a:effectLst>
            <a:outerShdw blurRad="50800" dist="38100" dir="2700000" algn="tl" rotWithShape="0">
              <a:prstClr val="black">
                <a:alpha val="40000"/>
              </a:prstClr>
            </a:outerShdw>
          </a:effectLst>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14" name="Text Box 381"/>
          <p:cNvSpPr txBox="1">
            <a:spLocks noChangeArrowheads="1"/>
          </p:cNvSpPr>
          <p:nvPr/>
        </p:nvSpPr>
        <p:spPr bwMode="auto">
          <a:xfrm>
            <a:off x="2347759" y="5414272"/>
            <a:ext cx="1728787" cy="369332"/>
          </a:xfrm>
          <a:prstGeom prst="rect">
            <a:avLst/>
          </a:prstGeom>
          <a:solidFill>
            <a:srgbClr val="FFFFFF"/>
          </a:solidFill>
          <a:ln w="9525">
            <a:noFill/>
            <a:miter lim="800000"/>
            <a:headEnd/>
            <a:tailEnd/>
          </a:ln>
        </p:spPr>
        <p:txBody>
          <a:bodyPr>
            <a:spAutoFit/>
          </a:bodyPr>
          <a:lstStyle/>
          <a:p>
            <a:pPr algn="ctr">
              <a:spcBef>
                <a:spcPct val="50000"/>
              </a:spcBef>
            </a:pPr>
            <a:r>
              <a:rPr lang="en-GB" altLang="de-DE" dirty="0">
                <a:latin typeface="Arial" panose="020B0604020202020204" pitchFamily="34" charset="0"/>
                <a:cs typeface="Arial" panose="020B0604020202020204" pitchFamily="34" charset="0"/>
              </a:rPr>
              <a:t>Farmer</a:t>
            </a:r>
          </a:p>
        </p:txBody>
      </p:sp>
      <p:grpSp>
        <p:nvGrpSpPr>
          <p:cNvPr id="426" name="Group 425">
            <a:extLst>
              <a:ext uri="{FF2B5EF4-FFF2-40B4-BE49-F238E27FC236}">
                <a16:creationId xmlns:a16="http://schemas.microsoft.com/office/drawing/2014/main" id="{50F5D402-2F1C-4EC5-919F-98D952CED2B5}"/>
              </a:ext>
            </a:extLst>
          </p:cNvPr>
          <p:cNvGrpSpPr/>
          <p:nvPr/>
        </p:nvGrpSpPr>
        <p:grpSpPr>
          <a:xfrm>
            <a:off x="84446" y="1533035"/>
            <a:ext cx="2164365" cy="4386062"/>
            <a:chOff x="84446" y="1533035"/>
            <a:chExt cx="2164365" cy="4386062"/>
          </a:xfrm>
        </p:grpSpPr>
        <p:sp>
          <p:nvSpPr>
            <p:cNvPr id="406" name="Text Box 402"/>
            <p:cNvSpPr txBox="1">
              <a:spLocks noChangeArrowheads="1"/>
            </p:cNvSpPr>
            <p:nvPr/>
          </p:nvSpPr>
          <p:spPr bwMode="auto">
            <a:xfrm>
              <a:off x="84446" y="1533035"/>
              <a:ext cx="2125150" cy="923330"/>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defPPr>
                <a:defRPr lang="en-US"/>
              </a:defPPr>
              <a:lvl1pPr>
                <a:spcBef>
                  <a:spcPct val="50000"/>
                </a:spcBef>
                <a:defRPr>
                  <a:latin typeface="Arial" panose="020B0604020202020204" pitchFamily="34" charset="0"/>
                  <a:cs typeface="Arial" panose="020B0604020202020204" pitchFamily="34" charset="0"/>
                </a:defRPr>
              </a:lvl1pPr>
            </a:lstStyle>
            <a:p>
              <a:pPr algn="r"/>
              <a:r>
                <a:rPr lang="en-GB" altLang="de-DE" dirty="0"/>
                <a:t>Bulk harvest true-to-type lines for  ‘</a:t>
              </a:r>
              <a:r>
                <a:rPr lang="en-GB" altLang="de-DE" dirty="0" err="1"/>
                <a:t>Prebasic</a:t>
              </a:r>
              <a:r>
                <a:rPr lang="en-GB" altLang="de-DE" dirty="0"/>
                <a:t>’ seed.</a:t>
              </a:r>
            </a:p>
          </p:txBody>
        </p:sp>
        <p:sp>
          <p:nvSpPr>
            <p:cNvPr id="419" name="TextBox 418"/>
            <p:cNvSpPr txBox="1"/>
            <p:nvPr/>
          </p:nvSpPr>
          <p:spPr>
            <a:xfrm>
              <a:off x="192505" y="2752035"/>
              <a:ext cx="2056306"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Year 2026</a:t>
              </a:r>
            </a:p>
            <a:p>
              <a:pPr algn="ctr"/>
              <a:r>
                <a:rPr lang="en-GB" dirty="0">
                  <a:latin typeface="Arial" panose="020B0604020202020204" pitchFamily="34" charset="0"/>
                  <a:cs typeface="Arial" panose="020B0604020202020204" pitchFamily="34" charset="0"/>
                </a:rPr>
                <a:t>Bulk-harvest</a:t>
              </a:r>
            </a:p>
          </p:txBody>
        </p:sp>
        <p:sp>
          <p:nvSpPr>
            <p:cNvPr id="417" name="TextBox 416"/>
            <p:cNvSpPr txBox="1"/>
            <p:nvPr/>
          </p:nvSpPr>
          <p:spPr>
            <a:xfrm>
              <a:off x="192505" y="3517852"/>
              <a:ext cx="2056306"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Year 2027</a:t>
              </a:r>
            </a:p>
            <a:p>
              <a:pPr algn="ctr"/>
              <a:r>
                <a:rPr lang="en-GB" dirty="0">
                  <a:latin typeface="Arial" panose="020B0604020202020204" pitchFamily="34" charset="0"/>
                  <a:cs typeface="Arial" panose="020B0604020202020204" pitchFamily="34" charset="0"/>
                </a:rPr>
                <a:t>Bulk-harvest</a:t>
              </a:r>
            </a:p>
          </p:txBody>
        </p:sp>
        <p:sp>
          <p:nvSpPr>
            <p:cNvPr id="418" name="TextBox 417"/>
            <p:cNvSpPr txBox="1"/>
            <p:nvPr/>
          </p:nvSpPr>
          <p:spPr>
            <a:xfrm>
              <a:off x="192505" y="4392736"/>
              <a:ext cx="2056306"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Year 2028</a:t>
              </a:r>
            </a:p>
            <a:p>
              <a:pPr algn="ctr"/>
              <a:r>
                <a:rPr lang="en-GB" dirty="0">
                  <a:latin typeface="Arial" panose="020B0604020202020204" pitchFamily="34" charset="0"/>
                  <a:cs typeface="Arial" panose="020B0604020202020204" pitchFamily="34" charset="0"/>
                </a:rPr>
                <a:t>Bulk-harvest</a:t>
              </a:r>
            </a:p>
          </p:txBody>
        </p:sp>
        <p:sp>
          <p:nvSpPr>
            <p:cNvPr id="421" name="TextBox 420"/>
            <p:cNvSpPr txBox="1"/>
            <p:nvPr/>
          </p:nvSpPr>
          <p:spPr>
            <a:xfrm>
              <a:off x="187690" y="5272766"/>
              <a:ext cx="2056306"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Year 2029</a:t>
              </a:r>
            </a:p>
            <a:p>
              <a:pPr algn="ctr"/>
              <a:r>
                <a:rPr lang="en-GB" dirty="0">
                  <a:latin typeface="Arial" panose="020B0604020202020204" pitchFamily="34" charset="0"/>
                  <a:cs typeface="Arial" panose="020B0604020202020204" pitchFamily="34" charset="0"/>
                </a:rPr>
                <a:t>Bulk-harvest</a:t>
              </a:r>
            </a:p>
          </p:txBody>
        </p:sp>
      </p:grpSp>
      <p:sp>
        <p:nvSpPr>
          <p:cNvPr id="423" name="Right Triangle 4">
            <a:extLst>
              <a:ext uri="{FF2B5EF4-FFF2-40B4-BE49-F238E27FC236}">
                <a16:creationId xmlns:a16="http://schemas.microsoft.com/office/drawing/2014/main" id="{72366396-FB61-467A-ADF1-CCBDE71516B7}"/>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25" name="Picture 424">
            <a:extLst>
              <a:ext uri="{FF2B5EF4-FFF2-40B4-BE49-F238E27FC236}">
                <a16:creationId xmlns:a16="http://schemas.microsoft.com/office/drawing/2014/main" id="{37C6BE4C-AD7D-4878-A23B-FB12A6A67A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02582" y="1532832"/>
            <a:ext cx="7461833" cy="4974555"/>
          </a:xfrm>
          <a:prstGeom prst="rect">
            <a:avLst/>
          </a:prstGeom>
        </p:spPr>
      </p:pic>
    </p:spTree>
    <p:extLst>
      <p:ext uri="{BB962C8B-B14F-4D97-AF65-F5344CB8AC3E}">
        <p14:creationId xmlns:p14="http://schemas.microsoft.com/office/powerpoint/2010/main" val="1677390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426"/>
                                        </p:tgtEl>
                                        <p:attrNameLst>
                                          <p:attrName>style.visibility</p:attrName>
                                        </p:attrNameLst>
                                      </p:cBhvr>
                                      <p:to>
                                        <p:strVal val="visible"/>
                                      </p:to>
                                    </p:set>
                                    <p:animEffect transition="in" filter="wipe(up)">
                                      <p:cBhvr>
                                        <p:cTn id="7" dur="2000"/>
                                        <p:tgtEl>
                                          <p:spTgt spid="4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 name="Rectangle 423"/>
          <p:cNvSpPr/>
          <p:nvPr/>
        </p:nvSpPr>
        <p:spPr>
          <a:xfrm>
            <a:off x="84446" y="622005"/>
            <a:ext cx="9761303" cy="615470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72000" y="22683"/>
            <a:ext cx="12006586" cy="71436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nSpc>
                <a:spcPct val="94000"/>
              </a:lnSpc>
            </a:pPr>
            <a:r>
              <a:rPr lang="en-GB" sz="2300" dirty="0">
                <a:latin typeface="Arial" panose="020B0604020202020204" pitchFamily="34" charset="0"/>
                <a:cs typeface="Arial" panose="020B0604020202020204" pitchFamily="34" charset="0"/>
              </a:rPr>
              <a:t>A scheme to conduct </a:t>
            </a:r>
            <a:r>
              <a:rPr lang="en-GB" sz="2300" dirty="0">
                <a:solidFill>
                  <a:srgbClr val="0000FF"/>
                </a:solidFill>
                <a:latin typeface="Arial" panose="020B0604020202020204" pitchFamily="34" charset="0"/>
                <a:cs typeface="Arial" panose="020B0604020202020204" pitchFamily="34" charset="0"/>
              </a:rPr>
              <a:t>Maintenance Breeding </a:t>
            </a:r>
            <a:r>
              <a:rPr lang="en-GB" sz="2300" dirty="0">
                <a:latin typeface="Arial" panose="020B0604020202020204" pitchFamily="34" charset="0"/>
                <a:cs typeface="Arial" panose="020B0604020202020204" pitchFamily="34" charset="0"/>
              </a:rPr>
              <a:t>(for a self-fertilizing crop such as barley). </a:t>
            </a:r>
            <a:br>
              <a:rPr lang="en-GB" sz="2300" dirty="0">
                <a:latin typeface="Arial" panose="020B0604020202020204" pitchFamily="34" charset="0"/>
                <a:cs typeface="Arial" panose="020B0604020202020204" pitchFamily="34" charset="0"/>
              </a:rPr>
            </a:br>
            <a:r>
              <a:rPr lang="en-GB" sz="2000" dirty="0">
                <a:solidFill>
                  <a:schemeClr val="tx1">
                    <a:lumMod val="50000"/>
                    <a:lumOff val="50000"/>
                  </a:schemeClr>
                </a:solidFill>
                <a:latin typeface="Arial" panose="020B0604020202020204" pitchFamily="34" charset="0"/>
                <a:cs typeface="Arial" panose="020B0604020202020204" pitchFamily="34" charset="0"/>
              </a:rPr>
              <a:t>Probably DNA data (genotyping) will increasingly be employed to assist in the maintenance of </a:t>
            </a:r>
            <a:r>
              <a:rPr lang="en-GB" sz="2000" dirty="0" err="1">
                <a:solidFill>
                  <a:schemeClr val="tx1">
                    <a:lumMod val="50000"/>
                    <a:lumOff val="50000"/>
                  </a:schemeClr>
                </a:solidFill>
                <a:latin typeface="Arial" panose="020B0604020202020204" pitchFamily="34" charset="0"/>
                <a:cs typeface="Arial" panose="020B0604020202020204" pitchFamily="34" charset="0"/>
              </a:rPr>
              <a:t>cvs</a:t>
            </a:r>
            <a:r>
              <a:rPr lang="en-GB" sz="2000" dirty="0">
                <a:solidFill>
                  <a:schemeClr val="tx1">
                    <a:lumMod val="50000"/>
                    <a:lumOff val="50000"/>
                  </a:schemeClr>
                </a:solidFill>
                <a:latin typeface="Arial" panose="020B0604020202020204" pitchFamily="34" charset="0"/>
                <a:cs typeface="Arial" panose="020B0604020202020204" pitchFamily="34" charset="0"/>
              </a:rPr>
              <a:t>.</a:t>
            </a:r>
          </a:p>
        </p:txBody>
      </p:sp>
      <p:sp>
        <p:nvSpPr>
          <p:cNvPr id="2" name="Textfeld 1"/>
          <p:cNvSpPr txBox="1"/>
          <p:nvPr/>
        </p:nvSpPr>
        <p:spPr>
          <a:xfrm>
            <a:off x="11574443" y="6407381"/>
            <a:ext cx="55068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mtClean="0">
                <a:latin typeface="Arial" panose="020B0604020202020204" pitchFamily="34" charset="0"/>
                <a:cs typeface="Arial" panose="020B0604020202020204" pitchFamily="34" charset="0"/>
              </a:rPr>
              <a:pPr algn="ctr"/>
              <a:t>7</a:t>
            </a:fld>
            <a:endParaRPr lang="en-GB" dirty="0">
              <a:latin typeface="Arial" panose="020B0604020202020204" pitchFamily="34" charset="0"/>
              <a:cs typeface="Arial" panose="020B0604020202020204" pitchFamily="34" charset="0"/>
            </a:endParaRPr>
          </a:p>
        </p:txBody>
      </p:sp>
      <p:sp>
        <p:nvSpPr>
          <p:cNvPr id="404" name="Text Box 400"/>
          <p:cNvSpPr txBox="1">
            <a:spLocks noChangeArrowheads="1"/>
          </p:cNvSpPr>
          <p:nvPr/>
        </p:nvSpPr>
        <p:spPr bwMode="auto">
          <a:xfrm>
            <a:off x="4589673" y="830401"/>
            <a:ext cx="5256075" cy="646331"/>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dirty="0">
                <a:latin typeface="Arial" panose="020B0604020202020204" pitchFamily="34" charset="0"/>
                <a:cs typeface="Arial" panose="020B0604020202020204" pitchFamily="34" charset="0"/>
              </a:rPr>
              <a:t>Identify true-to-type plants of your cv.; grow them ‘ear-to-row’</a:t>
            </a:r>
          </a:p>
        </p:txBody>
      </p:sp>
      <p:sp>
        <p:nvSpPr>
          <p:cNvPr id="406" name="Text Box 402"/>
          <p:cNvSpPr txBox="1">
            <a:spLocks noChangeArrowheads="1"/>
          </p:cNvSpPr>
          <p:nvPr/>
        </p:nvSpPr>
        <p:spPr bwMode="auto">
          <a:xfrm>
            <a:off x="84446" y="1533035"/>
            <a:ext cx="2125150" cy="923330"/>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defPPr>
              <a:defRPr lang="en-US"/>
            </a:defPPr>
            <a:lvl1pPr>
              <a:spcBef>
                <a:spcPct val="50000"/>
              </a:spcBef>
              <a:defRPr>
                <a:latin typeface="Arial" panose="020B0604020202020204" pitchFamily="34" charset="0"/>
                <a:cs typeface="Arial" panose="020B0604020202020204" pitchFamily="34" charset="0"/>
              </a:defRPr>
            </a:lvl1pPr>
          </a:lstStyle>
          <a:p>
            <a:pPr algn="r"/>
            <a:r>
              <a:rPr lang="en-GB" altLang="de-DE" dirty="0"/>
              <a:t>Bulk harvest true-to-type lines for  ‘</a:t>
            </a:r>
            <a:r>
              <a:rPr lang="en-GB" altLang="de-DE" dirty="0" err="1"/>
              <a:t>Prebasic</a:t>
            </a:r>
            <a:r>
              <a:rPr lang="en-GB" altLang="de-DE" dirty="0"/>
              <a:t>’ seed.</a:t>
            </a:r>
          </a:p>
        </p:txBody>
      </p:sp>
      <p:grpSp>
        <p:nvGrpSpPr>
          <p:cNvPr id="3" name="Group 2"/>
          <p:cNvGrpSpPr/>
          <p:nvPr/>
        </p:nvGrpSpPr>
        <p:grpSpPr>
          <a:xfrm>
            <a:off x="2298765" y="753372"/>
            <a:ext cx="6532564" cy="6159661"/>
            <a:chOff x="231498" y="719206"/>
            <a:chExt cx="6532564" cy="6159661"/>
          </a:xfrm>
        </p:grpSpPr>
        <p:cxnSp>
          <p:nvCxnSpPr>
            <p:cNvPr id="409" name="AutoShape 405"/>
            <p:cNvCxnSpPr>
              <a:cxnSpLocks noChangeShapeType="1"/>
              <a:stCxn id="401" idx="2"/>
            </p:cNvCxnSpPr>
            <p:nvPr/>
          </p:nvCxnSpPr>
          <p:spPr bwMode="auto">
            <a:xfrm>
              <a:off x="5793306" y="5903981"/>
              <a:ext cx="4960" cy="974886"/>
            </a:xfrm>
            <a:prstGeom prst="straightConnector1">
              <a:avLst/>
            </a:prstGeom>
            <a:noFill/>
            <a:ln w="9525">
              <a:solidFill>
                <a:schemeClr val="tx1"/>
              </a:solidFill>
              <a:round/>
              <a:headEnd/>
              <a:tailEnd/>
            </a:ln>
          </p:spPr>
        </p:cxnSp>
        <p:cxnSp>
          <p:nvCxnSpPr>
            <p:cNvPr id="391" name="AutoShape 387"/>
            <p:cNvCxnSpPr>
              <a:cxnSpLocks noChangeShapeType="1"/>
              <a:stCxn id="388" idx="2"/>
              <a:endCxn id="415" idx="0"/>
            </p:cNvCxnSpPr>
            <p:nvPr/>
          </p:nvCxnSpPr>
          <p:spPr bwMode="auto">
            <a:xfrm>
              <a:off x="3404118" y="4168844"/>
              <a:ext cx="6507" cy="1914793"/>
            </a:xfrm>
            <a:prstGeom prst="straightConnector1">
              <a:avLst/>
            </a:prstGeom>
            <a:noFill/>
            <a:ln w="9525">
              <a:solidFill>
                <a:schemeClr val="tx1"/>
              </a:solidFill>
              <a:round/>
              <a:headEnd/>
              <a:tailEnd/>
            </a:ln>
          </p:spPr>
        </p:cxnSp>
        <p:cxnSp>
          <p:nvCxnSpPr>
            <p:cNvPr id="386" name="AutoShape 382"/>
            <p:cNvCxnSpPr>
              <a:cxnSpLocks noChangeShapeType="1"/>
              <a:stCxn id="185" idx="2"/>
              <a:endCxn id="413" idx="0"/>
            </p:cNvCxnSpPr>
            <p:nvPr/>
          </p:nvCxnSpPr>
          <p:spPr bwMode="auto">
            <a:xfrm>
              <a:off x="1113356" y="3232219"/>
              <a:ext cx="46424" cy="2055015"/>
            </a:xfrm>
            <a:prstGeom prst="straightConnector1">
              <a:avLst/>
            </a:prstGeom>
            <a:noFill/>
            <a:ln w="9525">
              <a:solidFill>
                <a:schemeClr val="tx1"/>
              </a:solidFill>
              <a:round/>
              <a:headEnd/>
              <a:tailEnd/>
            </a:ln>
          </p:spPr>
        </p:cxnSp>
        <p:sp>
          <p:nvSpPr>
            <p:cNvPr id="6" name="Rectangle 2"/>
            <p:cNvSpPr>
              <a:spLocks noChangeArrowheads="1"/>
            </p:cNvSpPr>
            <p:nvPr/>
          </p:nvSpPr>
          <p:spPr bwMode="auto">
            <a:xfrm>
              <a:off x="5170212" y="3554481"/>
              <a:ext cx="1430337" cy="749300"/>
            </a:xfrm>
            <a:prstGeom prst="rect">
              <a:avLst/>
            </a:prstGeom>
            <a:solidFill>
              <a:srgbClr val="C0C0C0">
                <a:alpha val="50195"/>
              </a:srgbClr>
            </a:solidFill>
            <a:ln w="317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 name="Rectangle 3"/>
            <p:cNvSpPr>
              <a:spLocks noChangeArrowheads="1"/>
            </p:cNvSpPr>
            <p:nvPr/>
          </p:nvSpPr>
          <p:spPr bwMode="auto">
            <a:xfrm>
              <a:off x="4820962" y="3554481"/>
              <a:ext cx="215900" cy="749300"/>
            </a:xfrm>
            <a:prstGeom prst="rect">
              <a:avLst/>
            </a:prstGeom>
            <a:solidFill>
              <a:srgbClr val="C0C0C0">
                <a:alpha val="50195"/>
              </a:srgbClr>
            </a:solidFill>
            <a:ln w="317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8" name="Rectangle 4" descr="Diagonal weit nach unten"/>
            <p:cNvSpPr>
              <a:spLocks noChangeArrowheads="1"/>
            </p:cNvSpPr>
            <p:nvPr/>
          </p:nvSpPr>
          <p:spPr bwMode="auto">
            <a:xfrm>
              <a:off x="2682599" y="4513331"/>
              <a:ext cx="1439863" cy="568325"/>
            </a:xfrm>
            <a:prstGeom prst="rect">
              <a:avLst/>
            </a:prstGeom>
            <a:pattFill prst="wdDnDiag">
              <a:fgClr>
                <a:srgbClr val="C0C0C0"/>
              </a:fgClr>
              <a:bgClr>
                <a:schemeClr val="bg1"/>
              </a:bgClr>
            </a:pattFill>
            <a:ln w="9525">
              <a:noFill/>
              <a:miter lim="800000"/>
              <a:headEnd/>
              <a:tailEnd/>
            </a:ln>
            <a:effectLst>
              <a:outerShdw blurRad="50800" dist="38100" dir="2700000" algn="tl" rotWithShape="0">
                <a:prstClr val="black">
                  <a:alpha val="40000"/>
                </a:prstClr>
              </a:outerShdw>
            </a:effectLst>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9" name="AutoShape 5"/>
            <p:cNvCxnSpPr>
              <a:cxnSpLocks noChangeShapeType="1"/>
              <a:stCxn id="200" idx="2"/>
              <a:endCxn id="294" idx="0"/>
            </p:cNvCxnSpPr>
            <p:nvPr/>
          </p:nvCxnSpPr>
          <p:spPr bwMode="auto">
            <a:xfrm>
              <a:off x="2838174" y="3043306"/>
              <a:ext cx="2301875" cy="585788"/>
            </a:xfrm>
            <a:prstGeom prst="straightConnector1">
              <a:avLst/>
            </a:prstGeom>
            <a:noFill/>
            <a:ln w="9525">
              <a:solidFill>
                <a:schemeClr val="tx1"/>
              </a:solidFill>
              <a:round/>
              <a:headEnd/>
              <a:tailEnd/>
            </a:ln>
          </p:spPr>
        </p:cxnSp>
        <p:cxnSp>
          <p:nvCxnSpPr>
            <p:cNvPr id="10" name="AutoShape 6"/>
            <p:cNvCxnSpPr>
              <a:cxnSpLocks noChangeShapeType="1"/>
              <a:stCxn id="193" idx="2"/>
              <a:endCxn id="286" idx="0"/>
            </p:cNvCxnSpPr>
            <p:nvPr/>
          </p:nvCxnSpPr>
          <p:spPr bwMode="auto">
            <a:xfrm>
              <a:off x="2688949" y="3187769"/>
              <a:ext cx="2301875" cy="439737"/>
            </a:xfrm>
            <a:prstGeom prst="straightConnector1">
              <a:avLst/>
            </a:prstGeom>
            <a:noFill/>
            <a:ln w="9525">
              <a:solidFill>
                <a:schemeClr val="tx1"/>
              </a:solidFill>
              <a:round/>
              <a:headEnd/>
              <a:tailEnd/>
            </a:ln>
          </p:spPr>
        </p:cxnSp>
        <p:cxnSp>
          <p:nvCxnSpPr>
            <p:cNvPr id="11" name="AutoShape 7"/>
            <p:cNvCxnSpPr>
              <a:cxnSpLocks noChangeShapeType="1"/>
              <a:stCxn id="207" idx="2"/>
              <a:endCxn id="302" idx="0"/>
            </p:cNvCxnSpPr>
            <p:nvPr/>
          </p:nvCxnSpPr>
          <p:spPr bwMode="auto">
            <a:xfrm>
              <a:off x="2998512" y="2892494"/>
              <a:ext cx="2301875" cy="731837"/>
            </a:xfrm>
            <a:prstGeom prst="straightConnector1">
              <a:avLst/>
            </a:prstGeom>
            <a:noFill/>
            <a:ln w="9525">
              <a:solidFill>
                <a:schemeClr val="tx1"/>
              </a:solidFill>
              <a:round/>
              <a:headEnd/>
              <a:tailEnd/>
            </a:ln>
          </p:spPr>
        </p:cxnSp>
        <p:sp>
          <p:nvSpPr>
            <p:cNvPr id="12" name="Rectangle 8"/>
            <p:cNvSpPr>
              <a:spLocks noChangeArrowheads="1"/>
            </p:cNvSpPr>
            <p:nvPr/>
          </p:nvSpPr>
          <p:spPr bwMode="auto">
            <a:xfrm>
              <a:off x="3817662" y="2519431"/>
              <a:ext cx="666750" cy="749300"/>
            </a:xfrm>
            <a:prstGeom prst="rect">
              <a:avLst/>
            </a:prstGeom>
            <a:solidFill>
              <a:srgbClr val="C0C0C0">
                <a:alpha val="50195"/>
              </a:srgbClr>
            </a:solidFill>
            <a:ln w="317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3" name="Rectangle 9"/>
            <p:cNvSpPr>
              <a:spLocks noChangeArrowheads="1"/>
            </p:cNvSpPr>
            <p:nvPr/>
          </p:nvSpPr>
          <p:spPr bwMode="auto">
            <a:xfrm>
              <a:off x="2549249" y="2522606"/>
              <a:ext cx="1120775" cy="749300"/>
            </a:xfrm>
            <a:prstGeom prst="rect">
              <a:avLst/>
            </a:prstGeom>
            <a:solidFill>
              <a:srgbClr val="C0C0C0">
                <a:alpha val="50195"/>
              </a:srgbClr>
            </a:solidFill>
            <a:ln w="317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14" name="AutoShape 10"/>
            <p:cNvCxnSpPr>
              <a:cxnSpLocks noChangeShapeType="1"/>
              <a:stCxn id="178" idx="2"/>
              <a:endCxn id="260" idx="0"/>
            </p:cNvCxnSpPr>
            <p:nvPr/>
          </p:nvCxnSpPr>
          <p:spPr bwMode="auto">
            <a:xfrm>
              <a:off x="2101574" y="1965394"/>
              <a:ext cx="2162175" cy="636587"/>
            </a:xfrm>
            <a:prstGeom prst="straightConnector1">
              <a:avLst/>
            </a:prstGeom>
            <a:noFill/>
            <a:ln w="9525">
              <a:solidFill>
                <a:schemeClr val="tx1"/>
              </a:solidFill>
              <a:round/>
              <a:headEnd/>
              <a:tailEnd/>
            </a:ln>
          </p:spPr>
        </p:cxnSp>
        <p:cxnSp>
          <p:nvCxnSpPr>
            <p:cNvPr id="15" name="AutoShape 11"/>
            <p:cNvCxnSpPr>
              <a:cxnSpLocks noChangeShapeType="1"/>
              <a:stCxn id="179" idx="2"/>
              <a:endCxn id="277" idx="2"/>
            </p:cNvCxnSpPr>
            <p:nvPr/>
          </p:nvCxnSpPr>
          <p:spPr bwMode="auto">
            <a:xfrm>
              <a:off x="2101574" y="2111444"/>
              <a:ext cx="2327275" cy="492125"/>
            </a:xfrm>
            <a:prstGeom prst="straightConnector1">
              <a:avLst/>
            </a:prstGeom>
            <a:noFill/>
            <a:ln w="9525">
              <a:solidFill>
                <a:schemeClr val="tx1"/>
              </a:solidFill>
              <a:round/>
              <a:headEnd/>
              <a:tailEnd/>
            </a:ln>
          </p:spPr>
        </p:cxnSp>
        <p:cxnSp>
          <p:nvCxnSpPr>
            <p:cNvPr id="16" name="AutoShape 12"/>
            <p:cNvCxnSpPr>
              <a:cxnSpLocks noChangeShapeType="1"/>
              <a:stCxn id="177" idx="2"/>
              <a:endCxn id="253" idx="2"/>
            </p:cNvCxnSpPr>
            <p:nvPr/>
          </p:nvCxnSpPr>
          <p:spPr bwMode="auto">
            <a:xfrm>
              <a:off x="2101574" y="1820931"/>
              <a:ext cx="2014538" cy="781050"/>
            </a:xfrm>
            <a:prstGeom prst="straightConnector1">
              <a:avLst/>
            </a:prstGeom>
            <a:noFill/>
            <a:ln w="9525">
              <a:solidFill>
                <a:schemeClr val="tx1"/>
              </a:solidFill>
              <a:round/>
              <a:headEnd/>
              <a:tailEnd/>
            </a:ln>
          </p:spPr>
        </p:cxnSp>
        <p:cxnSp>
          <p:nvCxnSpPr>
            <p:cNvPr id="17" name="AutoShape 13"/>
            <p:cNvCxnSpPr>
              <a:cxnSpLocks noChangeShapeType="1"/>
              <a:stCxn id="176" idx="2"/>
              <a:endCxn id="269" idx="2"/>
            </p:cNvCxnSpPr>
            <p:nvPr/>
          </p:nvCxnSpPr>
          <p:spPr bwMode="auto">
            <a:xfrm>
              <a:off x="2101574" y="1674881"/>
              <a:ext cx="1851025" cy="927100"/>
            </a:xfrm>
            <a:prstGeom prst="straightConnector1">
              <a:avLst/>
            </a:prstGeom>
            <a:noFill/>
            <a:ln w="9525">
              <a:solidFill>
                <a:schemeClr val="tx1"/>
              </a:solidFill>
              <a:round/>
              <a:headEnd/>
              <a:tailEnd/>
            </a:ln>
          </p:spPr>
        </p:cxnSp>
        <p:cxnSp>
          <p:nvCxnSpPr>
            <p:cNvPr id="18" name="AutoShape 14"/>
            <p:cNvCxnSpPr>
              <a:cxnSpLocks noChangeShapeType="1"/>
              <a:stCxn id="159" idx="0"/>
              <a:endCxn id="245" idx="2"/>
            </p:cNvCxnSpPr>
            <p:nvPr/>
          </p:nvCxnSpPr>
          <p:spPr bwMode="auto">
            <a:xfrm>
              <a:off x="1936474" y="1673294"/>
              <a:ext cx="1860550" cy="930275"/>
            </a:xfrm>
            <a:prstGeom prst="straightConnector1">
              <a:avLst/>
            </a:prstGeom>
            <a:noFill/>
            <a:ln w="9525">
              <a:solidFill>
                <a:schemeClr val="tx1"/>
              </a:solidFill>
              <a:round/>
              <a:headEnd/>
              <a:tailEnd/>
            </a:ln>
          </p:spPr>
        </p:cxnSp>
        <p:cxnSp>
          <p:nvCxnSpPr>
            <p:cNvPr id="19" name="AutoShape 15"/>
            <p:cNvCxnSpPr>
              <a:cxnSpLocks noChangeShapeType="1"/>
              <a:stCxn id="168" idx="2"/>
              <a:endCxn id="236" idx="0"/>
            </p:cNvCxnSpPr>
            <p:nvPr/>
          </p:nvCxnSpPr>
          <p:spPr bwMode="auto">
            <a:xfrm>
              <a:off x="1625324" y="1673294"/>
              <a:ext cx="2006600" cy="922337"/>
            </a:xfrm>
            <a:prstGeom prst="straightConnector1">
              <a:avLst/>
            </a:prstGeom>
            <a:noFill/>
            <a:ln w="9525">
              <a:solidFill>
                <a:schemeClr val="tx1"/>
              </a:solidFill>
              <a:round/>
              <a:headEnd/>
              <a:tailEnd/>
            </a:ln>
          </p:spPr>
        </p:cxnSp>
        <p:cxnSp>
          <p:nvCxnSpPr>
            <p:cNvPr id="20" name="AutoShape 16"/>
            <p:cNvCxnSpPr>
              <a:cxnSpLocks noChangeShapeType="1"/>
              <a:stCxn id="143" idx="0"/>
              <a:endCxn id="228" idx="0"/>
            </p:cNvCxnSpPr>
            <p:nvPr/>
          </p:nvCxnSpPr>
          <p:spPr bwMode="auto">
            <a:xfrm>
              <a:off x="1466574" y="1668531"/>
              <a:ext cx="1998663" cy="927100"/>
            </a:xfrm>
            <a:prstGeom prst="straightConnector1">
              <a:avLst/>
            </a:prstGeom>
            <a:noFill/>
            <a:ln w="9525">
              <a:solidFill>
                <a:schemeClr val="tx1"/>
              </a:solidFill>
              <a:round/>
              <a:headEnd/>
              <a:tailEnd/>
            </a:ln>
          </p:spPr>
        </p:cxnSp>
        <p:cxnSp>
          <p:nvCxnSpPr>
            <p:cNvPr id="21" name="AutoShape 17"/>
            <p:cNvCxnSpPr>
              <a:cxnSpLocks noChangeShapeType="1"/>
              <a:stCxn id="119" idx="0"/>
              <a:endCxn id="220" idx="0"/>
            </p:cNvCxnSpPr>
            <p:nvPr/>
          </p:nvCxnSpPr>
          <p:spPr bwMode="auto">
            <a:xfrm>
              <a:off x="976037" y="1670119"/>
              <a:ext cx="2327275" cy="928687"/>
            </a:xfrm>
            <a:prstGeom prst="straightConnector1">
              <a:avLst/>
            </a:prstGeom>
            <a:noFill/>
            <a:ln w="9525">
              <a:solidFill>
                <a:schemeClr val="tx1"/>
              </a:solidFill>
              <a:round/>
              <a:headEnd/>
              <a:tailEnd/>
            </a:ln>
          </p:spPr>
        </p:cxnSp>
        <p:cxnSp>
          <p:nvCxnSpPr>
            <p:cNvPr id="22" name="AutoShape 18"/>
            <p:cNvCxnSpPr>
              <a:cxnSpLocks noChangeShapeType="1"/>
              <a:stCxn id="111" idx="0"/>
              <a:endCxn id="212" idx="0"/>
            </p:cNvCxnSpPr>
            <p:nvPr/>
          </p:nvCxnSpPr>
          <p:spPr bwMode="auto">
            <a:xfrm>
              <a:off x="829987" y="1673294"/>
              <a:ext cx="2327275" cy="928687"/>
            </a:xfrm>
            <a:prstGeom prst="straightConnector1">
              <a:avLst/>
            </a:prstGeom>
            <a:noFill/>
            <a:ln w="9525">
              <a:solidFill>
                <a:schemeClr val="tx1"/>
              </a:solidFill>
              <a:round/>
              <a:headEnd/>
              <a:tailEnd/>
            </a:ln>
          </p:spPr>
        </p:cxnSp>
        <p:cxnSp>
          <p:nvCxnSpPr>
            <p:cNvPr id="23" name="AutoShape 19"/>
            <p:cNvCxnSpPr>
              <a:cxnSpLocks noChangeShapeType="1"/>
              <a:stCxn id="103" idx="0"/>
              <a:endCxn id="204" idx="0"/>
            </p:cNvCxnSpPr>
            <p:nvPr/>
          </p:nvCxnSpPr>
          <p:spPr bwMode="auto">
            <a:xfrm>
              <a:off x="668062" y="1666944"/>
              <a:ext cx="2327275" cy="928687"/>
            </a:xfrm>
            <a:prstGeom prst="straightConnector1">
              <a:avLst/>
            </a:prstGeom>
            <a:noFill/>
            <a:ln w="9525">
              <a:solidFill>
                <a:schemeClr val="tx1"/>
              </a:solidFill>
              <a:round/>
              <a:headEnd/>
              <a:tailEnd/>
            </a:ln>
          </p:spPr>
        </p:cxnSp>
        <p:cxnSp>
          <p:nvCxnSpPr>
            <p:cNvPr id="24" name="AutoShape 20"/>
            <p:cNvCxnSpPr>
              <a:cxnSpLocks noChangeShapeType="1"/>
              <a:stCxn id="95" idx="0"/>
              <a:endCxn id="196" idx="0"/>
            </p:cNvCxnSpPr>
            <p:nvPr/>
          </p:nvCxnSpPr>
          <p:spPr bwMode="auto">
            <a:xfrm>
              <a:off x="507724" y="1671706"/>
              <a:ext cx="2327275" cy="928688"/>
            </a:xfrm>
            <a:prstGeom prst="straightConnector1">
              <a:avLst/>
            </a:prstGeom>
            <a:noFill/>
            <a:ln w="9525">
              <a:solidFill>
                <a:schemeClr val="tx1"/>
              </a:solidFill>
              <a:round/>
              <a:headEnd/>
              <a:tailEnd/>
            </a:ln>
          </p:spPr>
        </p:cxnSp>
        <p:cxnSp>
          <p:nvCxnSpPr>
            <p:cNvPr id="25" name="AutoShape 21"/>
            <p:cNvCxnSpPr>
              <a:cxnSpLocks noChangeShapeType="1"/>
              <a:stCxn id="87" idx="0"/>
              <a:endCxn id="188" idx="0"/>
            </p:cNvCxnSpPr>
            <p:nvPr/>
          </p:nvCxnSpPr>
          <p:spPr bwMode="auto">
            <a:xfrm>
              <a:off x="358499" y="1670119"/>
              <a:ext cx="2327275" cy="928687"/>
            </a:xfrm>
            <a:prstGeom prst="straightConnector1">
              <a:avLst/>
            </a:prstGeom>
            <a:noFill/>
            <a:ln w="9525">
              <a:solidFill>
                <a:schemeClr val="tx1"/>
              </a:solidFill>
              <a:round/>
              <a:headEnd/>
              <a:tailEnd/>
            </a:ln>
          </p:spPr>
        </p:cxnSp>
        <p:sp>
          <p:nvSpPr>
            <p:cNvPr id="26" name="Rectangle 22"/>
            <p:cNvSpPr>
              <a:spLocks noChangeArrowheads="1"/>
            </p:cNvSpPr>
            <p:nvPr/>
          </p:nvSpPr>
          <p:spPr bwMode="auto">
            <a:xfrm>
              <a:off x="1345924" y="1590744"/>
              <a:ext cx="798513" cy="749300"/>
            </a:xfrm>
            <a:prstGeom prst="rect">
              <a:avLst/>
            </a:prstGeom>
            <a:solidFill>
              <a:srgbClr val="C0C0C0">
                <a:alpha val="50195"/>
              </a:srgbClr>
            </a:solidFill>
            <a:ln w="317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7" name="Rectangle 23"/>
            <p:cNvSpPr>
              <a:spLocks noChangeArrowheads="1"/>
            </p:cNvSpPr>
            <p:nvPr/>
          </p:nvSpPr>
          <p:spPr bwMode="auto">
            <a:xfrm>
              <a:off x="231499" y="1584394"/>
              <a:ext cx="787400" cy="749300"/>
            </a:xfrm>
            <a:prstGeom prst="rect">
              <a:avLst/>
            </a:prstGeom>
            <a:solidFill>
              <a:srgbClr val="C0C0C0">
                <a:alpha val="50195"/>
              </a:srgbClr>
            </a:solidFill>
            <a:ln w="3175">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8" name="Rectangle 24" descr="Diagonal weit nach oben"/>
            <p:cNvSpPr>
              <a:spLocks noChangeArrowheads="1"/>
            </p:cNvSpPr>
            <p:nvPr/>
          </p:nvSpPr>
          <p:spPr bwMode="auto">
            <a:xfrm>
              <a:off x="323574" y="719206"/>
              <a:ext cx="1905000" cy="655638"/>
            </a:xfrm>
            <a:prstGeom prst="rect">
              <a:avLst/>
            </a:prstGeom>
            <a:pattFill prst="wdUpDiag">
              <a:fgClr>
                <a:schemeClr val="tx1"/>
              </a:fgClr>
              <a:bgClr>
                <a:srgbClr val="FFFFFF"/>
              </a:bgClr>
            </a:patt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29" name="AutoShape 25"/>
            <p:cNvCxnSpPr>
              <a:cxnSpLocks noChangeShapeType="1"/>
              <a:stCxn id="62" idx="2"/>
              <a:endCxn id="88" idx="2"/>
            </p:cNvCxnSpPr>
            <p:nvPr/>
          </p:nvCxnSpPr>
          <p:spPr bwMode="auto">
            <a:xfrm rot="10800000" flipV="1">
              <a:off x="361674" y="1112906"/>
              <a:ext cx="19050" cy="563563"/>
            </a:xfrm>
            <a:prstGeom prst="bentConnector3">
              <a:avLst>
                <a:gd name="adj1" fmla="val 58333"/>
              </a:avLst>
            </a:prstGeom>
            <a:noFill/>
            <a:ln w="9525">
              <a:solidFill>
                <a:schemeClr val="tx1"/>
              </a:solidFill>
              <a:miter lim="800000"/>
              <a:headEnd/>
              <a:tailEnd type="triangle" w="med" len="med"/>
            </a:ln>
          </p:spPr>
        </p:cxnSp>
        <p:sp>
          <p:nvSpPr>
            <p:cNvPr id="30" name="AutoShape 26"/>
            <p:cNvSpPr>
              <a:spLocks noChangeArrowheads="1"/>
            </p:cNvSpPr>
            <p:nvPr/>
          </p:nvSpPr>
          <p:spPr bwMode="auto">
            <a:xfrm rot="5400000">
              <a:off x="1618974" y="789057"/>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1" name="AutoShape 27"/>
            <p:cNvSpPr>
              <a:spLocks noChangeArrowheads="1"/>
            </p:cNvSpPr>
            <p:nvPr/>
          </p:nvSpPr>
          <p:spPr bwMode="auto">
            <a:xfrm rot="5400000">
              <a:off x="1466574" y="789057"/>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2" name="AutoShape 28"/>
            <p:cNvSpPr>
              <a:spLocks noChangeArrowheads="1"/>
            </p:cNvSpPr>
            <p:nvPr/>
          </p:nvSpPr>
          <p:spPr bwMode="auto">
            <a:xfrm rot="5400000">
              <a:off x="1314174" y="789057"/>
              <a:ext cx="58737"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3" name="AutoShape 29"/>
            <p:cNvSpPr>
              <a:spLocks noChangeArrowheads="1"/>
            </p:cNvSpPr>
            <p:nvPr/>
          </p:nvSpPr>
          <p:spPr bwMode="auto">
            <a:xfrm rot="5400000">
              <a:off x="1161774" y="789057"/>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4" name="AutoShape 30"/>
            <p:cNvSpPr>
              <a:spLocks noChangeArrowheads="1"/>
            </p:cNvSpPr>
            <p:nvPr/>
          </p:nvSpPr>
          <p:spPr bwMode="auto">
            <a:xfrm rot="5400000">
              <a:off x="1010962" y="790643"/>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5" name="AutoShape 31"/>
            <p:cNvSpPr>
              <a:spLocks noChangeArrowheads="1"/>
            </p:cNvSpPr>
            <p:nvPr/>
          </p:nvSpPr>
          <p:spPr bwMode="auto">
            <a:xfrm rot="5400000">
              <a:off x="856974" y="789057"/>
              <a:ext cx="58737"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6" name="AutoShape 32"/>
            <p:cNvSpPr>
              <a:spLocks noChangeArrowheads="1"/>
            </p:cNvSpPr>
            <p:nvPr/>
          </p:nvSpPr>
          <p:spPr bwMode="auto">
            <a:xfrm rot="5400000">
              <a:off x="704574" y="789057"/>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7" name="AutoShape 33"/>
            <p:cNvSpPr>
              <a:spLocks noChangeArrowheads="1"/>
            </p:cNvSpPr>
            <p:nvPr/>
          </p:nvSpPr>
          <p:spPr bwMode="auto">
            <a:xfrm rot="5400000">
              <a:off x="552174" y="789057"/>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 name="AutoShape 34"/>
            <p:cNvSpPr>
              <a:spLocks noChangeArrowheads="1"/>
            </p:cNvSpPr>
            <p:nvPr/>
          </p:nvSpPr>
          <p:spPr bwMode="auto">
            <a:xfrm rot="5400000">
              <a:off x="399774" y="789057"/>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9" name="AutoShape 35"/>
            <p:cNvSpPr>
              <a:spLocks noChangeArrowheads="1"/>
            </p:cNvSpPr>
            <p:nvPr/>
          </p:nvSpPr>
          <p:spPr bwMode="auto">
            <a:xfrm rot="5400000">
              <a:off x="1772962" y="790643"/>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0" name="AutoShape 36"/>
            <p:cNvSpPr>
              <a:spLocks noChangeArrowheads="1"/>
            </p:cNvSpPr>
            <p:nvPr/>
          </p:nvSpPr>
          <p:spPr bwMode="auto">
            <a:xfrm rot="5400000">
              <a:off x="1925362" y="790643"/>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1" name="AutoShape 37"/>
            <p:cNvSpPr>
              <a:spLocks noChangeArrowheads="1"/>
            </p:cNvSpPr>
            <p:nvPr/>
          </p:nvSpPr>
          <p:spPr bwMode="auto">
            <a:xfrm rot="5400000">
              <a:off x="2077762" y="790643"/>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2" name="AutoShape 38"/>
            <p:cNvSpPr>
              <a:spLocks noChangeArrowheads="1"/>
            </p:cNvSpPr>
            <p:nvPr/>
          </p:nvSpPr>
          <p:spPr bwMode="auto">
            <a:xfrm rot="5400000">
              <a:off x="1618974" y="935107"/>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3" name="AutoShape 39"/>
            <p:cNvSpPr>
              <a:spLocks noChangeArrowheads="1"/>
            </p:cNvSpPr>
            <p:nvPr/>
          </p:nvSpPr>
          <p:spPr bwMode="auto">
            <a:xfrm rot="5400000">
              <a:off x="1466574" y="935107"/>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4" name="AutoShape 40"/>
            <p:cNvSpPr>
              <a:spLocks noChangeArrowheads="1"/>
            </p:cNvSpPr>
            <p:nvPr/>
          </p:nvSpPr>
          <p:spPr bwMode="auto">
            <a:xfrm rot="5400000">
              <a:off x="1314174" y="935107"/>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5" name="AutoShape 41"/>
            <p:cNvSpPr>
              <a:spLocks noChangeArrowheads="1"/>
            </p:cNvSpPr>
            <p:nvPr/>
          </p:nvSpPr>
          <p:spPr bwMode="auto">
            <a:xfrm rot="5400000">
              <a:off x="1161774" y="935107"/>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6" name="AutoShape 42"/>
            <p:cNvSpPr>
              <a:spLocks noChangeArrowheads="1"/>
            </p:cNvSpPr>
            <p:nvPr/>
          </p:nvSpPr>
          <p:spPr bwMode="auto">
            <a:xfrm rot="5400000">
              <a:off x="1010962" y="936693"/>
              <a:ext cx="58738"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7" name="AutoShape 43"/>
            <p:cNvSpPr>
              <a:spLocks noChangeArrowheads="1"/>
            </p:cNvSpPr>
            <p:nvPr/>
          </p:nvSpPr>
          <p:spPr bwMode="auto">
            <a:xfrm rot="5400000">
              <a:off x="856974" y="935107"/>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8" name="AutoShape 44"/>
            <p:cNvSpPr>
              <a:spLocks noChangeArrowheads="1"/>
            </p:cNvSpPr>
            <p:nvPr/>
          </p:nvSpPr>
          <p:spPr bwMode="auto">
            <a:xfrm rot="5400000">
              <a:off x="704574" y="935107"/>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9" name="AutoShape 45"/>
            <p:cNvSpPr>
              <a:spLocks noChangeArrowheads="1"/>
            </p:cNvSpPr>
            <p:nvPr/>
          </p:nvSpPr>
          <p:spPr bwMode="auto">
            <a:xfrm rot="5400000">
              <a:off x="552174" y="935107"/>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0" name="AutoShape 46"/>
            <p:cNvSpPr>
              <a:spLocks noChangeArrowheads="1"/>
            </p:cNvSpPr>
            <p:nvPr/>
          </p:nvSpPr>
          <p:spPr bwMode="auto">
            <a:xfrm rot="5400000">
              <a:off x="399774" y="935107"/>
              <a:ext cx="58737"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1" name="AutoShape 47"/>
            <p:cNvSpPr>
              <a:spLocks noChangeArrowheads="1"/>
            </p:cNvSpPr>
            <p:nvPr/>
          </p:nvSpPr>
          <p:spPr bwMode="auto">
            <a:xfrm rot="5400000">
              <a:off x="1772962" y="936693"/>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2" name="AutoShape 48"/>
            <p:cNvSpPr>
              <a:spLocks noChangeArrowheads="1"/>
            </p:cNvSpPr>
            <p:nvPr/>
          </p:nvSpPr>
          <p:spPr bwMode="auto">
            <a:xfrm rot="5400000">
              <a:off x="1925362" y="936693"/>
              <a:ext cx="58738"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3" name="AutoShape 49"/>
            <p:cNvSpPr>
              <a:spLocks noChangeArrowheads="1"/>
            </p:cNvSpPr>
            <p:nvPr/>
          </p:nvSpPr>
          <p:spPr bwMode="auto">
            <a:xfrm rot="5400000">
              <a:off x="2077762" y="936693"/>
              <a:ext cx="58738"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4" name="AutoShape 50"/>
            <p:cNvSpPr>
              <a:spLocks noChangeArrowheads="1"/>
            </p:cNvSpPr>
            <p:nvPr/>
          </p:nvSpPr>
          <p:spPr bwMode="auto">
            <a:xfrm rot="5400000">
              <a:off x="1618180" y="1080363"/>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5" name="AutoShape 51"/>
            <p:cNvSpPr>
              <a:spLocks noChangeArrowheads="1"/>
            </p:cNvSpPr>
            <p:nvPr/>
          </p:nvSpPr>
          <p:spPr bwMode="auto">
            <a:xfrm rot="5400000">
              <a:off x="1465780" y="1080363"/>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6" name="AutoShape 52"/>
            <p:cNvSpPr>
              <a:spLocks noChangeArrowheads="1"/>
            </p:cNvSpPr>
            <p:nvPr/>
          </p:nvSpPr>
          <p:spPr bwMode="auto">
            <a:xfrm rot="5400000">
              <a:off x="1313380" y="1080363"/>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7" name="AutoShape 53"/>
            <p:cNvSpPr>
              <a:spLocks noChangeArrowheads="1"/>
            </p:cNvSpPr>
            <p:nvPr/>
          </p:nvSpPr>
          <p:spPr bwMode="auto">
            <a:xfrm rot="5400000">
              <a:off x="1160980" y="1080363"/>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8" name="AutoShape 54"/>
            <p:cNvSpPr>
              <a:spLocks noChangeArrowheads="1"/>
            </p:cNvSpPr>
            <p:nvPr/>
          </p:nvSpPr>
          <p:spPr bwMode="auto">
            <a:xfrm rot="5400000">
              <a:off x="1010168" y="108195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59" name="AutoShape 55"/>
            <p:cNvSpPr>
              <a:spLocks noChangeArrowheads="1"/>
            </p:cNvSpPr>
            <p:nvPr/>
          </p:nvSpPr>
          <p:spPr bwMode="auto">
            <a:xfrm rot="5400000">
              <a:off x="856180" y="1080363"/>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0" name="AutoShape 56"/>
            <p:cNvSpPr>
              <a:spLocks noChangeArrowheads="1"/>
            </p:cNvSpPr>
            <p:nvPr/>
          </p:nvSpPr>
          <p:spPr bwMode="auto">
            <a:xfrm rot="5400000">
              <a:off x="703780" y="1080363"/>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1" name="AutoShape 57"/>
            <p:cNvSpPr>
              <a:spLocks noChangeArrowheads="1"/>
            </p:cNvSpPr>
            <p:nvPr/>
          </p:nvSpPr>
          <p:spPr bwMode="auto">
            <a:xfrm rot="5400000">
              <a:off x="551380" y="1080363"/>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2" name="AutoShape 58"/>
            <p:cNvSpPr>
              <a:spLocks noChangeArrowheads="1"/>
            </p:cNvSpPr>
            <p:nvPr/>
          </p:nvSpPr>
          <p:spPr bwMode="auto">
            <a:xfrm rot="5400000">
              <a:off x="398980" y="1080363"/>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3" name="AutoShape 59"/>
            <p:cNvSpPr>
              <a:spLocks noChangeArrowheads="1"/>
            </p:cNvSpPr>
            <p:nvPr/>
          </p:nvSpPr>
          <p:spPr bwMode="auto">
            <a:xfrm rot="5400000">
              <a:off x="1772168" y="108195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4" name="AutoShape 60"/>
            <p:cNvSpPr>
              <a:spLocks noChangeArrowheads="1"/>
            </p:cNvSpPr>
            <p:nvPr/>
          </p:nvSpPr>
          <p:spPr bwMode="auto">
            <a:xfrm rot="5400000">
              <a:off x="1924568" y="108195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5" name="AutoShape 61"/>
            <p:cNvSpPr>
              <a:spLocks noChangeArrowheads="1"/>
            </p:cNvSpPr>
            <p:nvPr/>
          </p:nvSpPr>
          <p:spPr bwMode="auto">
            <a:xfrm rot="5400000">
              <a:off x="2076968" y="1081950"/>
              <a:ext cx="60325" cy="61913"/>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6" name="AutoShape 62"/>
            <p:cNvSpPr>
              <a:spLocks noChangeArrowheads="1"/>
            </p:cNvSpPr>
            <p:nvPr/>
          </p:nvSpPr>
          <p:spPr bwMode="auto">
            <a:xfrm rot="5400000">
              <a:off x="1618180" y="1226413"/>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7" name="AutoShape 63"/>
            <p:cNvSpPr>
              <a:spLocks noChangeArrowheads="1"/>
            </p:cNvSpPr>
            <p:nvPr/>
          </p:nvSpPr>
          <p:spPr bwMode="auto">
            <a:xfrm rot="5400000">
              <a:off x="1465780" y="1226413"/>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8" name="AutoShape 64"/>
            <p:cNvSpPr>
              <a:spLocks noChangeArrowheads="1"/>
            </p:cNvSpPr>
            <p:nvPr/>
          </p:nvSpPr>
          <p:spPr bwMode="auto">
            <a:xfrm rot="5400000">
              <a:off x="1313380" y="1226413"/>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69" name="AutoShape 65"/>
            <p:cNvSpPr>
              <a:spLocks noChangeArrowheads="1"/>
            </p:cNvSpPr>
            <p:nvPr/>
          </p:nvSpPr>
          <p:spPr bwMode="auto">
            <a:xfrm rot="5400000">
              <a:off x="1160980" y="1226413"/>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0" name="AutoShape 66"/>
            <p:cNvSpPr>
              <a:spLocks noChangeArrowheads="1"/>
            </p:cNvSpPr>
            <p:nvPr/>
          </p:nvSpPr>
          <p:spPr bwMode="auto">
            <a:xfrm rot="5400000">
              <a:off x="1010168" y="122800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1" name="AutoShape 67"/>
            <p:cNvSpPr>
              <a:spLocks noChangeArrowheads="1"/>
            </p:cNvSpPr>
            <p:nvPr/>
          </p:nvSpPr>
          <p:spPr bwMode="auto">
            <a:xfrm rot="5400000">
              <a:off x="856180" y="1226413"/>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2" name="AutoShape 68"/>
            <p:cNvSpPr>
              <a:spLocks noChangeArrowheads="1"/>
            </p:cNvSpPr>
            <p:nvPr/>
          </p:nvSpPr>
          <p:spPr bwMode="auto">
            <a:xfrm rot="5400000">
              <a:off x="703780" y="1226413"/>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3" name="AutoShape 69"/>
            <p:cNvSpPr>
              <a:spLocks noChangeArrowheads="1"/>
            </p:cNvSpPr>
            <p:nvPr/>
          </p:nvSpPr>
          <p:spPr bwMode="auto">
            <a:xfrm rot="5400000">
              <a:off x="551380" y="1226413"/>
              <a:ext cx="60325" cy="61912"/>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4" name="AutoShape 70"/>
            <p:cNvSpPr>
              <a:spLocks noChangeArrowheads="1"/>
            </p:cNvSpPr>
            <p:nvPr/>
          </p:nvSpPr>
          <p:spPr bwMode="auto">
            <a:xfrm rot="5400000">
              <a:off x="398980" y="1226413"/>
              <a:ext cx="60325" cy="61912"/>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5" name="AutoShape 71"/>
            <p:cNvSpPr>
              <a:spLocks noChangeArrowheads="1"/>
            </p:cNvSpPr>
            <p:nvPr/>
          </p:nvSpPr>
          <p:spPr bwMode="auto">
            <a:xfrm rot="5400000">
              <a:off x="1772168" y="122800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6" name="AutoShape 72"/>
            <p:cNvSpPr>
              <a:spLocks noChangeArrowheads="1"/>
            </p:cNvSpPr>
            <p:nvPr/>
          </p:nvSpPr>
          <p:spPr bwMode="auto">
            <a:xfrm rot="5400000">
              <a:off x="1924568" y="122800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77" name="AutoShape 73"/>
            <p:cNvSpPr>
              <a:spLocks noChangeArrowheads="1"/>
            </p:cNvSpPr>
            <p:nvPr/>
          </p:nvSpPr>
          <p:spPr bwMode="auto">
            <a:xfrm rot="5400000">
              <a:off x="2076968" y="1228000"/>
              <a:ext cx="60325" cy="61913"/>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78" name="AutoShape 74"/>
            <p:cNvCxnSpPr>
              <a:cxnSpLocks noChangeShapeType="1"/>
            </p:cNvCxnSpPr>
            <p:nvPr/>
          </p:nvCxnSpPr>
          <p:spPr bwMode="auto">
            <a:xfrm rot="5400000">
              <a:off x="233087" y="1532006"/>
              <a:ext cx="620712" cy="71438"/>
            </a:xfrm>
            <a:prstGeom prst="bentConnector3">
              <a:avLst>
                <a:gd name="adj1" fmla="val 49870"/>
              </a:avLst>
            </a:prstGeom>
            <a:noFill/>
            <a:ln w="9525">
              <a:solidFill>
                <a:schemeClr val="tx1"/>
              </a:solidFill>
              <a:miter lim="800000"/>
              <a:headEnd/>
              <a:tailEnd/>
            </a:ln>
          </p:spPr>
        </p:cxnSp>
        <p:cxnSp>
          <p:nvCxnSpPr>
            <p:cNvPr id="79" name="AutoShape 75"/>
            <p:cNvCxnSpPr>
              <a:cxnSpLocks noChangeShapeType="1"/>
            </p:cNvCxnSpPr>
            <p:nvPr/>
          </p:nvCxnSpPr>
          <p:spPr bwMode="auto">
            <a:xfrm rot="16200000" flipH="1">
              <a:off x="1695174" y="1468506"/>
              <a:ext cx="760413" cy="42863"/>
            </a:xfrm>
            <a:prstGeom prst="bentConnector3">
              <a:avLst>
                <a:gd name="adj1" fmla="val 61167"/>
              </a:avLst>
            </a:prstGeom>
            <a:noFill/>
            <a:ln w="9525">
              <a:solidFill>
                <a:schemeClr val="tx1"/>
              </a:solidFill>
              <a:miter lim="800000"/>
              <a:headEnd/>
              <a:tailEnd/>
            </a:ln>
          </p:spPr>
        </p:cxnSp>
        <p:cxnSp>
          <p:nvCxnSpPr>
            <p:cNvPr id="80" name="AutoShape 76"/>
            <p:cNvCxnSpPr>
              <a:cxnSpLocks noChangeShapeType="1"/>
            </p:cNvCxnSpPr>
            <p:nvPr/>
          </p:nvCxnSpPr>
          <p:spPr bwMode="auto">
            <a:xfrm rot="16200000" flipH="1">
              <a:off x="229117" y="1461363"/>
              <a:ext cx="792163" cy="82550"/>
            </a:xfrm>
            <a:prstGeom prst="bentConnector3">
              <a:avLst>
                <a:gd name="adj1" fmla="val 199"/>
              </a:avLst>
            </a:prstGeom>
            <a:noFill/>
            <a:ln w="9525">
              <a:solidFill>
                <a:schemeClr val="tx1"/>
              </a:solidFill>
              <a:miter lim="800000"/>
              <a:headEnd/>
              <a:tailEnd/>
            </a:ln>
          </p:spPr>
        </p:cxnSp>
        <p:cxnSp>
          <p:nvCxnSpPr>
            <p:cNvPr id="81" name="AutoShape 77"/>
            <p:cNvCxnSpPr>
              <a:cxnSpLocks noChangeShapeType="1"/>
            </p:cNvCxnSpPr>
            <p:nvPr/>
          </p:nvCxnSpPr>
          <p:spPr bwMode="auto">
            <a:xfrm rot="5400000">
              <a:off x="1001437" y="1554231"/>
              <a:ext cx="649287" cy="49213"/>
            </a:xfrm>
            <a:prstGeom prst="bentConnector3">
              <a:avLst>
                <a:gd name="adj1" fmla="val 49880"/>
              </a:avLst>
            </a:prstGeom>
            <a:noFill/>
            <a:ln w="9525">
              <a:solidFill>
                <a:schemeClr val="tx1"/>
              </a:solidFill>
              <a:miter lim="800000"/>
              <a:headEnd/>
              <a:tailEnd/>
            </a:ln>
          </p:spPr>
        </p:cxnSp>
        <p:cxnSp>
          <p:nvCxnSpPr>
            <p:cNvPr id="82" name="AutoShape 78"/>
            <p:cNvCxnSpPr>
              <a:cxnSpLocks noChangeShapeType="1"/>
            </p:cNvCxnSpPr>
            <p:nvPr/>
          </p:nvCxnSpPr>
          <p:spPr bwMode="auto">
            <a:xfrm rot="16200000" flipH="1">
              <a:off x="859355" y="1296263"/>
              <a:ext cx="1082675" cy="122238"/>
            </a:xfrm>
            <a:prstGeom prst="bentConnector3">
              <a:avLst>
                <a:gd name="adj1" fmla="val 7181"/>
              </a:avLst>
            </a:prstGeom>
            <a:noFill/>
            <a:ln w="9525">
              <a:solidFill>
                <a:schemeClr val="tx1"/>
              </a:solidFill>
              <a:miter lim="800000"/>
              <a:headEnd/>
              <a:tailEnd/>
            </a:ln>
          </p:spPr>
        </p:cxnSp>
        <p:cxnSp>
          <p:nvCxnSpPr>
            <p:cNvPr id="83" name="AutoShape 79"/>
            <p:cNvCxnSpPr>
              <a:cxnSpLocks noChangeShapeType="1"/>
            </p:cNvCxnSpPr>
            <p:nvPr/>
          </p:nvCxnSpPr>
          <p:spPr bwMode="auto">
            <a:xfrm rot="16200000" flipH="1">
              <a:off x="1166536" y="1446282"/>
              <a:ext cx="777875" cy="114300"/>
            </a:xfrm>
            <a:prstGeom prst="bentConnector3">
              <a:avLst>
                <a:gd name="adj1" fmla="val 9181"/>
              </a:avLst>
            </a:prstGeom>
            <a:noFill/>
            <a:ln w="9525">
              <a:solidFill>
                <a:schemeClr val="tx1"/>
              </a:solidFill>
              <a:miter lim="800000"/>
              <a:headEnd/>
              <a:tailEnd/>
            </a:ln>
          </p:spPr>
        </p:cxnSp>
        <p:cxnSp>
          <p:nvCxnSpPr>
            <p:cNvPr id="84" name="AutoShape 80"/>
            <p:cNvCxnSpPr>
              <a:cxnSpLocks noChangeShapeType="1"/>
              <a:stCxn id="52" idx="2"/>
            </p:cNvCxnSpPr>
            <p:nvPr/>
          </p:nvCxnSpPr>
          <p:spPr bwMode="auto">
            <a:xfrm rot="16200000" flipH="1" flipV="1">
              <a:off x="1449906" y="1405800"/>
              <a:ext cx="992187" cy="22225"/>
            </a:xfrm>
            <a:prstGeom prst="bentConnector5">
              <a:avLst>
                <a:gd name="adj1" fmla="val 1759"/>
                <a:gd name="adj2" fmla="val -307144"/>
                <a:gd name="adj3" fmla="val 65917"/>
              </a:avLst>
            </a:prstGeom>
            <a:noFill/>
            <a:ln w="9525">
              <a:solidFill>
                <a:schemeClr val="tx1"/>
              </a:solidFill>
              <a:miter lim="800000"/>
              <a:headEnd/>
              <a:tailEnd/>
            </a:ln>
          </p:spPr>
        </p:cxnSp>
        <p:grpSp>
          <p:nvGrpSpPr>
            <p:cNvPr id="85" name="Group 81"/>
            <p:cNvGrpSpPr>
              <a:grpSpLocks/>
            </p:cNvGrpSpPr>
            <p:nvPr/>
          </p:nvGrpSpPr>
          <p:grpSpPr bwMode="auto">
            <a:xfrm>
              <a:off x="280712" y="1646306"/>
              <a:ext cx="77787" cy="641350"/>
              <a:chOff x="405" y="1853"/>
              <a:chExt cx="49" cy="404"/>
            </a:xfrm>
          </p:grpSpPr>
          <p:grpSp>
            <p:nvGrpSpPr>
              <p:cNvPr id="86" name="Group 82"/>
              <p:cNvGrpSpPr>
                <a:grpSpLocks/>
              </p:cNvGrpSpPr>
              <p:nvPr/>
            </p:nvGrpSpPr>
            <p:grpSpPr bwMode="auto">
              <a:xfrm>
                <a:off x="405" y="1853"/>
                <a:ext cx="39" cy="404"/>
                <a:chOff x="405" y="1853"/>
                <a:chExt cx="39" cy="404"/>
              </a:xfrm>
            </p:grpSpPr>
            <p:sp>
              <p:nvSpPr>
                <p:cNvPr id="88" name="AutoShape 83"/>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89" name="AutoShape 84"/>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0" name="AutoShape 85"/>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1" name="AutoShape 86"/>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2" name="AutoShape 87"/>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87" name="Line 88"/>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93" name="Group 89"/>
            <p:cNvGrpSpPr>
              <a:grpSpLocks/>
            </p:cNvGrpSpPr>
            <p:nvPr/>
          </p:nvGrpSpPr>
          <p:grpSpPr bwMode="auto">
            <a:xfrm>
              <a:off x="429937" y="1647894"/>
              <a:ext cx="77787" cy="641350"/>
              <a:chOff x="405" y="1853"/>
              <a:chExt cx="49" cy="404"/>
            </a:xfrm>
          </p:grpSpPr>
          <p:grpSp>
            <p:nvGrpSpPr>
              <p:cNvPr id="94" name="Group 90"/>
              <p:cNvGrpSpPr>
                <a:grpSpLocks/>
              </p:cNvGrpSpPr>
              <p:nvPr/>
            </p:nvGrpSpPr>
            <p:grpSpPr bwMode="auto">
              <a:xfrm>
                <a:off x="405" y="1853"/>
                <a:ext cx="39" cy="404"/>
                <a:chOff x="405" y="1853"/>
                <a:chExt cx="39" cy="404"/>
              </a:xfrm>
            </p:grpSpPr>
            <p:sp>
              <p:nvSpPr>
                <p:cNvPr id="96" name="AutoShape 91"/>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7" name="AutoShape 92"/>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8" name="AutoShape 93"/>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99" name="AutoShape 94"/>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0" name="AutoShape 95"/>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95" name="Line 96"/>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01" name="Group 97"/>
            <p:cNvGrpSpPr>
              <a:grpSpLocks/>
            </p:cNvGrpSpPr>
            <p:nvPr/>
          </p:nvGrpSpPr>
          <p:grpSpPr bwMode="auto">
            <a:xfrm>
              <a:off x="590274" y="1643131"/>
              <a:ext cx="77788" cy="641350"/>
              <a:chOff x="405" y="1853"/>
              <a:chExt cx="49" cy="404"/>
            </a:xfrm>
          </p:grpSpPr>
          <p:grpSp>
            <p:nvGrpSpPr>
              <p:cNvPr id="102" name="Group 98"/>
              <p:cNvGrpSpPr>
                <a:grpSpLocks/>
              </p:cNvGrpSpPr>
              <p:nvPr/>
            </p:nvGrpSpPr>
            <p:grpSpPr bwMode="auto">
              <a:xfrm>
                <a:off x="405" y="1853"/>
                <a:ext cx="39" cy="404"/>
                <a:chOff x="405" y="1853"/>
                <a:chExt cx="39" cy="404"/>
              </a:xfrm>
            </p:grpSpPr>
            <p:sp>
              <p:nvSpPr>
                <p:cNvPr id="104" name="AutoShape 99"/>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5" name="AutoShape 100"/>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6" name="AutoShape 101"/>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7" name="AutoShape 102"/>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08" name="AutoShape 103"/>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03" name="Line 104"/>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09" name="Group 105"/>
            <p:cNvGrpSpPr>
              <a:grpSpLocks/>
            </p:cNvGrpSpPr>
            <p:nvPr/>
          </p:nvGrpSpPr>
          <p:grpSpPr bwMode="auto">
            <a:xfrm>
              <a:off x="752199" y="1649481"/>
              <a:ext cx="77788" cy="641350"/>
              <a:chOff x="405" y="1853"/>
              <a:chExt cx="49" cy="404"/>
            </a:xfrm>
          </p:grpSpPr>
          <p:grpSp>
            <p:nvGrpSpPr>
              <p:cNvPr id="110" name="Group 106"/>
              <p:cNvGrpSpPr>
                <a:grpSpLocks/>
              </p:cNvGrpSpPr>
              <p:nvPr/>
            </p:nvGrpSpPr>
            <p:grpSpPr bwMode="auto">
              <a:xfrm>
                <a:off x="405" y="1853"/>
                <a:ext cx="39" cy="404"/>
                <a:chOff x="405" y="1853"/>
                <a:chExt cx="39" cy="404"/>
              </a:xfrm>
            </p:grpSpPr>
            <p:sp>
              <p:nvSpPr>
                <p:cNvPr id="112" name="AutoShape 107"/>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13" name="AutoShape 108"/>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14" name="AutoShape 109"/>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15" name="AutoShape 110"/>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16" name="AutoShape 111"/>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11" name="Line 112"/>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17" name="Group 113"/>
            <p:cNvGrpSpPr>
              <a:grpSpLocks/>
            </p:cNvGrpSpPr>
            <p:nvPr/>
          </p:nvGrpSpPr>
          <p:grpSpPr bwMode="auto">
            <a:xfrm>
              <a:off x="898249" y="1646306"/>
              <a:ext cx="77788" cy="641350"/>
              <a:chOff x="405" y="1853"/>
              <a:chExt cx="49" cy="404"/>
            </a:xfrm>
          </p:grpSpPr>
          <p:grpSp>
            <p:nvGrpSpPr>
              <p:cNvPr id="118" name="Group 114"/>
              <p:cNvGrpSpPr>
                <a:grpSpLocks/>
              </p:cNvGrpSpPr>
              <p:nvPr/>
            </p:nvGrpSpPr>
            <p:grpSpPr bwMode="auto">
              <a:xfrm>
                <a:off x="405" y="1853"/>
                <a:ext cx="39" cy="404"/>
                <a:chOff x="405" y="1853"/>
                <a:chExt cx="39" cy="404"/>
              </a:xfrm>
            </p:grpSpPr>
            <p:sp>
              <p:nvSpPr>
                <p:cNvPr id="120" name="AutoShape 115"/>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21" name="AutoShape 116"/>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22" name="AutoShape 117"/>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23" name="AutoShape 118"/>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24" name="AutoShape 119"/>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19" name="Line 120"/>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25" name="Group 121"/>
            <p:cNvGrpSpPr>
              <a:grpSpLocks/>
            </p:cNvGrpSpPr>
            <p:nvPr/>
          </p:nvGrpSpPr>
          <p:grpSpPr bwMode="auto">
            <a:xfrm>
              <a:off x="1060174" y="1643131"/>
              <a:ext cx="77788" cy="641350"/>
              <a:chOff x="405" y="1853"/>
              <a:chExt cx="49" cy="404"/>
            </a:xfrm>
          </p:grpSpPr>
          <p:grpSp>
            <p:nvGrpSpPr>
              <p:cNvPr id="126" name="Group 122"/>
              <p:cNvGrpSpPr>
                <a:grpSpLocks/>
              </p:cNvGrpSpPr>
              <p:nvPr/>
            </p:nvGrpSpPr>
            <p:grpSpPr bwMode="auto">
              <a:xfrm>
                <a:off x="405" y="1853"/>
                <a:ext cx="39" cy="404"/>
                <a:chOff x="405" y="1853"/>
                <a:chExt cx="39" cy="404"/>
              </a:xfrm>
            </p:grpSpPr>
            <p:sp>
              <p:nvSpPr>
                <p:cNvPr id="128" name="AutoShape 123"/>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29" name="AutoShape 124"/>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30" name="AutoShape 125"/>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31" name="AutoShape 126"/>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32" name="AutoShape 127"/>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27" name="Line 128"/>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33" name="Group 129"/>
            <p:cNvGrpSpPr>
              <a:grpSpLocks/>
            </p:cNvGrpSpPr>
            <p:nvPr/>
          </p:nvGrpSpPr>
          <p:grpSpPr bwMode="auto">
            <a:xfrm>
              <a:off x="1226862" y="1643131"/>
              <a:ext cx="77787" cy="641350"/>
              <a:chOff x="405" y="1853"/>
              <a:chExt cx="49" cy="404"/>
            </a:xfrm>
          </p:grpSpPr>
          <p:grpSp>
            <p:nvGrpSpPr>
              <p:cNvPr id="134" name="Group 130"/>
              <p:cNvGrpSpPr>
                <a:grpSpLocks/>
              </p:cNvGrpSpPr>
              <p:nvPr/>
            </p:nvGrpSpPr>
            <p:grpSpPr bwMode="auto">
              <a:xfrm>
                <a:off x="405" y="1853"/>
                <a:ext cx="39" cy="404"/>
                <a:chOff x="405" y="1853"/>
                <a:chExt cx="39" cy="404"/>
              </a:xfrm>
            </p:grpSpPr>
            <p:sp>
              <p:nvSpPr>
                <p:cNvPr id="136" name="AutoShape 131"/>
                <p:cNvSpPr>
                  <a:spLocks noChangeArrowheads="1"/>
                </p:cNvSpPr>
                <p:nvPr/>
              </p:nvSpPr>
              <p:spPr bwMode="auto">
                <a:xfrm>
                  <a:off x="405" y="1853"/>
                  <a:ext cx="39" cy="37"/>
                </a:xfrm>
                <a:prstGeom prst="octagon">
                  <a:avLst>
                    <a:gd name="adj" fmla="val 29287"/>
                  </a:avLst>
                </a:prstGeom>
                <a:solidFill>
                  <a:srgbClr val="FFFFFF"/>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37" name="AutoShape 132"/>
                <p:cNvSpPr>
                  <a:spLocks noChangeArrowheads="1"/>
                </p:cNvSpPr>
                <p:nvPr/>
              </p:nvSpPr>
              <p:spPr bwMode="auto">
                <a:xfrm>
                  <a:off x="405" y="1945"/>
                  <a:ext cx="39" cy="37"/>
                </a:xfrm>
                <a:prstGeom prst="octagon">
                  <a:avLst>
                    <a:gd name="adj" fmla="val 29287"/>
                  </a:avLst>
                </a:prstGeom>
                <a:solidFill>
                  <a:srgbClr val="FFFFFF"/>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38" name="AutoShape 133"/>
                <p:cNvSpPr>
                  <a:spLocks noChangeArrowheads="1"/>
                </p:cNvSpPr>
                <p:nvPr/>
              </p:nvSpPr>
              <p:spPr bwMode="auto">
                <a:xfrm>
                  <a:off x="405" y="2036"/>
                  <a:ext cx="39" cy="38"/>
                </a:xfrm>
                <a:prstGeom prst="octagon">
                  <a:avLst>
                    <a:gd name="adj" fmla="val 29287"/>
                  </a:avLst>
                </a:prstGeom>
                <a:solidFill>
                  <a:srgbClr val="FFFFFF"/>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39" name="AutoShape 134"/>
                <p:cNvSpPr>
                  <a:spLocks noChangeArrowheads="1"/>
                </p:cNvSpPr>
                <p:nvPr/>
              </p:nvSpPr>
              <p:spPr bwMode="auto">
                <a:xfrm>
                  <a:off x="405" y="2128"/>
                  <a:ext cx="39" cy="37"/>
                </a:xfrm>
                <a:prstGeom prst="octagon">
                  <a:avLst>
                    <a:gd name="adj" fmla="val 29287"/>
                  </a:avLst>
                </a:prstGeom>
                <a:solidFill>
                  <a:srgbClr val="FFFFFF"/>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40" name="AutoShape 135"/>
                <p:cNvSpPr>
                  <a:spLocks noChangeArrowheads="1"/>
                </p:cNvSpPr>
                <p:nvPr/>
              </p:nvSpPr>
              <p:spPr bwMode="auto">
                <a:xfrm>
                  <a:off x="405" y="2220"/>
                  <a:ext cx="39" cy="37"/>
                </a:xfrm>
                <a:prstGeom prst="octagon">
                  <a:avLst>
                    <a:gd name="adj" fmla="val 29287"/>
                  </a:avLst>
                </a:prstGeom>
                <a:solidFill>
                  <a:srgbClr val="FFFFFF"/>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35" name="Line 136"/>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41" name="Group 137"/>
            <p:cNvGrpSpPr>
              <a:grpSpLocks/>
            </p:cNvGrpSpPr>
            <p:nvPr/>
          </p:nvGrpSpPr>
          <p:grpSpPr bwMode="auto">
            <a:xfrm>
              <a:off x="1388787" y="1644719"/>
              <a:ext cx="77787" cy="641350"/>
              <a:chOff x="405" y="1853"/>
              <a:chExt cx="49" cy="404"/>
            </a:xfrm>
          </p:grpSpPr>
          <p:grpSp>
            <p:nvGrpSpPr>
              <p:cNvPr id="142" name="Group 138"/>
              <p:cNvGrpSpPr>
                <a:grpSpLocks/>
              </p:cNvGrpSpPr>
              <p:nvPr/>
            </p:nvGrpSpPr>
            <p:grpSpPr bwMode="auto">
              <a:xfrm>
                <a:off x="405" y="1853"/>
                <a:ext cx="39" cy="404"/>
                <a:chOff x="405" y="1853"/>
                <a:chExt cx="39" cy="404"/>
              </a:xfrm>
            </p:grpSpPr>
            <p:sp>
              <p:nvSpPr>
                <p:cNvPr id="144" name="AutoShape 139"/>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45" name="AutoShape 140"/>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46" name="AutoShape 141"/>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47" name="AutoShape 142"/>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48" name="AutoShape 143"/>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43" name="Line 144"/>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49" name="Group 145"/>
            <p:cNvGrpSpPr>
              <a:grpSpLocks/>
            </p:cNvGrpSpPr>
            <p:nvPr/>
          </p:nvGrpSpPr>
          <p:grpSpPr bwMode="auto">
            <a:xfrm>
              <a:off x="1707874" y="1643131"/>
              <a:ext cx="77788" cy="641350"/>
              <a:chOff x="405" y="1853"/>
              <a:chExt cx="49" cy="404"/>
            </a:xfrm>
          </p:grpSpPr>
          <p:grpSp>
            <p:nvGrpSpPr>
              <p:cNvPr id="150" name="Group 146"/>
              <p:cNvGrpSpPr>
                <a:grpSpLocks/>
              </p:cNvGrpSpPr>
              <p:nvPr/>
            </p:nvGrpSpPr>
            <p:grpSpPr bwMode="auto">
              <a:xfrm>
                <a:off x="405" y="1853"/>
                <a:ext cx="39" cy="404"/>
                <a:chOff x="405" y="1853"/>
                <a:chExt cx="39" cy="404"/>
              </a:xfrm>
            </p:grpSpPr>
            <p:sp>
              <p:nvSpPr>
                <p:cNvPr id="152" name="AutoShape 147"/>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53" name="AutoShape 148"/>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54" name="AutoShape 149"/>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55" name="AutoShape 150"/>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56" name="AutoShape 151"/>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51" name="Line 152"/>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57" name="Group 153"/>
            <p:cNvGrpSpPr>
              <a:grpSpLocks/>
            </p:cNvGrpSpPr>
            <p:nvPr/>
          </p:nvGrpSpPr>
          <p:grpSpPr bwMode="auto">
            <a:xfrm>
              <a:off x="1858687" y="1649481"/>
              <a:ext cx="77787" cy="641350"/>
              <a:chOff x="405" y="1853"/>
              <a:chExt cx="49" cy="404"/>
            </a:xfrm>
          </p:grpSpPr>
          <p:grpSp>
            <p:nvGrpSpPr>
              <p:cNvPr id="158" name="Group 154"/>
              <p:cNvGrpSpPr>
                <a:grpSpLocks/>
              </p:cNvGrpSpPr>
              <p:nvPr/>
            </p:nvGrpSpPr>
            <p:grpSpPr bwMode="auto">
              <a:xfrm>
                <a:off x="405" y="1853"/>
                <a:ext cx="39" cy="404"/>
                <a:chOff x="405" y="1853"/>
                <a:chExt cx="39" cy="404"/>
              </a:xfrm>
            </p:grpSpPr>
            <p:sp>
              <p:nvSpPr>
                <p:cNvPr id="160" name="AutoShape 155"/>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61" name="AutoShape 156"/>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62" name="AutoShape 157"/>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63" name="AutoShape 158"/>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64" name="AutoShape 159"/>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59" name="Line 160"/>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65" name="Group 161"/>
            <p:cNvGrpSpPr>
              <a:grpSpLocks/>
            </p:cNvGrpSpPr>
            <p:nvPr/>
          </p:nvGrpSpPr>
          <p:grpSpPr bwMode="auto">
            <a:xfrm>
              <a:off x="1544362" y="1643131"/>
              <a:ext cx="77787" cy="641350"/>
              <a:chOff x="405" y="1853"/>
              <a:chExt cx="49" cy="404"/>
            </a:xfrm>
          </p:grpSpPr>
          <p:grpSp>
            <p:nvGrpSpPr>
              <p:cNvPr id="166" name="Group 162"/>
              <p:cNvGrpSpPr>
                <a:grpSpLocks/>
              </p:cNvGrpSpPr>
              <p:nvPr/>
            </p:nvGrpSpPr>
            <p:grpSpPr bwMode="auto">
              <a:xfrm>
                <a:off x="405" y="1853"/>
                <a:ext cx="39" cy="404"/>
                <a:chOff x="405" y="1853"/>
                <a:chExt cx="39" cy="404"/>
              </a:xfrm>
            </p:grpSpPr>
            <p:sp>
              <p:nvSpPr>
                <p:cNvPr id="168" name="AutoShape 163"/>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69" name="AutoShape 164"/>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0" name="AutoShape 165"/>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1" name="AutoShape 166"/>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2" name="AutoShape 167"/>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67" name="Line 168"/>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73" name="Group 169"/>
            <p:cNvGrpSpPr>
              <a:grpSpLocks/>
            </p:cNvGrpSpPr>
            <p:nvPr/>
          </p:nvGrpSpPr>
          <p:grpSpPr bwMode="auto">
            <a:xfrm>
              <a:off x="2020612" y="1644719"/>
              <a:ext cx="77787" cy="641350"/>
              <a:chOff x="405" y="1853"/>
              <a:chExt cx="49" cy="404"/>
            </a:xfrm>
          </p:grpSpPr>
          <p:grpSp>
            <p:nvGrpSpPr>
              <p:cNvPr id="174" name="Group 170"/>
              <p:cNvGrpSpPr>
                <a:grpSpLocks/>
              </p:cNvGrpSpPr>
              <p:nvPr/>
            </p:nvGrpSpPr>
            <p:grpSpPr bwMode="auto">
              <a:xfrm>
                <a:off x="405" y="1853"/>
                <a:ext cx="39" cy="404"/>
                <a:chOff x="405" y="1853"/>
                <a:chExt cx="39" cy="404"/>
              </a:xfrm>
            </p:grpSpPr>
            <p:sp>
              <p:nvSpPr>
                <p:cNvPr id="176" name="AutoShape 171"/>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7" name="AutoShape 172"/>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8" name="AutoShape 173"/>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79" name="AutoShape 174"/>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80" name="AutoShape 175"/>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75" name="Line 176"/>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cxnSp>
          <p:nvCxnSpPr>
            <p:cNvPr id="181" name="AutoShape 177"/>
            <p:cNvCxnSpPr>
              <a:cxnSpLocks noChangeShapeType="1"/>
            </p:cNvCxnSpPr>
            <p:nvPr/>
          </p:nvCxnSpPr>
          <p:spPr bwMode="auto">
            <a:xfrm rot="16200000" flipH="1">
              <a:off x="383900" y="1462156"/>
              <a:ext cx="798512" cy="96837"/>
            </a:xfrm>
            <a:prstGeom prst="bentConnector3">
              <a:avLst>
                <a:gd name="adj1" fmla="val 9144"/>
              </a:avLst>
            </a:prstGeom>
            <a:noFill/>
            <a:ln w="9525">
              <a:solidFill>
                <a:schemeClr val="tx1"/>
              </a:solidFill>
              <a:miter lim="800000"/>
              <a:headEnd/>
              <a:tailEnd/>
            </a:ln>
          </p:spPr>
        </p:cxnSp>
        <p:cxnSp>
          <p:nvCxnSpPr>
            <p:cNvPr id="182" name="AutoShape 178"/>
            <p:cNvCxnSpPr>
              <a:cxnSpLocks noChangeShapeType="1"/>
            </p:cNvCxnSpPr>
            <p:nvPr/>
          </p:nvCxnSpPr>
          <p:spPr bwMode="auto">
            <a:xfrm rot="16200000" flipH="1">
              <a:off x="381519" y="1318487"/>
              <a:ext cx="1103312" cy="92075"/>
            </a:xfrm>
            <a:prstGeom prst="bentConnector3">
              <a:avLst>
                <a:gd name="adj1" fmla="val 6042"/>
              </a:avLst>
            </a:prstGeom>
            <a:noFill/>
            <a:ln w="9525">
              <a:solidFill>
                <a:schemeClr val="tx1"/>
              </a:solidFill>
              <a:miter lim="800000"/>
              <a:headEnd/>
              <a:tailEnd/>
            </a:ln>
          </p:spPr>
        </p:cxnSp>
        <p:cxnSp>
          <p:nvCxnSpPr>
            <p:cNvPr id="183" name="AutoShape 179"/>
            <p:cNvCxnSpPr>
              <a:cxnSpLocks noChangeShapeType="1"/>
            </p:cNvCxnSpPr>
            <p:nvPr/>
          </p:nvCxnSpPr>
          <p:spPr bwMode="auto">
            <a:xfrm rot="16200000" flipH="1">
              <a:off x="623612" y="1387544"/>
              <a:ext cx="933450" cy="95250"/>
            </a:xfrm>
            <a:prstGeom prst="bentConnector3">
              <a:avLst>
                <a:gd name="adj1" fmla="val 6972"/>
              </a:avLst>
            </a:prstGeom>
            <a:noFill/>
            <a:ln w="9525">
              <a:solidFill>
                <a:schemeClr val="tx1"/>
              </a:solidFill>
              <a:miter lim="800000"/>
              <a:headEnd/>
              <a:tailEnd/>
            </a:ln>
          </p:spPr>
        </p:cxnSp>
        <p:cxnSp>
          <p:nvCxnSpPr>
            <p:cNvPr id="184" name="AutoShape 180"/>
            <p:cNvCxnSpPr>
              <a:cxnSpLocks noChangeShapeType="1"/>
            </p:cNvCxnSpPr>
            <p:nvPr/>
          </p:nvCxnSpPr>
          <p:spPr bwMode="auto">
            <a:xfrm rot="16200000" flipH="1">
              <a:off x="1404662" y="1506606"/>
              <a:ext cx="622300" cy="139700"/>
            </a:xfrm>
            <a:prstGeom prst="bentConnector3">
              <a:avLst>
                <a:gd name="adj1" fmla="val 50509"/>
              </a:avLst>
            </a:prstGeom>
            <a:noFill/>
            <a:ln w="9525">
              <a:solidFill>
                <a:schemeClr val="tx1"/>
              </a:solidFill>
              <a:miter lim="800000"/>
              <a:headEnd/>
              <a:tailEnd/>
            </a:ln>
          </p:spPr>
        </p:cxnSp>
        <p:sp>
          <p:nvSpPr>
            <p:cNvPr id="185" name="Rectangle 181"/>
            <p:cNvSpPr>
              <a:spLocks noChangeArrowheads="1"/>
            </p:cNvSpPr>
            <p:nvPr/>
          </p:nvSpPr>
          <p:spPr bwMode="auto">
            <a:xfrm>
              <a:off x="393424" y="2663894"/>
              <a:ext cx="1439863" cy="568325"/>
            </a:xfrm>
            <a:prstGeom prst="rect">
              <a:avLst/>
            </a:prstGeom>
            <a:solidFill>
              <a:srgbClr val="FFFFFF"/>
            </a:solidFill>
            <a:ln w="9525">
              <a:noFill/>
              <a:miter lim="800000"/>
              <a:headEnd/>
              <a:tailEnd/>
            </a:ln>
            <a:effectLst>
              <a:outerShdw blurRad="50800" dist="38100" dir="2700000" algn="tl" rotWithShape="0">
                <a:prstClr val="black">
                  <a:alpha val="40000"/>
                </a:prstClr>
              </a:outerShdw>
            </a:effectLst>
          </p:spPr>
          <p:txBody>
            <a:bodyPr wrap="none" anchor="ctr"/>
            <a:lstStyle/>
            <a:p>
              <a:endParaRPr lang="en-GB" altLang="de-DE" dirty="0">
                <a:latin typeface="Arial" panose="020B0604020202020204" pitchFamily="34" charset="0"/>
                <a:cs typeface="Arial" panose="020B0604020202020204" pitchFamily="34" charset="0"/>
              </a:endParaRPr>
            </a:p>
          </p:txBody>
        </p:sp>
        <p:grpSp>
          <p:nvGrpSpPr>
            <p:cNvPr id="186" name="Group 182"/>
            <p:cNvGrpSpPr>
              <a:grpSpLocks/>
            </p:cNvGrpSpPr>
            <p:nvPr/>
          </p:nvGrpSpPr>
          <p:grpSpPr bwMode="auto">
            <a:xfrm>
              <a:off x="2607987" y="2574994"/>
              <a:ext cx="77787" cy="641350"/>
              <a:chOff x="405" y="1853"/>
              <a:chExt cx="49" cy="404"/>
            </a:xfrm>
          </p:grpSpPr>
          <p:grpSp>
            <p:nvGrpSpPr>
              <p:cNvPr id="187" name="Group 183"/>
              <p:cNvGrpSpPr>
                <a:grpSpLocks/>
              </p:cNvGrpSpPr>
              <p:nvPr/>
            </p:nvGrpSpPr>
            <p:grpSpPr bwMode="auto">
              <a:xfrm>
                <a:off x="405" y="1853"/>
                <a:ext cx="39" cy="404"/>
                <a:chOff x="405" y="1853"/>
                <a:chExt cx="39" cy="404"/>
              </a:xfrm>
            </p:grpSpPr>
            <p:sp>
              <p:nvSpPr>
                <p:cNvPr id="189" name="AutoShape 184"/>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90" name="AutoShape 185"/>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91" name="AutoShape 186"/>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92" name="AutoShape 187"/>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93" name="AutoShape 188"/>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88" name="Line 189"/>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194" name="Group 190"/>
            <p:cNvGrpSpPr>
              <a:grpSpLocks/>
            </p:cNvGrpSpPr>
            <p:nvPr/>
          </p:nvGrpSpPr>
          <p:grpSpPr bwMode="auto">
            <a:xfrm>
              <a:off x="2757212" y="2576581"/>
              <a:ext cx="77787" cy="641350"/>
              <a:chOff x="405" y="1853"/>
              <a:chExt cx="49" cy="404"/>
            </a:xfrm>
          </p:grpSpPr>
          <p:grpSp>
            <p:nvGrpSpPr>
              <p:cNvPr id="195" name="Group 191"/>
              <p:cNvGrpSpPr>
                <a:grpSpLocks/>
              </p:cNvGrpSpPr>
              <p:nvPr/>
            </p:nvGrpSpPr>
            <p:grpSpPr bwMode="auto">
              <a:xfrm>
                <a:off x="405" y="1853"/>
                <a:ext cx="39" cy="404"/>
                <a:chOff x="405" y="1853"/>
                <a:chExt cx="39" cy="404"/>
              </a:xfrm>
            </p:grpSpPr>
            <p:sp>
              <p:nvSpPr>
                <p:cNvPr id="197" name="AutoShape 192"/>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98" name="AutoShape 193"/>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199" name="AutoShape 194"/>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0" name="AutoShape 195"/>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1" name="AutoShape 196"/>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196" name="Line 19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02" name="Group 198"/>
            <p:cNvGrpSpPr>
              <a:grpSpLocks/>
            </p:cNvGrpSpPr>
            <p:nvPr/>
          </p:nvGrpSpPr>
          <p:grpSpPr bwMode="auto">
            <a:xfrm>
              <a:off x="2917549" y="2571819"/>
              <a:ext cx="77788" cy="641350"/>
              <a:chOff x="405" y="1853"/>
              <a:chExt cx="49" cy="404"/>
            </a:xfrm>
          </p:grpSpPr>
          <p:grpSp>
            <p:nvGrpSpPr>
              <p:cNvPr id="203" name="Group 199"/>
              <p:cNvGrpSpPr>
                <a:grpSpLocks/>
              </p:cNvGrpSpPr>
              <p:nvPr/>
            </p:nvGrpSpPr>
            <p:grpSpPr bwMode="auto">
              <a:xfrm>
                <a:off x="405" y="1853"/>
                <a:ext cx="39" cy="404"/>
                <a:chOff x="405" y="1853"/>
                <a:chExt cx="39" cy="404"/>
              </a:xfrm>
            </p:grpSpPr>
            <p:sp>
              <p:nvSpPr>
                <p:cNvPr id="205" name="AutoShape 200"/>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6" name="AutoShape 201"/>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7" name="AutoShape 202"/>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8" name="AutoShape 203"/>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09" name="AutoShape 204"/>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204" name="Line 205"/>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10" name="Group 206"/>
            <p:cNvGrpSpPr>
              <a:grpSpLocks/>
            </p:cNvGrpSpPr>
            <p:nvPr/>
          </p:nvGrpSpPr>
          <p:grpSpPr bwMode="auto">
            <a:xfrm>
              <a:off x="3079474" y="2578169"/>
              <a:ext cx="77788" cy="641350"/>
              <a:chOff x="405" y="1853"/>
              <a:chExt cx="49" cy="404"/>
            </a:xfrm>
          </p:grpSpPr>
          <p:grpSp>
            <p:nvGrpSpPr>
              <p:cNvPr id="211" name="Group 207"/>
              <p:cNvGrpSpPr>
                <a:grpSpLocks/>
              </p:cNvGrpSpPr>
              <p:nvPr/>
            </p:nvGrpSpPr>
            <p:grpSpPr bwMode="auto">
              <a:xfrm>
                <a:off x="405" y="1853"/>
                <a:ext cx="39" cy="404"/>
                <a:chOff x="405" y="1853"/>
                <a:chExt cx="39" cy="404"/>
              </a:xfrm>
            </p:grpSpPr>
            <p:sp>
              <p:nvSpPr>
                <p:cNvPr id="213" name="AutoShape 208"/>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4" name="AutoShape 209"/>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5" name="AutoShape 210"/>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6" name="AutoShape 211"/>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17" name="AutoShape 212"/>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212" name="Line 21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18" name="Group 214"/>
            <p:cNvGrpSpPr>
              <a:grpSpLocks/>
            </p:cNvGrpSpPr>
            <p:nvPr/>
          </p:nvGrpSpPr>
          <p:grpSpPr bwMode="auto">
            <a:xfrm>
              <a:off x="3225524" y="2574994"/>
              <a:ext cx="77788" cy="641350"/>
              <a:chOff x="405" y="1853"/>
              <a:chExt cx="49" cy="404"/>
            </a:xfrm>
          </p:grpSpPr>
          <p:grpSp>
            <p:nvGrpSpPr>
              <p:cNvPr id="219" name="Group 215"/>
              <p:cNvGrpSpPr>
                <a:grpSpLocks/>
              </p:cNvGrpSpPr>
              <p:nvPr/>
            </p:nvGrpSpPr>
            <p:grpSpPr bwMode="auto">
              <a:xfrm>
                <a:off x="405" y="1853"/>
                <a:ext cx="39" cy="404"/>
                <a:chOff x="405" y="1853"/>
                <a:chExt cx="39" cy="404"/>
              </a:xfrm>
            </p:grpSpPr>
            <p:sp>
              <p:nvSpPr>
                <p:cNvPr id="221" name="AutoShape 216"/>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2" name="AutoShape 217"/>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3" name="AutoShape 218"/>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4" name="AutoShape 219"/>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25" name="AutoShape 220"/>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220" name="Line 221"/>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26" name="Group 222"/>
            <p:cNvGrpSpPr>
              <a:grpSpLocks/>
            </p:cNvGrpSpPr>
            <p:nvPr/>
          </p:nvGrpSpPr>
          <p:grpSpPr bwMode="auto">
            <a:xfrm>
              <a:off x="3387449" y="2571819"/>
              <a:ext cx="77788" cy="641350"/>
              <a:chOff x="405" y="1853"/>
              <a:chExt cx="49" cy="404"/>
            </a:xfrm>
          </p:grpSpPr>
          <p:grpSp>
            <p:nvGrpSpPr>
              <p:cNvPr id="227" name="Group 223"/>
              <p:cNvGrpSpPr>
                <a:grpSpLocks/>
              </p:cNvGrpSpPr>
              <p:nvPr/>
            </p:nvGrpSpPr>
            <p:grpSpPr bwMode="auto">
              <a:xfrm>
                <a:off x="405" y="1853"/>
                <a:ext cx="39" cy="404"/>
                <a:chOff x="405" y="1853"/>
                <a:chExt cx="39" cy="404"/>
              </a:xfrm>
            </p:grpSpPr>
            <p:sp>
              <p:nvSpPr>
                <p:cNvPr id="229" name="AutoShape 224"/>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0" name="AutoShape 225"/>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1" name="AutoShape 226"/>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2" name="AutoShape 227"/>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3" name="AutoShape 228"/>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228" name="Line 229"/>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34" name="Group 230"/>
            <p:cNvGrpSpPr>
              <a:grpSpLocks/>
            </p:cNvGrpSpPr>
            <p:nvPr/>
          </p:nvGrpSpPr>
          <p:grpSpPr bwMode="auto">
            <a:xfrm>
              <a:off x="3554137" y="2571819"/>
              <a:ext cx="77787" cy="641350"/>
              <a:chOff x="405" y="1853"/>
              <a:chExt cx="49" cy="404"/>
            </a:xfrm>
          </p:grpSpPr>
          <p:grpSp>
            <p:nvGrpSpPr>
              <p:cNvPr id="235" name="Group 231"/>
              <p:cNvGrpSpPr>
                <a:grpSpLocks/>
              </p:cNvGrpSpPr>
              <p:nvPr/>
            </p:nvGrpSpPr>
            <p:grpSpPr bwMode="auto">
              <a:xfrm>
                <a:off x="405" y="1853"/>
                <a:ext cx="39" cy="404"/>
                <a:chOff x="405" y="1853"/>
                <a:chExt cx="39" cy="404"/>
              </a:xfrm>
            </p:grpSpPr>
            <p:sp>
              <p:nvSpPr>
                <p:cNvPr id="237" name="AutoShape 232"/>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8" name="AutoShape 233"/>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39" name="AutoShape 234"/>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0" name="AutoShape 235"/>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1" name="AutoShape 236"/>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236" name="Line 23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42" name="Group 238"/>
            <p:cNvGrpSpPr>
              <a:grpSpLocks/>
            </p:cNvGrpSpPr>
            <p:nvPr/>
          </p:nvGrpSpPr>
          <p:grpSpPr bwMode="auto">
            <a:xfrm>
              <a:off x="3716062" y="2573406"/>
              <a:ext cx="77787" cy="641350"/>
              <a:chOff x="405" y="1853"/>
              <a:chExt cx="49" cy="404"/>
            </a:xfrm>
          </p:grpSpPr>
          <p:grpSp>
            <p:nvGrpSpPr>
              <p:cNvPr id="243" name="Group 239"/>
              <p:cNvGrpSpPr>
                <a:grpSpLocks/>
              </p:cNvGrpSpPr>
              <p:nvPr/>
            </p:nvGrpSpPr>
            <p:grpSpPr bwMode="auto">
              <a:xfrm>
                <a:off x="405" y="1853"/>
                <a:ext cx="39" cy="404"/>
                <a:chOff x="405" y="1853"/>
                <a:chExt cx="39" cy="404"/>
              </a:xfrm>
            </p:grpSpPr>
            <p:sp>
              <p:nvSpPr>
                <p:cNvPr id="245" name="AutoShape 240"/>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6" name="AutoShape 241"/>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7" name="AutoShape 242"/>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8" name="AutoShape 243"/>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49" name="AutoShape 244"/>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244" name="Line 245"/>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50" name="Group 246"/>
            <p:cNvGrpSpPr>
              <a:grpSpLocks/>
            </p:cNvGrpSpPr>
            <p:nvPr/>
          </p:nvGrpSpPr>
          <p:grpSpPr bwMode="auto">
            <a:xfrm>
              <a:off x="4035149" y="2571819"/>
              <a:ext cx="77788" cy="641350"/>
              <a:chOff x="405" y="1853"/>
              <a:chExt cx="49" cy="404"/>
            </a:xfrm>
          </p:grpSpPr>
          <p:grpSp>
            <p:nvGrpSpPr>
              <p:cNvPr id="251" name="Group 247"/>
              <p:cNvGrpSpPr>
                <a:grpSpLocks/>
              </p:cNvGrpSpPr>
              <p:nvPr/>
            </p:nvGrpSpPr>
            <p:grpSpPr bwMode="auto">
              <a:xfrm>
                <a:off x="405" y="1853"/>
                <a:ext cx="39" cy="404"/>
                <a:chOff x="405" y="1853"/>
                <a:chExt cx="39" cy="404"/>
              </a:xfrm>
            </p:grpSpPr>
            <p:sp>
              <p:nvSpPr>
                <p:cNvPr id="253" name="AutoShape 248"/>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4" name="AutoShape 249"/>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5" name="AutoShape 250"/>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6" name="AutoShape 251"/>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57" name="AutoShape 252"/>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252" name="Line 25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58" name="Group 254"/>
            <p:cNvGrpSpPr>
              <a:grpSpLocks/>
            </p:cNvGrpSpPr>
            <p:nvPr/>
          </p:nvGrpSpPr>
          <p:grpSpPr bwMode="auto">
            <a:xfrm>
              <a:off x="4185962" y="2578169"/>
              <a:ext cx="77787" cy="641350"/>
              <a:chOff x="405" y="1853"/>
              <a:chExt cx="49" cy="404"/>
            </a:xfrm>
          </p:grpSpPr>
          <p:grpSp>
            <p:nvGrpSpPr>
              <p:cNvPr id="259" name="Group 255"/>
              <p:cNvGrpSpPr>
                <a:grpSpLocks/>
              </p:cNvGrpSpPr>
              <p:nvPr/>
            </p:nvGrpSpPr>
            <p:grpSpPr bwMode="auto">
              <a:xfrm>
                <a:off x="405" y="1853"/>
                <a:ext cx="39" cy="404"/>
                <a:chOff x="405" y="1853"/>
                <a:chExt cx="39" cy="404"/>
              </a:xfrm>
            </p:grpSpPr>
            <p:sp>
              <p:nvSpPr>
                <p:cNvPr id="261" name="AutoShape 256"/>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62" name="AutoShape 257"/>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63" name="AutoShape 258"/>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64" name="AutoShape 259"/>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65" name="AutoShape 260"/>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260" name="Line 261"/>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66" name="Group 262"/>
            <p:cNvGrpSpPr>
              <a:grpSpLocks/>
            </p:cNvGrpSpPr>
            <p:nvPr/>
          </p:nvGrpSpPr>
          <p:grpSpPr bwMode="auto">
            <a:xfrm>
              <a:off x="3871637" y="2571819"/>
              <a:ext cx="77787" cy="641350"/>
              <a:chOff x="405" y="1853"/>
              <a:chExt cx="49" cy="404"/>
            </a:xfrm>
          </p:grpSpPr>
          <p:grpSp>
            <p:nvGrpSpPr>
              <p:cNvPr id="267" name="Group 263"/>
              <p:cNvGrpSpPr>
                <a:grpSpLocks/>
              </p:cNvGrpSpPr>
              <p:nvPr/>
            </p:nvGrpSpPr>
            <p:grpSpPr bwMode="auto">
              <a:xfrm>
                <a:off x="405" y="1853"/>
                <a:ext cx="39" cy="404"/>
                <a:chOff x="405" y="1853"/>
                <a:chExt cx="39" cy="404"/>
              </a:xfrm>
            </p:grpSpPr>
            <p:sp>
              <p:nvSpPr>
                <p:cNvPr id="269" name="AutoShape 264"/>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70" name="AutoShape 265"/>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71" name="AutoShape 266"/>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72" name="AutoShape 267"/>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73" name="AutoShape 268"/>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268" name="Line 269"/>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74" name="Group 270"/>
            <p:cNvGrpSpPr>
              <a:grpSpLocks/>
            </p:cNvGrpSpPr>
            <p:nvPr/>
          </p:nvGrpSpPr>
          <p:grpSpPr bwMode="auto">
            <a:xfrm>
              <a:off x="4347887" y="2573406"/>
              <a:ext cx="77787" cy="641350"/>
              <a:chOff x="405" y="1853"/>
              <a:chExt cx="49" cy="404"/>
            </a:xfrm>
          </p:grpSpPr>
          <p:grpSp>
            <p:nvGrpSpPr>
              <p:cNvPr id="275" name="Group 271"/>
              <p:cNvGrpSpPr>
                <a:grpSpLocks/>
              </p:cNvGrpSpPr>
              <p:nvPr/>
            </p:nvGrpSpPr>
            <p:grpSpPr bwMode="auto">
              <a:xfrm>
                <a:off x="405" y="1853"/>
                <a:ext cx="39" cy="404"/>
                <a:chOff x="405" y="1853"/>
                <a:chExt cx="39" cy="404"/>
              </a:xfrm>
            </p:grpSpPr>
            <p:sp>
              <p:nvSpPr>
                <p:cNvPr id="277" name="AutoShape 272"/>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78" name="AutoShape 273"/>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79" name="AutoShape 274"/>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80" name="AutoShape 275"/>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81" name="AutoShape 276"/>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276" name="Line 27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cxnSp>
          <p:nvCxnSpPr>
            <p:cNvPr id="282" name="AutoShape 278"/>
            <p:cNvCxnSpPr>
              <a:cxnSpLocks noChangeShapeType="1"/>
              <a:stCxn id="27" idx="2"/>
              <a:endCxn id="185" idx="0"/>
            </p:cNvCxnSpPr>
            <p:nvPr/>
          </p:nvCxnSpPr>
          <p:spPr bwMode="auto">
            <a:xfrm>
              <a:off x="625199" y="2333694"/>
              <a:ext cx="488950" cy="330200"/>
            </a:xfrm>
            <a:prstGeom prst="straightConnector1">
              <a:avLst/>
            </a:prstGeom>
            <a:noFill/>
            <a:ln w="9525">
              <a:solidFill>
                <a:schemeClr val="tx1"/>
              </a:solidFill>
              <a:round/>
              <a:headEnd/>
              <a:tailEnd type="triangle" w="med" len="med"/>
            </a:ln>
          </p:spPr>
        </p:cxnSp>
        <p:cxnSp>
          <p:nvCxnSpPr>
            <p:cNvPr id="283" name="AutoShape 279"/>
            <p:cNvCxnSpPr>
              <a:cxnSpLocks noChangeShapeType="1"/>
              <a:stCxn id="26" idx="2"/>
              <a:endCxn id="185" idx="0"/>
            </p:cNvCxnSpPr>
            <p:nvPr/>
          </p:nvCxnSpPr>
          <p:spPr bwMode="auto">
            <a:xfrm flipH="1">
              <a:off x="1114149" y="2340044"/>
              <a:ext cx="631825" cy="323850"/>
            </a:xfrm>
            <a:prstGeom prst="straightConnector1">
              <a:avLst/>
            </a:prstGeom>
            <a:noFill/>
            <a:ln w="9525">
              <a:solidFill>
                <a:schemeClr val="tx1"/>
              </a:solidFill>
              <a:round/>
              <a:headEnd/>
              <a:tailEnd type="triangle" w="med" len="med"/>
            </a:ln>
          </p:spPr>
        </p:cxnSp>
        <p:grpSp>
          <p:nvGrpSpPr>
            <p:cNvPr id="284" name="Group 280"/>
            <p:cNvGrpSpPr>
              <a:grpSpLocks/>
            </p:cNvGrpSpPr>
            <p:nvPr/>
          </p:nvGrpSpPr>
          <p:grpSpPr bwMode="auto">
            <a:xfrm>
              <a:off x="4913037" y="3603694"/>
              <a:ext cx="77787" cy="641350"/>
              <a:chOff x="405" y="1853"/>
              <a:chExt cx="49" cy="404"/>
            </a:xfrm>
          </p:grpSpPr>
          <p:grpSp>
            <p:nvGrpSpPr>
              <p:cNvPr id="285" name="Group 281"/>
              <p:cNvGrpSpPr>
                <a:grpSpLocks/>
              </p:cNvGrpSpPr>
              <p:nvPr/>
            </p:nvGrpSpPr>
            <p:grpSpPr bwMode="auto">
              <a:xfrm>
                <a:off x="405" y="1853"/>
                <a:ext cx="39" cy="404"/>
                <a:chOff x="405" y="1853"/>
                <a:chExt cx="39" cy="404"/>
              </a:xfrm>
            </p:grpSpPr>
            <p:sp>
              <p:nvSpPr>
                <p:cNvPr id="287" name="AutoShape 282"/>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88" name="AutoShape 283"/>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89" name="AutoShape 284"/>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0" name="AutoShape 285"/>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1" name="AutoShape 286"/>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286" name="Line 28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292" name="Group 288"/>
            <p:cNvGrpSpPr>
              <a:grpSpLocks/>
            </p:cNvGrpSpPr>
            <p:nvPr/>
          </p:nvGrpSpPr>
          <p:grpSpPr bwMode="auto">
            <a:xfrm>
              <a:off x="5062262" y="3605281"/>
              <a:ext cx="77787" cy="641350"/>
              <a:chOff x="405" y="1853"/>
              <a:chExt cx="49" cy="404"/>
            </a:xfrm>
          </p:grpSpPr>
          <p:grpSp>
            <p:nvGrpSpPr>
              <p:cNvPr id="293" name="Group 289"/>
              <p:cNvGrpSpPr>
                <a:grpSpLocks/>
              </p:cNvGrpSpPr>
              <p:nvPr/>
            </p:nvGrpSpPr>
            <p:grpSpPr bwMode="auto">
              <a:xfrm>
                <a:off x="405" y="1853"/>
                <a:ext cx="39" cy="404"/>
                <a:chOff x="405" y="1853"/>
                <a:chExt cx="39" cy="404"/>
              </a:xfrm>
            </p:grpSpPr>
            <p:sp>
              <p:nvSpPr>
                <p:cNvPr id="295" name="AutoShape 290"/>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6" name="AutoShape 291"/>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7" name="AutoShape 292"/>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8" name="AutoShape 293"/>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299" name="AutoShape 294"/>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294" name="Line 295"/>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00" name="Group 296"/>
            <p:cNvGrpSpPr>
              <a:grpSpLocks/>
            </p:cNvGrpSpPr>
            <p:nvPr/>
          </p:nvGrpSpPr>
          <p:grpSpPr bwMode="auto">
            <a:xfrm>
              <a:off x="5222599" y="3600519"/>
              <a:ext cx="77788" cy="641350"/>
              <a:chOff x="405" y="1853"/>
              <a:chExt cx="49" cy="404"/>
            </a:xfrm>
          </p:grpSpPr>
          <p:grpSp>
            <p:nvGrpSpPr>
              <p:cNvPr id="301" name="Group 297"/>
              <p:cNvGrpSpPr>
                <a:grpSpLocks/>
              </p:cNvGrpSpPr>
              <p:nvPr/>
            </p:nvGrpSpPr>
            <p:grpSpPr bwMode="auto">
              <a:xfrm>
                <a:off x="405" y="1853"/>
                <a:ext cx="39" cy="404"/>
                <a:chOff x="405" y="1853"/>
                <a:chExt cx="39" cy="404"/>
              </a:xfrm>
            </p:grpSpPr>
            <p:sp>
              <p:nvSpPr>
                <p:cNvPr id="303" name="AutoShape 298"/>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04" name="AutoShape 299"/>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05" name="AutoShape 300"/>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06" name="AutoShape 301"/>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07" name="AutoShape 302"/>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02" name="Line 30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08" name="Group 304"/>
            <p:cNvGrpSpPr>
              <a:grpSpLocks/>
            </p:cNvGrpSpPr>
            <p:nvPr/>
          </p:nvGrpSpPr>
          <p:grpSpPr bwMode="auto">
            <a:xfrm>
              <a:off x="5384524" y="3606869"/>
              <a:ext cx="77788" cy="641350"/>
              <a:chOff x="405" y="1853"/>
              <a:chExt cx="49" cy="404"/>
            </a:xfrm>
          </p:grpSpPr>
          <p:grpSp>
            <p:nvGrpSpPr>
              <p:cNvPr id="309" name="Group 305"/>
              <p:cNvGrpSpPr>
                <a:grpSpLocks/>
              </p:cNvGrpSpPr>
              <p:nvPr/>
            </p:nvGrpSpPr>
            <p:grpSpPr bwMode="auto">
              <a:xfrm>
                <a:off x="405" y="1853"/>
                <a:ext cx="39" cy="404"/>
                <a:chOff x="405" y="1853"/>
                <a:chExt cx="39" cy="404"/>
              </a:xfrm>
            </p:grpSpPr>
            <p:sp>
              <p:nvSpPr>
                <p:cNvPr id="311" name="AutoShape 306"/>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12" name="AutoShape 307"/>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13" name="AutoShape 308"/>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14" name="AutoShape 309"/>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15" name="AutoShape 310"/>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10" name="Line 311"/>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16" name="Group 312"/>
            <p:cNvGrpSpPr>
              <a:grpSpLocks/>
            </p:cNvGrpSpPr>
            <p:nvPr/>
          </p:nvGrpSpPr>
          <p:grpSpPr bwMode="auto">
            <a:xfrm>
              <a:off x="5530574" y="3603694"/>
              <a:ext cx="77788" cy="641350"/>
              <a:chOff x="405" y="1853"/>
              <a:chExt cx="49" cy="404"/>
            </a:xfrm>
          </p:grpSpPr>
          <p:grpSp>
            <p:nvGrpSpPr>
              <p:cNvPr id="317" name="Group 313"/>
              <p:cNvGrpSpPr>
                <a:grpSpLocks/>
              </p:cNvGrpSpPr>
              <p:nvPr/>
            </p:nvGrpSpPr>
            <p:grpSpPr bwMode="auto">
              <a:xfrm>
                <a:off x="405" y="1853"/>
                <a:ext cx="39" cy="404"/>
                <a:chOff x="405" y="1853"/>
                <a:chExt cx="39" cy="404"/>
              </a:xfrm>
            </p:grpSpPr>
            <p:sp>
              <p:nvSpPr>
                <p:cNvPr id="319" name="AutoShape 314"/>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20" name="AutoShape 315"/>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21" name="AutoShape 316"/>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22" name="AutoShape 317"/>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23" name="AutoShape 318"/>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18" name="Line 319"/>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24" name="Group 320"/>
            <p:cNvGrpSpPr>
              <a:grpSpLocks/>
            </p:cNvGrpSpPr>
            <p:nvPr/>
          </p:nvGrpSpPr>
          <p:grpSpPr bwMode="auto">
            <a:xfrm>
              <a:off x="5692499" y="3600519"/>
              <a:ext cx="77788" cy="641350"/>
              <a:chOff x="405" y="1853"/>
              <a:chExt cx="49" cy="404"/>
            </a:xfrm>
          </p:grpSpPr>
          <p:grpSp>
            <p:nvGrpSpPr>
              <p:cNvPr id="325" name="Group 321"/>
              <p:cNvGrpSpPr>
                <a:grpSpLocks/>
              </p:cNvGrpSpPr>
              <p:nvPr/>
            </p:nvGrpSpPr>
            <p:grpSpPr bwMode="auto">
              <a:xfrm>
                <a:off x="405" y="1853"/>
                <a:ext cx="39" cy="404"/>
                <a:chOff x="405" y="1853"/>
                <a:chExt cx="39" cy="404"/>
              </a:xfrm>
            </p:grpSpPr>
            <p:sp>
              <p:nvSpPr>
                <p:cNvPr id="327" name="AutoShape 322"/>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28" name="AutoShape 323"/>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29" name="AutoShape 324"/>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30" name="AutoShape 325"/>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31" name="AutoShape 326"/>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26" name="Line 32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32" name="Group 328"/>
            <p:cNvGrpSpPr>
              <a:grpSpLocks/>
            </p:cNvGrpSpPr>
            <p:nvPr/>
          </p:nvGrpSpPr>
          <p:grpSpPr bwMode="auto">
            <a:xfrm>
              <a:off x="5859187" y="3600519"/>
              <a:ext cx="77787" cy="641350"/>
              <a:chOff x="405" y="1853"/>
              <a:chExt cx="49" cy="404"/>
            </a:xfrm>
          </p:grpSpPr>
          <p:grpSp>
            <p:nvGrpSpPr>
              <p:cNvPr id="333" name="Group 329"/>
              <p:cNvGrpSpPr>
                <a:grpSpLocks/>
              </p:cNvGrpSpPr>
              <p:nvPr/>
            </p:nvGrpSpPr>
            <p:grpSpPr bwMode="auto">
              <a:xfrm>
                <a:off x="405" y="1853"/>
                <a:ext cx="39" cy="404"/>
                <a:chOff x="405" y="1853"/>
                <a:chExt cx="39" cy="404"/>
              </a:xfrm>
            </p:grpSpPr>
            <p:sp>
              <p:nvSpPr>
                <p:cNvPr id="335" name="AutoShape 330"/>
                <p:cNvSpPr>
                  <a:spLocks noChangeArrowheads="1"/>
                </p:cNvSpPr>
                <p:nvPr/>
              </p:nvSpPr>
              <p:spPr bwMode="auto">
                <a:xfrm>
                  <a:off x="405" y="1853"/>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36" name="AutoShape 331"/>
                <p:cNvSpPr>
                  <a:spLocks noChangeArrowheads="1"/>
                </p:cNvSpPr>
                <p:nvPr/>
              </p:nvSpPr>
              <p:spPr bwMode="auto">
                <a:xfrm>
                  <a:off x="405" y="1945"/>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37" name="AutoShape 332"/>
                <p:cNvSpPr>
                  <a:spLocks noChangeArrowheads="1"/>
                </p:cNvSpPr>
                <p:nvPr/>
              </p:nvSpPr>
              <p:spPr bwMode="auto">
                <a:xfrm>
                  <a:off x="405" y="2036"/>
                  <a:ext cx="39" cy="38"/>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38" name="AutoShape 333"/>
                <p:cNvSpPr>
                  <a:spLocks noChangeArrowheads="1"/>
                </p:cNvSpPr>
                <p:nvPr/>
              </p:nvSpPr>
              <p:spPr bwMode="auto">
                <a:xfrm>
                  <a:off x="405" y="2128"/>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39" name="AutoShape 334"/>
                <p:cNvSpPr>
                  <a:spLocks noChangeArrowheads="1"/>
                </p:cNvSpPr>
                <p:nvPr/>
              </p:nvSpPr>
              <p:spPr bwMode="auto">
                <a:xfrm>
                  <a:off x="405" y="2220"/>
                  <a:ext cx="39" cy="37"/>
                </a:xfrm>
                <a:prstGeom prst="octagon">
                  <a:avLst>
                    <a:gd name="adj" fmla="val 29287"/>
                  </a:avLst>
                </a:prstGeom>
                <a:solidFill>
                  <a:srgbClr val="000000"/>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34" name="Line 335"/>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40" name="Group 336"/>
            <p:cNvGrpSpPr>
              <a:grpSpLocks/>
            </p:cNvGrpSpPr>
            <p:nvPr/>
          </p:nvGrpSpPr>
          <p:grpSpPr bwMode="auto">
            <a:xfrm>
              <a:off x="6021112" y="3602106"/>
              <a:ext cx="77787" cy="641350"/>
              <a:chOff x="405" y="1853"/>
              <a:chExt cx="49" cy="404"/>
            </a:xfrm>
          </p:grpSpPr>
          <p:grpSp>
            <p:nvGrpSpPr>
              <p:cNvPr id="341" name="Group 337"/>
              <p:cNvGrpSpPr>
                <a:grpSpLocks/>
              </p:cNvGrpSpPr>
              <p:nvPr/>
            </p:nvGrpSpPr>
            <p:grpSpPr bwMode="auto">
              <a:xfrm>
                <a:off x="405" y="1853"/>
                <a:ext cx="39" cy="404"/>
                <a:chOff x="405" y="1853"/>
                <a:chExt cx="39" cy="404"/>
              </a:xfrm>
            </p:grpSpPr>
            <p:sp>
              <p:nvSpPr>
                <p:cNvPr id="343" name="AutoShape 338"/>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44" name="AutoShape 339"/>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45" name="AutoShape 340"/>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46" name="AutoShape 341"/>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47" name="AutoShape 342"/>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42" name="Line 343"/>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48" name="Group 344"/>
            <p:cNvGrpSpPr>
              <a:grpSpLocks/>
            </p:cNvGrpSpPr>
            <p:nvPr/>
          </p:nvGrpSpPr>
          <p:grpSpPr bwMode="auto">
            <a:xfrm>
              <a:off x="6340199" y="3600519"/>
              <a:ext cx="77788" cy="641350"/>
              <a:chOff x="405" y="1853"/>
              <a:chExt cx="49" cy="404"/>
            </a:xfrm>
          </p:grpSpPr>
          <p:grpSp>
            <p:nvGrpSpPr>
              <p:cNvPr id="349" name="Group 345"/>
              <p:cNvGrpSpPr>
                <a:grpSpLocks/>
              </p:cNvGrpSpPr>
              <p:nvPr/>
            </p:nvGrpSpPr>
            <p:grpSpPr bwMode="auto">
              <a:xfrm>
                <a:off x="405" y="1853"/>
                <a:ext cx="39" cy="404"/>
                <a:chOff x="405" y="1853"/>
                <a:chExt cx="39" cy="404"/>
              </a:xfrm>
            </p:grpSpPr>
            <p:sp>
              <p:nvSpPr>
                <p:cNvPr id="351" name="AutoShape 346"/>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52" name="AutoShape 347"/>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53" name="AutoShape 348"/>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54" name="AutoShape 349"/>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55" name="AutoShape 350"/>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50" name="Line 351"/>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56" name="Group 352"/>
            <p:cNvGrpSpPr>
              <a:grpSpLocks/>
            </p:cNvGrpSpPr>
            <p:nvPr/>
          </p:nvGrpSpPr>
          <p:grpSpPr bwMode="auto">
            <a:xfrm>
              <a:off x="6491012" y="3606869"/>
              <a:ext cx="77787" cy="641350"/>
              <a:chOff x="405" y="1853"/>
              <a:chExt cx="49" cy="404"/>
            </a:xfrm>
          </p:grpSpPr>
          <p:grpSp>
            <p:nvGrpSpPr>
              <p:cNvPr id="357" name="Group 353"/>
              <p:cNvGrpSpPr>
                <a:grpSpLocks/>
              </p:cNvGrpSpPr>
              <p:nvPr/>
            </p:nvGrpSpPr>
            <p:grpSpPr bwMode="auto">
              <a:xfrm>
                <a:off x="405" y="1853"/>
                <a:ext cx="39" cy="404"/>
                <a:chOff x="405" y="1853"/>
                <a:chExt cx="39" cy="404"/>
              </a:xfrm>
            </p:grpSpPr>
            <p:sp>
              <p:nvSpPr>
                <p:cNvPr id="359" name="AutoShape 354"/>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60" name="AutoShape 355"/>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61" name="AutoShape 356"/>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62" name="AutoShape 357"/>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63" name="AutoShape 358"/>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58" name="Line 359"/>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64" name="Group 360"/>
            <p:cNvGrpSpPr>
              <a:grpSpLocks/>
            </p:cNvGrpSpPr>
            <p:nvPr/>
          </p:nvGrpSpPr>
          <p:grpSpPr bwMode="auto">
            <a:xfrm>
              <a:off x="6176687" y="3600519"/>
              <a:ext cx="77787" cy="641350"/>
              <a:chOff x="405" y="1853"/>
              <a:chExt cx="49" cy="404"/>
            </a:xfrm>
          </p:grpSpPr>
          <p:grpSp>
            <p:nvGrpSpPr>
              <p:cNvPr id="365" name="Group 361"/>
              <p:cNvGrpSpPr>
                <a:grpSpLocks/>
              </p:cNvGrpSpPr>
              <p:nvPr/>
            </p:nvGrpSpPr>
            <p:grpSpPr bwMode="auto">
              <a:xfrm>
                <a:off x="405" y="1853"/>
                <a:ext cx="39" cy="404"/>
                <a:chOff x="405" y="1853"/>
                <a:chExt cx="39" cy="404"/>
              </a:xfrm>
            </p:grpSpPr>
            <p:sp>
              <p:nvSpPr>
                <p:cNvPr id="367" name="AutoShape 362"/>
                <p:cNvSpPr>
                  <a:spLocks noChangeArrowheads="1"/>
                </p:cNvSpPr>
                <p:nvPr/>
              </p:nvSpPr>
              <p:spPr bwMode="auto">
                <a:xfrm>
                  <a:off x="405" y="1853"/>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68" name="AutoShape 363"/>
                <p:cNvSpPr>
                  <a:spLocks noChangeArrowheads="1"/>
                </p:cNvSpPr>
                <p:nvPr/>
              </p:nvSpPr>
              <p:spPr bwMode="auto">
                <a:xfrm>
                  <a:off x="405" y="1945"/>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69" name="AutoShape 364"/>
                <p:cNvSpPr>
                  <a:spLocks noChangeArrowheads="1"/>
                </p:cNvSpPr>
                <p:nvPr/>
              </p:nvSpPr>
              <p:spPr bwMode="auto">
                <a:xfrm>
                  <a:off x="405" y="2036"/>
                  <a:ext cx="39" cy="38"/>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70" name="AutoShape 365"/>
                <p:cNvSpPr>
                  <a:spLocks noChangeArrowheads="1"/>
                </p:cNvSpPr>
                <p:nvPr/>
              </p:nvSpPr>
              <p:spPr bwMode="auto">
                <a:xfrm>
                  <a:off x="405" y="2128"/>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71" name="AutoShape 366"/>
                <p:cNvSpPr>
                  <a:spLocks noChangeArrowheads="1"/>
                </p:cNvSpPr>
                <p:nvPr/>
              </p:nvSpPr>
              <p:spPr bwMode="auto">
                <a:xfrm>
                  <a:off x="405" y="2220"/>
                  <a:ext cx="39" cy="37"/>
                </a:xfrm>
                <a:prstGeom prst="octagon">
                  <a:avLst>
                    <a:gd name="adj" fmla="val 29287"/>
                  </a:avLst>
                </a:prstGeom>
                <a:solidFill>
                  <a:schemeClr val="tx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66" name="Line 367"/>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grpSp>
          <p:nvGrpSpPr>
            <p:cNvPr id="372" name="Group 368"/>
            <p:cNvGrpSpPr>
              <a:grpSpLocks/>
            </p:cNvGrpSpPr>
            <p:nvPr/>
          </p:nvGrpSpPr>
          <p:grpSpPr bwMode="auto">
            <a:xfrm>
              <a:off x="6652937" y="3602106"/>
              <a:ext cx="77787" cy="641350"/>
              <a:chOff x="405" y="1853"/>
              <a:chExt cx="49" cy="404"/>
            </a:xfrm>
          </p:grpSpPr>
          <p:grpSp>
            <p:nvGrpSpPr>
              <p:cNvPr id="373" name="Group 369"/>
              <p:cNvGrpSpPr>
                <a:grpSpLocks/>
              </p:cNvGrpSpPr>
              <p:nvPr/>
            </p:nvGrpSpPr>
            <p:grpSpPr bwMode="auto">
              <a:xfrm>
                <a:off x="405" y="1853"/>
                <a:ext cx="39" cy="404"/>
                <a:chOff x="405" y="1853"/>
                <a:chExt cx="39" cy="404"/>
              </a:xfrm>
            </p:grpSpPr>
            <p:sp>
              <p:nvSpPr>
                <p:cNvPr id="375" name="AutoShape 370"/>
                <p:cNvSpPr>
                  <a:spLocks noChangeArrowheads="1"/>
                </p:cNvSpPr>
                <p:nvPr/>
              </p:nvSpPr>
              <p:spPr bwMode="auto">
                <a:xfrm>
                  <a:off x="405" y="1853"/>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76" name="AutoShape 371"/>
                <p:cNvSpPr>
                  <a:spLocks noChangeArrowheads="1"/>
                </p:cNvSpPr>
                <p:nvPr/>
              </p:nvSpPr>
              <p:spPr bwMode="auto">
                <a:xfrm>
                  <a:off x="405" y="1945"/>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77" name="AutoShape 372"/>
                <p:cNvSpPr>
                  <a:spLocks noChangeArrowheads="1"/>
                </p:cNvSpPr>
                <p:nvPr/>
              </p:nvSpPr>
              <p:spPr bwMode="auto">
                <a:xfrm>
                  <a:off x="405" y="2036"/>
                  <a:ext cx="39" cy="38"/>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78" name="AutoShape 373"/>
                <p:cNvSpPr>
                  <a:spLocks noChangeArrowheads="1"/>
                </p:cNvSpPr>
                <p:nvPr/>
              </p:nvSpPr>
              <p:spPr bwMode="auto">
                <a:xfrm>
                  <a:off x="405" y="2128"/>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79" name="AutoShape 374"/>
                <p:cNvSpPr>
                  <a:spLocks noChangeArrowheads="1"/>
                </p:cNvSpPr>
                <p:nvPr/>
              </p:nvSpPr>
              <p:spPr bwMode="auto">
                <a:xfrm>
                  <a:off x="405" y="2220"/>
                  <a:ext cx="39" cy="37"/>
                </a:xfrm>
                <a:prstGeom prst="octagon">
                  <a:avLst>
                    <a:gd name="adj" fmla="val 29287"/>
                  </a:avLst>
                </a:prstGeom>
                <a:solidFill>
                  <a:schemeClr val="bg1"/>
                </a:solidFill>
                <a:ln w="38100">
                  <a:solidFill>
                    <a:schemeClr val="tx1"/>
                  </a:solidFill>
                  <a:miter lim="800000"/>
                  <a:headEnd/>
                  <a:tailEnd/>
                </a:ln>
              </p:spPr>
              <p:txBody>
                <a:bodyPr wrap="none" anchor="ctr"/>
                <a:lstStyle/>
                <a:p>
                  <a:endParaRPr lang="en-GB" altLang="de-DE" dirty="0">
                    <a:latin typeface="Arial" panose="020B0604020202020204" pitchFamily="34" charset="0"/>
                    <a:cs typeface="Arial" panose="020B0604020202020204" pitchFamily="34" charset="0"/>
                  </a:endParaRPr>
                </a:p>
              </p:txBody>
            </p:sp>
          </p:grpSp>
          <p:sp>
            <p:nvSpPr>
              <p:cNvPr id="374" name="Line 375"/>
              <p:cNvSpPr>
                <a:spLocks noChangeShapeType="1"/>
              </p:cNvSpPr>
              <p:nvPr/>
            </p:nvSpPr>
            <p:spPr bwMode="auto">
              <a:xfrm>
                <a:off x="454" y="1868"/>
                <a:ext cx="0" cy="375"/>
              </a:xfrm>
              <a:prstGeom prst="line">
                <a:avLst/>
              </a:prstGeom>
              <a:noFill/>
              <a:ln w="9525">
                <a:solidFill>
                  <a:schemeClr val="tx1"/>
                </a:solidFill>
                <a:round/>
                <a:headEnd/>
                <a:tailEnd/>
              </a:ln>
            </p:spPr>
            <p:txBody>
              <a:bodyPr/>
              <a:lstStyle/>
              <a:p>
                <a:endParaRPr lang="en-GB" dirty="0">
                  <a:latin typeface="Arial" panose="020B0604020202020204" pitchFamily="34" charset="0"/>
                  <a:cs typeface="Arial" panose="020B0604020202020204" pitchFamily="34" charset="0"/>
                </a:endParaRPr>
              </a:p>
            </p:txBody>
          </p:sp>
        </p:grpSp>
        <p:sp>
          <p:nvSpPr>
            <p:cNvPr id="380" name="Text Box 376"/>
            <p:cNvSpPr txBox="1">
              <a:spLocks noChangeArrowheads="1"/>
            </p:cNvSpPr>
            <p:nvPr/>
          </p:nvSpPr>
          <p:spPr bwMode="auto">
            <a:xfrm>
              <a:off x="4683643" y="2900472"/>
              <a:ext cx="576262" cy="3693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a:spAutoFit/>
            </a:bodyPr>
            <a:lstStyle>
              <a:defPPr>
                <a:defRPr lang="en-US"/>
              </a:defPPr>
              <a:lvl1pPr>
                <a:spcBef>
                  <a:spcPct val="50000"/>
                </a:spcBef>
                <a:defRPr>
                  <a:latin typeface="Arial" panose="020B0604020202020204" pitchFamily="34" charset="0"/>
                  <a:cs typeface="Arial" panose="020B0604020202020204" pitchFamily="34" charset="0"/>
                </a:defRPr>
              </a:lvl1pPr>
            </a:lstStyle>
            <a:p>
              <a:r>
                <a:rPr lang="en-GB" altLang="de-DE" dirty="0"/>
                <a:t>etc.</a:t>
              </a:r>
            </a:p>
          </p:txBody>
        </p:sp>
        <p:sp>
          <p:nvSpPr>
            <p:cNvPr id="381" name="Rectangle 377" descr="Diagonal weit nach unten"/>
            <p:cNvSpPr>
              <a:spLocks noChangeArrowheads="1"/>
            </p:cNvSpPr>
            <p:nvPr/>
          </p:nvSpPr>
          <p:spPr bwMode="auto">
            <a:xfrm>
              <a:off x="393424" y="3527494"/>
              <a:ext cx="1439863" cy="568325"/>
            </a:xfrm>
            <a:prstGeom prst="rect">
              <a:avLst/>
            </a:prstGeom>
            <a:pattFill prst="wdDnDiag">
              <a:fgClr>
                <a:srgbClr val="C0C0C0"/>
              </a:fgClr>
              <a:bgClr>
                <a:schemeClr val="bg1"/>
              </a:bgClr>
            </a:pattFill>
            <a:ln w="9525">
              <a:noFill/>
              <a:miter lim="800000"/>
              <a:headEnd/>
              <a:tailEnd/>
            </a:ln>
            <a:effectLst>
              <a:outerShdw blurRad="50800" dist="38100" dir="2700000" algn="tl" rotWithShape="0">
                <a:prstClr val="black">
                  <a:alpha val="40000"/>
                </a:prstClr>
              </a:outerShdw>
            </a:effectLst>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2" name="Rectangle 378" descr="Diagonal weit nach oben"/>
            <p:cNvSpPr>
              <a:spLocks noChangeArrowheads="1"/>
            </p:cNvSpPr>
            <p:nvPr/>
          </p:nvSpPr>
          <p:spPr bwMode="auto">
            <a:xfrm>
              <a:off x="231498" y="4456181"/>
              <a:ext cx="1852613" cy="568325"/>
            </a:xfrm>
            <a:prstGeom prst="rect">
              <a:avLst/>
            </a:prstGeom>
            <a:pattFill prst="wdUpDiag">
              <a:fgClr>
                <a:schemeClr val="tx1"/>
              </a:fgClr>
              <a:bgClr>
                <a:schemeClr val="bg1"/>
              </a:bgClr>
            </a:pattFill>
            <a:ln w="9525">
              <a:noFill/>
              <a:miter lim="800000"/>
              <a:headEnd/>
              <a:tailEnd/>
            </a:ln>
            <a:effectLst>
              <a:outerShdw blurRad="50800" dist="38100" dir="2700000" algn="tl" rotWithShape="0">
                <a:prstClr val="black">
                  <a:alpha val="40000"/>
                </a:prstClr>
              </a:outerShdw>
            </a:effectLst>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3" name="Text Box 379"/>
            <p:cNvSpPr txBox="1">
              <a:spLocks noChangeArrowheads="1"/>
            </p:cNvSpPr>
            <p:nvPr/>
          </p:nvSpPr>
          <p:spPr bwMode="auto">
            <a:xfrm>
              <a:off x="486737" y="2763831"/>
              <a:ext cx="1223962" cy="369332"/>
            </a:xfrm>
            <a:prstGeom prst="rect">
              <a:avLst/>
            </a:prstGeom>
            <a:solidFill>
              <a:srgbClr val="FFFFFF"/>
            </a:solidFill>
            <a:ln w="9525">
              <a:noFill/>
              <a:miter lim="800000"/>
              <a:headEnd/>
              <a:tailEnd/>
            </a:ln>
          </p:spPr>
          <p:txBody>
            <a:bodyPr>
              <a:spAutoFit/>
            </a:bodyPr>
            <a:lstStyle/>
            <a:p>
              <a:pPr algn="ctr">
                <a:spcBef>
                  <a:spcPct val="50000"/>
                </a:spcBef>
              </a:pPr>
              <a:r>
                <a:rPr lang="en-GB" altLang="de-DE" dirty="0">
                  <a:latin typeface="Arial" panose="020B0604020202020204" pitchFamily="34" charset="0"/>
                  <a:cs typeface="Arial" panose="020B0604020202020204" pitchFamily="34" charset="0"/>
                </a:rPr>
                <a:t>‘</a:t>
              </a:r>
              <a:r>
                <a:rPr lang="en-GB" altLang="de-DE" dirty="0" err="1">
                  <a:latin typeface="Arial" panose="020B0604020202020204" pitchFamily="34" charset="0"/>
                  <a:cs typeface="Arial" panose="020B0604020202020204" pitchFamily="34" charset="0"/>
                </a:rPr>
                <a:t>Prebasic</a:t>
              </a:r>
              <a:r>
                <a:rPr lang="en-GB" altLang="de-DE" dirty="0">
                  <a:latin typeface="Arial" panose="020B0604020202020204" pitchFamily="34" charset="0"/>
                  <a:cs typeface="Arial" panose="020B0604020202020204" pitchFamily="34" charset="0"/>
                </a:rPr>
                <a:t>’</a:t>
              </a:r>
            </a:p>
          </p:txBody>
        </p:sp>
        <p:sp>
          <p:nvSpPr>
            <p:cNvPr id="384" name="Text Box 380"/>
            <p:cNvSpPr txBox="1">
              <a:spLocks noChangeArrowheads="1"/>
            </p:cNvSpPr>
            <p:nvPr/>
          </p:nvSpPr>
          <p:spPr bwMode="auto">
            <a:xfrm>
              <a:off x="482362" y="3628206"/>
              <a:ext cx="1223962" cy="369332"/>
            </a:xfrm>
            <a:prstGeom prst="rect">
              <a:avLst/>
            </a:prstGeom>
            <a:solidFill>
              <a:srgbClr val="FFFFFF"/>
            </a:solidFill>
            <a:ln w="9525">
              <a:noFill/>
              <a:miter lim="800000"/>
              <a:headEnd/>
              <a:tailEnd/>
            </a:ln>
          </p:spPr>
          <p:txBody>
            <a:bodyPr>
              <a:spAutoFit/>
            </a:bodyPr>
            <a:lstStyle/>
            <a:p>
              <a:pPr algn="ctr">
                <a:spcBef>
                  <a:spcPct val="50000"/>
                </a:spcBef>
              </a:pPr>
              <a:r>
                <a:rPr lang="en-GB" altLang="de-DE" dirty="0">
                  <a:latin typeface="Arial" panose="020B0604020202020204" pitchFamily="34" charset="0"/>
                  <a:cs typeface="Arial" panose="020B0604020202020204" pitchFamily="34" charset="0"/>
                </a:rPr>
                <a:t>‘Basic’</a:t>
              </a:r>
            </a:p>
          </p:txBody>
        </p:sp>
        <p:sp>
          <p:nvSpPr>
            <p:cNvPr id="385" name="Text Box 381"/>
            <p:cNvSpPr txBox="1">
              <a:spLocks noChangeArrowheads="1"/>
            </p:cNvSpPr>
            <p:nvPr/>
          </p:nvSpPr>
          <p:spPr bwMode="auto">
            <a:xfrm>
              <a:off x="285747" y="4560956"/>
              <a:ext cx="1728787" cy="369332"/>
            </a:xfrm>
            <a:prstGeom prst="rect">
              <a:avLst/>
            </a:prstGeom>
            <a:solidFill>
              <a:srgbClr val="FFFFFF"/>
            </a:solidFill>
            <a:ln w="9525">
              <a:noFill/>
              <a:miter lim="800000"/>
              <a:headEnd/>
              <a:tailEnd/>
            </a:ln>
          </p:spPr>
          <p:txBody>
            <a:bodyPr>
              <a:spAutoFit/>
            </a:bodyPr>
            <a:lstStyle/>
            <a:p>
              <a:pPr algn="ctr">
                <a:spcBef>
                  <a:spcPct val="50000"/>
                </a:spcBef>
              </a:pPr>
              <a:r>
                <a:rPr lang="en-GB" altLang="de-DE"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Certified</a:t>
              </a:r>
              <a:r>
                <a:rPr lang="en-GB" altLang="de-DE" dirty="0">
                  <a:latin typeface="Arial" panose="020B0604020202020204" pitchFamily="34" charset="0"/>
                  <a:cs typeface="Arial" panose="020B0604020202020204" pitchFamily="34" charset="0"/>
                </a:rPr>
                <a:t> seed</a:t>
              </a:r>
            </a:p>
          </p:txBody>
        </p:sp>
        <p:sp>
          <p:nvSpPr>
            <p:cNvPr id="388" name="Rectangle 384"/>
            <p:cNvSpPr>
              <a:spLocks noChangeArrowheads="1"/>
            </p:cNvSpPr>
            <p:nvPr/>
          </p:nvSpPr>
          <p:spPr bwMode="auto">
            <a:xfrm>
              <a:off x="2684187" y="3600519"/>
              <a:ext cx="1439862" cy="568325"/>
            </a:xfrm>
            <a:prstGeom prst="rect">
              <a:avLst/>
            </a:prstGeom>
            <a:solidFill>
              <a:srgbClr val="FFFFFF"/>
            </a:solidFill>
            <a:ln w="9525">
              <a:noFill/>
              <a:miter lim="800000"/>
              <a:headEnd/>
              <a:tailEnd/>
            </a:ln>
            <a:effectLst>
              <a:outerShdw blurRad="50800" dist="38100" dir="2700000" algn="tl" rotWithShape="0">
                <a:prstClr val="black">
                  <a:alpha val="40000"/>
                </a:prstClr>
              </a:outerShdw>
            </a:effectLst>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89" name="Text Box 385"/>
            <p:cNvSpPr txBox="1">
              <a:spLocks noChangeArrowheads="1"/>
            </p:cNvSpPr>
            <p:nvPr/>
          </p:nvSpPr>
          <p:spPr bwMode="auto">
            <a:xfrm>
              <a:off x="2792137" y="3710056"/>
              <a:ext cx="1223962" cy="369332"/>
            </a:xfrm>
            <a:prstGeom prst="rect">
              <a:avLst/>
            </a:prstGeom>
            <a:solidFill>
              <a:srgbClr val="FFFFFF"/>
            </a:solidFill>
            <a:ln w="9525">
              <a:noFill/>
              <a:miter lim="800000"/>
              <a:headEnd/>
              <a:tailEnd/>
            </a:ln>
          </p:spPr>
          <p:txBody>
            <a:bodyPr>
              <a:spAutoFit/>
            </a:bodyPr>
            <a:lstStyle/>
            <a:p>
              <a:pPr algn="ctr">
                <a:spcBef>
                  <a:spcPct val="50000"/>
                </a:spcBef>
              </a:pPr>
              <a:r>
                <a:rPr lang="en-GB" altLang="de-DE" dirty="0" err="1">
                  <a:latin typeface="Arial" panose="020B0604020202020204" pitchFamily="34" charset="0"/>
                  <a:cs typeface="Arial" panose="020B0604020202020204" pitchFamily="34" charset="0"/>
                </a:rPr>
                <a:t>Prebasic</a:t>
              </a:r>
              <a:endParaRPr lang="en-GB" altLang="de-DE" dirty="0">
                <a:latin typeface="Arial" panose="020B0604020202020204" pitchFamily="34" charset="0"/>
                <a:cs typeface="Arial" panose="020B0604020202020204" pitchFamily="34" charset="0"/>
              </a:endParaRPr>
            </a:p>
          </p:txBody>
        </p:sp>
        <p:sp>
          <p:nvSpPr>
            <p:cNvPr id="390" name="Text Box 386"/>
            <p:cNvSpPr txBox="1">
              <a:spLocks noChangeArrowheads="1"/>
            </p:cNvSpPr>
            <p:nvPr/>
          </p:nvSpPr>
          <p:spPr bwMode="auto">
            <a:xfrm>
              <a:off x="2792137" y="4635569"/>
              <a:ext cx="1223962" cy="369332"/>
            </a:xfrm>
            <a:prstGeom prst="rect">
              <a:avLst/>
            </a:prstGeom>
            <a:solidFill>
              <a:srgbClr val="FFFFFF"/>
            </a:solidFill>
            <a:ln w="9525">
              <a:noFill/>
              <a:miter lim="800000"/>
              <a:headEnd/>
              <a:tailEnd/>
            </a:ln>
          </p:spPr>
          <p:txBody>
            <a:bodyPr>
              <a:spAutoFit/>
            </a:bodyPr>
            <a:lstStyle/>
            <a:p>
              <a:pPr algn="ctr">
                <a:spcBef>
                  <a:spcPct val="50000"/>
                </a:spcBef>
              </a:pPr>
              <a:r>
                <a:rPr lang="en-GB" altLang="de-DE" dirty="0">
                  <a:latin typeface="Arial" panose="020B0604020202020204" pitchFamily="34" charset="0"/>
                  <a:cs typeface="Arial" panose="020B0604020202020204" pitchFamily="34" charset="0"/>
                </a:rPr>
                <a:t>Basic </a:t>
              </a:r>
            </a:p>
          </p:txBody>
        </p:sp>
        <p:sp>
          <p:nvSpPr>
            <p:cNvPr id="392" name="Rectangle 388" descr="Diagonal weit nach oben"/>
            <p:cNvSpPr>
              <a:spLocks noChangeArrowheads="1"/>
            </p:cNvSpPr>
            <p:nvPr/>
          </p:nvSpPr>
          <p:spPr bwMode="auto">
            <a:xfrm>
              <a:off x="2431774" y="5316606"/>
              <a:ext cx="1944688" cy="568325"/>
            </a:xfrm>
            <a:prstGeom prst="rect">
              <a:avLst/>
            </a:prstGeom>
            <a:pattFill prst="wdUpDiag">
              <a:fgClr>
                <a:schemeClr val="tx1"/>
              </a:fgClr>
              <a:bgClr>
                <a:schemeClr val="bg1"/>
              </a:bgClr>
            </a:pattFill>
            <a:ln w="9525">
              <a:noFill/>
              <a:miter lim="800000"/>
              <a:headEnd/>
              <a:tailEnd/>
            </a:ln>
            <a:effectLst>
              <a:outerShdw blurRad="50800" dist="38100" dir="2700000" algn="tl" rotWithShape="0">
                <a:prstClr val="black">
                  <a:alpha val="40000"/>
                </a:prstClr>
              </a:outerShdw>
            </a:effectLst>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393" name="Text Box 389"/>
            <p:cNvSpPr txBox="1">
              <a:spLocks noChangeArrowheads="1"/>
            </p:cNvSpPr>
            <p:nvPr/>
          </p:nvSpPr>
          <p:spPr bwMode="auto">
            <a:xfrm>
              <a:off x="2541312" y="5421381"/>
              <a:ext cx="1728787" cy="369332"/>
            </a:xfrm>
            <a:prstGeom prst="rect">
              <a:avLst/>
            </a:prstGeom>
            <a:solidFill>
              <a:srgbClr val="FFFFFF"/>
            </a:solidFill>
            <a:ln w="9525">
              <a:noFill/>
              <a:miter lim="800000"/>
              <a:headEnd/>
              <a:tailEnd/>
            </a:ln>
          </p:spPr>
          <p:txBody>
            <a:bodyPr>
              <a:spAutoFit/>
            </a:bodyPr>
            <a:lstStyle/>
            <a:p>
              <a:pPr algn="ctr">
                <a:spcBef>
                  <a:spcPct val="50000"/>
                </a:spcBef>
              </a:pPr>
              <a:r>
                <a:rPr lang="en-GB" altLang="de-DE"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Certified</a:t>
              </a:r>
              <a:r>
                <a:rPr lang="en-GB" altLang="de-DE" dirty="0">
                  <a:latin typeface="Arial" panose="020B0604020202020204" pitchFamily="34" charset="0"/>
                  <a:cs typeface="Arial" panose="020B0604020202020204" pitchFamily="34" charset="0"/>
                </a:rPr>
                <a:t> seed</a:t>
              </a:r>
            </a:p>
          </p:txBody>
        </p:sp>
        <p:cxnSp>
          <p:nvCxnSpPr>
            <p:cNvPr id="395" name="AutoShape 391"/>
            <p:cNvCxnSpPr>
              <a:cxnSpLocks noChangeShapeType="1"/>
              <a:stCxn id="13" idx="2"/>
              <a:endCxn id="388" idx="0"/>
            </p:cNvCxnSpPr>
            <p:nvPr/>
          </p:nvCxnSpPr>
          <p:spPr bwMode="auto">
            <a:xfrm>
              <a:off x="3109637" y="3271906"/>
              <a:ext cx="295275" cy="328613"/>
            </a:xfrm>
            <a:prstGeom prst="straightConnector1">
              <a:avLst/>
            </a:prstGeom>
            <a:noFill/>
            <a:ln w="9525">
              <a:solidFill>
                <a:schemeClr val="tx1"/>
              </a:solidFill>
              <a:round/>
              <a:headEnd/>
              <a:tailEnd type="triangle" w="med" len="med"/>
            </a:ln>
          </p:spPr>
        </p:cxnSp>
        <p:cxnSp>
          <p:nvCxnSpPr>
            <p:cNvPr id="396" name="AutoShape 392"/>
            <p:cNvCxnSpPr>
              <a:cxnSpLocks noChangeShapeType="1"/>
              <a:stCxn id="12" idx="2"/>
              <a:endCxn id="388" idx="0"/>
            </p:cNvCxnSpPr>
            <p:nvPr/>
          </p:nvCxnSpPr>
          <p:spPr bwMode="auto">
            <a:xfrm flipH="1">
              <a:off x="3404912" y="3268731"/>
              <a:ext cx="746125" cy="331788"/>
            </a:xfrm>
            <a:prstGeom prst="straightConnector1">
              <a:avLst/>
            </a:prstGeom>
            <a:noFill/>
            <a:ln w="9525">
              <a:solidFill>
                <a:schemeClr val="tx1"/>
              </a:solidFill>
              <a:round/>
              <a:headEnd/>
              <a:tailEnd type="triangle" w="med" len="med"/>
            </a:ln>
          </p:spPr>
        </p:cxnSp>
        <p:sp>
          <p:nvSpPr>
            <p:cNvPr id="397" name="Rectangle 393"/>
            <p:cNvSpPr>
              <a:spLocks noChangeArrowheads="1"/>
            </p:cNvSpPr>
            <p:nvPr/>
          </p:nvSpPr>
          <p:spPr bwMode="auto">
            <a:xfrm>
              <a:off x="5073374" y="4535556"/>
              <a:ext cx="1439863" cy="568325"/>
            </a:xfrm>
            <a:prstGeom prst="rect">
              <a:avLst/>
            </a:prstGeom>
            <a:solidFill>
              <a:srgbClr val="FFFFFF"/>
            </a:solidFill>
            <a:ln w="9525">
              <a:noFill/>
              <a:miter lim="800000"/>
              <a:headEnd/>
              <a:tailEnd/>
            </a:ln>
            <a:effectLst>
              <a:outerShdw blurRad="50800" dist="38100" dir="2700000" algn="tl" rotWithShape="0">
                <a:prstClr val="black">
                  <a:alpha val="40000"/>
                </a:prstClr>
              </a:outerShdw>
            </a:effectLst>
          </p:spPr>
          <p:txBody>
            <a:bodyPr wrap="none" anchor="ctr"/>
            <a:lstStyle/>
            <a:p>
              <a:endParaRPr lang="en-GB" altLang="de-DE" dirty="0">
                <a:latin typeface="Arial" panose="020B0604020202020204" pitchFamily="34" charset="0"/>
                <a:cs typeface="Arial" panose="020B0604020202020204" pitchFamily="34" charset="0"/>
              </a:endParaRPr>
            </a:p>
          </p:txBody>
        </p:sp>
        <p:cxnSp>
          <p:nvCxnSpPr>
            <p:cNvPr id="398" name="AutoShape 394"/>
            <p:cNvCxnSpPr>
              <a:cxnSpLocks noChangeShapeType="1"/>
              <a:stCxn id="7" idx="2"/>
              <a:endCxn id="397" idx="0"/>
            </p:cNvCxnSpPr>
            <p:nvPr/>
          </p:nvCxnSpPr>
          <p:spPr bwMode="auto">
            <a:xfrm>
              <a:off x="4928912" y="4303781"/>
              <a:ext cx="865187" cy="231775"/>
            </a:xfrm>
            <a:prstGeom prst="straightConnector1">
              <a:avLst/>
            </a:prstGeom>
            <a:noFill/>
            <a:ln w="9525">
              <a:solidFill>
                <a:schemeClr val="tx1"/>
              </a:solidFill>
              <a:round/>
              <a:headEnd/>
              <a:tailEnd type="triangle" w="med" len="med"/>
            </a:ln>
          </p:spPr>
        </p:cxnSp>
        <p:cxnSp>
          <p:nvCxnSpPr>
            <p:cNvPr id="399" name="AutoShape 395"/>
            <p:cNvCxnSpPr>
              <a:cxnSpLocks noChangeShapeType="1"/>
              <a:stCxn id="6" idx="2"/>
              <a:endCxn id="397" idx="0"/>
            </p:cNvCxnSpPr>
            <p:nvPr/>
          </p:nvCxnSpPr>
          <p:spPr bwMode="auto">
            <a:xfrm flipH="1">
              <a:off x="5794099" y="4303781"/>
              <a:ext cx="92075" cy="231775"/>
            </a:xfrm>
            <a:prstGeom prst="straightConnector1">
              <a:avLst/>
            </a:prstGeom>
            <a:noFill/>
            <a:ln w="9525">
              <a:solidFill>
                <a:schemeClr val="tx1"/>
              </a:solidFill>
              <a:round/>
              <a:headEnd/>
              <a:tailEnd type="triangle" w="med" len="med"/>
            </a:ln>
          </p:spPr>
        </p:cxnSp>
        <p:sp>
          <p:nvSpPr>
            <p:cNvPr id="400" name="Text Box 396"/>
            <p:cNvSpPr txBox="1">
              <a:spLocks noChangeArrowheads="1"/>
            </p:cNvSpPr>
            <p:nvPr/>
          </p:nvSpPr>
          <p:spPr bwMode="auto">
            <a:xfrm>
              <a:off x="5146399" y="4608581"/>
              <a:ext cx="1223963" cy="369332"/>
            </a:xfrm>
            <a:prstGeom prst="rect">
              <a:avLst/>
            </a:prstGeom>
            <a:solidFill>
              <a:srgbClr val="FFFFFF"/>
            </a:solidFill>
            <a:ln w="9525">
              <a:noFill/>
              <a:miter lim="800000"/>
              <a:headEnd/>
              <a:tailEnd/>
            </a:ln>
          </p:spPr>
          <p:txBody>
            <a:bodyPr>
              <a:spAutoFit/>
            </a:bodyPr>
            <a:lstStyle/>
            <a:p>
              <a:pPr algn="ctr">
                <a:spcBef>
                  <a:spcPct val="50000"/>
                </a:spcBef>
              </a:pPr>
              <a:r>
                <a:rPr lang="en-GB" altLang="de-DE" dirty="0" err="1">
                  <a:latin typeface="Arial" panose="020B0604020202020204" pitchFamily="34" charset="0"/>
                  <a:cs typeface="Arial" panose="020B0604020202020204" pitchFamily="34" charset="0"/>
                </a:rPr>
                <a:t>Prebasic</a:t>
              </a:r>
              <a:endParaRPr lang="en-GB" altLang="de-DE" dirty="0">
                <a:latin typeface="Arial" panose="020B0604020202020204" pitchFamily="34" charset="0"/>
                <a:cs typeface="Arial" panose="020B0604020202020204" pitchFamily="34" charset="0"/>
              </a:endParaRPr>
            </a:p>
          </p:txBody>
        </p:sp>
        <p:sp>
          <p:nvSpPr>
            <p:cNvPr id="401" name="Rectangle 397" descr="Diagonal weit nach unten"/>
            <p:cNvSpPr>
              <a:spLocks noChangeArrowheads="1"/>
            </p:cNvSpPr>
            <p:nvPr/>
          </p:nvSpPr>
          <p:spPr bwMode="auto">
            <a:xfrm>
              <a:off x="5073374" y="5335656"/>
              <a:ext cx="1439863" cy="568325"/>
            </a:xfrm>
            <a:prstGeom prst="rect">
              <a:avLst/>
            </a:prstGeom>
            <a:pattFill prst="wdDnDiag">
              <a:fgClr>
                <a:srgbClr val="C0C0C0"/>
              </a:fgClr>
              <a:bgClr>
                <a:schemeClr val="bg1"/>
              </a:bgClr>
            </a:pattFill>
            <a:ln w="9525">
              <a:noFill/>
              <a:miter lim="800000"/>
              <a:headEnd/>
              <a:tailEnd/>
            </a:ln>
            <a:effectLst>
              <a:outerShdw blurRad="50800" dist="38100" dir="2700000" algn="tl" rotWithShape="0">
                <a:prstClr val="black">
                  <a:alpha val="40000"/>
                </a:prstClr>
              </a:outerShdw>
            </a:effectLst>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02" name="Text Box 398"/>
            <p:cNvSpPr txBox="1">
              <a:spLocks noChangeArrowheads="1"/>
            </p:cNvSpPr>
            <p:nvPr/>
          </p:nvSpPr>
          <p:spPr bwMode="auto">
            <a:xfrm>
              <a:off x="5182912" y="5457894"/>
              <a:ext cx="1223962" cy="369332"/>
            </a:xfrm>
            <a:prstGeom prst="rect">
              <a:avLst/>
            </a:prstGeom>
            <a:solidFill>
              <a:srgbClr val="FFFFFF"/>
            </a:solidFill>
            <a:ln w="9525">
              <a:noFill/>
              <a:miter lim="800000"/>
              <a:headEnd/>
              <a:tailEnd/>
            </a:ln>
          </p:spPr>
          <p:txBody>
            <a:bodyPr>
              <a:spAutoFit/>
            </a:bodyPr>
            <a:lstStyle/>
            <a:p>
              <a:pPr algn="ctr">
                <a:spcBef>
                  <a:spcPct val="50000"/>
                </a:spcBef>
              </a:pPr>
              <a:r>
                <a:rPr lang="en-GB" altLang="de-DE" dirty="0">
                  <a:latin typeface="Arial" panose="020B0604020202020204" pitchFamily="34" charset="0"/>
                  <a:cs typeface="Arial" panose="020B0604020202020204" pitchFamily="34" charset="0"/>
                </a:rPr>
                <a:t>Basic</a:t>
              </a:r>
            </a:p>
          </p:txBody>
        </p:sp>
        <p:cxnSp>
          <p:nvCxnSpPr>
            <p:cNvPr id="403" name="AutoShape 399"/>
            <p:cNvCxnSpPr>
              <a:cxnSpLocks noChangeShapeType="1"/>
              <a:stCxn id="397" idx="2"/>
              <a:endCxn id="401" idx="0"/>
            </p:cNvCxnSpPr>
            <p:nvPr/>
          </p:nvCxnSpPr>
          <p:spPr bwMode="auto">
            <a:xfrm>
              <a:off x="5794099" y="5103881"/>
              <a:ext cx="0" cy="231775"/>
            </a:xfrm>
            <a:prstGeom prst="straightConnector1">
              <a:avLst/>
            </a:prstGeom>
            <a:noFill/>
            <a:ln w="9525">
              <a:solidFill>
                <a:schemeClr val="tx1"/>
              </a:solidFill>
              <a:round/>
              <a:headEnd/>
              <a:tailEnd/>
            </a:ln>
          </p:spPr>
        </p:cxnSp>
        <p:sp>
          <p:nvSpPr>
            <p:cNvPr id="407" name="Rectangle 403" descr="Diagonal weit nach oben"/>
            <p:cNvSpPr>
              <a:spLocks noChangeArrowheads="1"/>
            </p:cNvSpPr>
            <p:nvPr/>
          </p:nvSpPr>
          <p:spPr bwMode="auto">
            <a:xfrm>
              <a:off x="4819374" y="6083369"/>
              <a:ext cx="1944688" cy="568325"/>
            </a:xfrm>
            <a:prstGeom prst="rect">
              <a:avLst/>
            </a:prstGeom>
            <a:pattFill prst="wdUpDiag">
              <a:fgClr>
                <a:schemeClr val="tx1"/>
              </a:fgClr>
              <a:bgClr>
                <a:schemeClr val="bg1"/>
              </a:bgClr>
            </a:pattFill>
            <a:ln w="9525">
              <a:noFill/>
              <a:miter lim="800000"/>
              <a:headEnd/>
              <a:tailEnd/>
            </a:ln>
            <a:effectLst>
              <a:outerShdw blurRad="50800" dist="38100" dir="2700000" algn="tl" rotWithShape="0">
                <a:prstClr val="black">
                  <a:alpha val="40000"/>
                </a:prstClr>
              </a:outerShdw>
            </a:effectLst>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08" name="Text Box 404"/>
            <p:cNvSpPr txBox="1">
              <a:spLocks noChangeArrowheads="1"/>
            </p:cNvSpPr>
            <p:nvPr/>
          </p:nvSpPr>
          <p:spPr bwMode="auto">
            <a:xfrm>
              <a:off x="4928912" y="6188144"/>
              <a:ext cx="1728787" cy="369332"/>
            </a:xfrm>
            <a:prstGeom prst="rect">
              <a:avLst/>
            </a:prstGeom>
            <a:solidFill>
              <a:srgbClr val="FFFFFF"/>
            </a:solidFill>
            <a:ln w="9525">
              <a:noFill/>
              <a:miter lim="800000"/>
              <a:headEnd/>
              <a:tailEnd/>
            </a:ln>
          </p:spPr>
          <p:txBody>
            <a:bodyPr>
              <a:spAutoFit/>
            </a:bodyPr>
            <a:lstStyle/>
            <a:p>
              <a:pPr algn="ctr">
                <a:spcBef>
                  <a:spcPct val="50000"/>
                </a:spcBef>
              </a:pPr>
              <a:r>
                <a:rPr lang="en-GB" altLang="de-DE"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Certified</a:t>
              </a:r>
              <a:r>
                <a:rPr lang="en-GB" altLang="de-DE" dirty="0">
                  <a:latin typeface="Arial" panose="020B0604020202020204" pitchFamily="34" charset="0"/>
                  <a:cs typeface="Arial" panose="020B0604020202020204" pitchFamily="34" charset="0"/>
                </a:rPr>
                <a:t> seed</a:t>
              </a:r>
            </a:p>
          </p:txBody>
        </p:sp>
        <p:sp>
          <p:nvSpPr>
            <p:cNvPr id="410" name="Text Box 376"/>
            <p:cNvSpPr txBox="1">
              <a:spLocks noChangeArrowheads="1"/>
            </p:cNvSpPr>
            <p:nvPr/>
          </p:nvSpPr>
          <p:spPr bwMode="auto">
            <a:xfrm>
              <a:off x="1946145" y="2902923"/>
              <a:ext cx="576262" cy="3693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a:spAutoFit/>
            </a:bodyPr>
            <a:lstStyle>
              <a:defPPr>
                <a:defRPr lang="en-US"/>
              </a:defPPr>
              <a:lvl1pPr>
                <a:spcBef>
                  <a:spcPct val="50000"/>
                </a:spcBef>
                <a:defRPr>
                  <a:latin typeface="Arial" panose="020B0604020202020204" pitchFamily="34" charset="0"/>
                  <a:cs typeface="Arial" panose="020B0604020202020204" pitchFamily="34" charset="0"/>
                </a:defRPr>
              </a:lvl1pPr>
            </a:lstStyle>
            <a:p>
              <a:r>
                <a:rPr lang="en-GB" altLang="de-DE" dirty="0"/>
                <a:t>etc.</a:t>
              </a:r>
            </a:p>
          </p:txBody>
        </p:sp>
      </p:grpSp>
      <p:sp>
        <p:nvSpPr>
          <p:cNvPr id="405" name="Text Box 401"/>
          <p:cNvSpPr txBox="1">
            <a:spLocks noChangeArrowheads="1"/>
          </p:cNvSpPr>
          <p:nvPr/>
        </p:nvSpPr>
        <p:spPr bwMode="auto">
          <a:xfrm>
            <a:off x="4575620" y="1695443"/>
            <a:ext cx="7502965" cy="646331"/>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wrap="square">
            <a:spAutoFit/>
          </a:bodyPr>
          <a:lstStyle>
            <a:defPPr>
              <a:defRPr lang="en-US"/>
            </a:defPPr>
            <a:lvl1pPr>
              <a:spcBef>
                <a:spcPct val="50000"/>
              </a:spcBef>
              <a:defRPr>
                <a:latin typeface="Arial" panose="020B0604020202020204" pitchFamily="34" charset="0"/>
                <a:cs typeface="Arial" panose="020B0604020202020204" pitchFamily="34" charset="0"/>
              </a:defRPr>
            </a:lvl1pPr>
          </a:lstStyle>
          <a:p>
            <a:r>
              <a:rPr lang="en-GB" altLang="de-DE" dirty="0"/>
              <a:t>Identify true-to-type lines; grow ear-to-row offspring for further true-to-type selection.</a:t>
            </a:r>
          </a:p>
        </p:txBody>
      </p:sp>
      <p:sp>
        <p:nvSpPr>
          <p:cNvPr id="413" name="Rectangle 378" descr="Diagonal weit nach oben"/>
          <p:cNvSpPr>
            <a:spLocks noChangeArrowheads="1"/>
          </p:cNvSpPr>
          <p:nvPr/>
        </p:nvSpPr>
        <p:spPr bwMode="auto">
          <a:xfrm>
            <a:off x="2298765" y="5321400"/>
            <a:ext cx="1856564" cy="568325"/>
          </a:xfrm>
          <a:prstGeom prst="rect">
            <a:avLst/>
          </a:prstGeom>
          <a:solidFill>
            <a:srgbClr val="D8E2B6"/>
          </a:solidFill>
          <a:ln w="9525">
            <a:noFill/>
            <a:miter lim="800000"/>
            <a:headEnd/>
            <a:tailEnd/>
          </a:ln>
          <a:effectLst>
            <a:outerShdw blurRad="50800" dist="38100" dir="2700000" algn="tl" rotWithShape="0">
              <a:prstClr val="black">
                <a:alpha val="40000"/>
              </a:prstClr>
            </a:outerShdw>
          </a:effectLst>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14" name="Text Box 381"/>
          <p:cNvSpPr txBox="1">
            <a:spLocks noChangeArrowheads="1"/>
          </p:cNvSpPr>
          <p:nvPr/>
        </p:nvSpPr>
        <p:spPr bwMode="auto">
          <a:xfrm>
            <a:off x="2347759" y="5414272"/>
            <a:ext cx="1728787" cy="369332"/>
          </a:xfrm>
          <a:prstGeom prst="rect">
            <a:avLst/>
          </a:prstGeom>
          <a:solidFill>
            <a:srgbClr val="FFFFFF"/>
          </a:solidFill>
          <a:ln w="9525">
            <a:noFill/>
            <a:miter lim="800000"/>
            <a:headEnd/>
            <a:tailEnd/>
          </a:ln>
        </p:spPr>
        <p:txBody>
          <a:bodyPr>
            <a:spAutoFit/>
          </a:bodyPr>
          <a:lstStyle/>
          <a:p>
            <a:pPr algn="ctr">
              <a:spcBef>
                <a:spcPct val="50000"/>
              </a:spcBef>
            </a:pPr>
            <a:r>
              <a:rPr lang="en-GB" altLang="de-DE" dirty="0">
                <a:latin typeface="Arial" panose="020B0604020202020204" pitchFamily="34" charset="0"/>
                <a:cs typeface="Arial" panose="020B0604020202020204" pitchFamily="34" charset="0"/>
              </a:rPr>
              <a:t>Farmer</a:t>
            </a:r>
          </a:p>
        </p:txBody>
      </p:sp>
      <p:sp>
        <p:nvSpPr>
          <p:cNvPr id="415" name="Rectangle 378" descr="Diagonal weit nach oben"/>
          <p:cNvSpPr>
            <a:spLocks noChangeArrowheads="1"/>
          </p:cNvSpPr>
          <p:nvPr/>
        </p:nvSpPr>
        <p:spPr bwMode="auto">
          <a:xfrm>
            <a:off x="4505548" y="6117803"/>
            <a:ext cx="1944688" cy="568325"/>
          </a:xfrm>
          <a:prstGeom prst="rect">
            <a:avLst/>
          </a:prstGeom>
          <a:solidFill>
            <a:srgbClr val="D8E2B6"/>
          </a:solidFill>
          <a:ln w="9525">
            <a:noFill/>
            <a:miter lim="800000"/>
            <a:headEnd/>
            <a:tailEnd/>
          </a:ln>
          <a:effectLst>
            <a:outerShdw blurRad="50800" dist="38100" dir="2700000" algn="tl" rotWithShape="0">
              <a:prstClr val="black">
                <a:alpha val="40000"/>
              </a:prstClr>
            </a:outerShdw>
          </a:effectLst>
        </p:spPr>
        <p:txBody>
          <a:bodyPr wrap="none" anchor="ctr"/>
          <a:lstStyle/>
          <a:p>
            <a:endParaRPr lang="en-GB" altLang="de-DE" dirty="0">
              <a:latin typeface="Arial" panose="020B0604020202020204" pitchFamily="34" charset="0"/>
              <a:cs typeface="Arial" panose="020B0604020202020204" pitchFamily="34" charset="0"/>
            </a:endParaRPr>
          </a:p>
        </p:txBody>
      </p:sp>
      <p:sp>
        <p:nvSpPr>
          <p:cNvPr id="416" name="Text Box 381"/>
          <p:cNvSpPr txBox="1">
            <a:spLocks noChangeArrowheads="1"/>
          </p:cNvSpPr>
          <p:nvPr/>
        </p:nvSpPr>
        <p:spPr bwMode="auto">
          <a:xfrm>
            <a:off x="4606761" y="6210675"/>
            <a:ext cx="1728787" cy="369332"/>
          </a:xfrm>
          <a:prstGeom prst="rect">
            <a:avLst/>
          </a:prstGeom>
          <a:solidFill>
            <a:srgbClr val="FFFFFF"/>
          </a:solidFill>
          <a:ln w="9525">
            <a:noFill/>
            <a:miter lim="800000"/>
            <a:headEnd/>
            <a:tailEnd/>
          </a:ln>
        </p:spPr>
        <p:txBody>
          <a:bodyPr>
            <a:spAutoFit/>
          </a:bodyPr>
          <a:lstStyle/>
          <a:p>
            <a:pPr algn="ctr">
              <a:spcBef>
                <a:spcPct val="50000"/>
              </a:spcBef>
            </a:pPr>
            <a:r>
              <a:rPr lang="en-GB" altLang="de-DE" dirty="0">
                <a:latin typeface="Arial" panose="020B0604020202020204" pitchFamily="34" charset="0"/>
                <a:cs typeface="Arial" panose="020B0604020202020204" pitchFamily="34" charset="0"/>
              </a:rPr>
              <a:t>Farmer</a:t>
            </a:r>
          </a:p>
        </p:txBody>
      </p:sp>
      <p:sp>
        <p:nvSpPr>
          <p:cNvPr id="419" name="TextBox 418"/>
          <p:cNvSpPr txBox="1"/>
          <p:nvPr/>
        </p:nvSpPr>
        <p:spPr>
          <a:xfrm>
            <a:off x="192505" y="2752035"/>
            <a:ext cx="2056306"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Year 2025</a:t>
            </a:r>
          </a:p>
          <a:p>
            <a:pPr algn="ctr"/>
            <a:r>
              <a:rPr lang="en-GB" dirty="0">
                <a:latin typeface="Arial" panose="020B0604020202020204" pitchFamily="34" charset="0"/>
                <a:cs typeface="Arial" panose="020B0604020202020204" pitchFamily="34" charset="0"/>
              </a:rPr>
              <a:t>Bulk-harvest</a:t>
            </a:r>
          </a:p>
        </p:txBody>
      </p:sp>
      <p:sp>
        <p:nvSpPr>
          <p:cNvPr id="417" name="TextBox 416"/>
          <p:cNvSpPr txBox="1"/>
          <p:nvPr/>
        </p:nvSpPr>
        <p:spPr>
          <a:xfrm>
            <a:off x="192505" y="3517852"/>
            <a:ext cx="2056306"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Year 2025</a:t>
            </a:r>
          </a:p>
          <a:p>
            <a:pPr algn="ctr"/>
            <a:r>
              <a:rPr lang="en-GB" dirty="0">
                <a:latin typeface="Arial" panose="020B0604020202020204" pitchFamily="34" charset="0"/>
                <a:cs typeface="Arial" panose="020B0604020202020204" pitchFamily="34" charset="0"/>
              </a:rPr>
              <a:t>Bulk-harvest</a:t>
            </a:r>
          </a:p>
        </p:txBody>
      </p:sp>
      <p:sp>
        <p:nvSpPr>
          <p:cNvPr id="418" name="TextBox 417"/>
          <p:cNvSpPr txBox="1"/>
          <p:nvPr/>
        </p:nvSpPr>
        <p:spPr>
          <a:xfrm>
            <a:off x="192505" y="4392736"/>
            <a:ext cx="2056306"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Year 2025</a:t>
            </a:r>
          </a:p>
          <a:p>
            <a:pPr algn="ctr"/>
            <a:r>
              <a:rPr lang="en-GB" dirty="0">
                <a:latin typeface="Arial" panose="020B0604020202020204" pitchFamily="34" charset="0"/>
                <a:cs typeface="Arial" panose="020B0604020202020204" pitchFamily="34" charset="0"/>
              </a:rPr>
              <a:t>Bulk-harvest</a:t>
            </a:r>
          </a:p>
        </p:txBody>
      </p:sp>
      <p:sp>
        <p:nvSpPr>
          <p:cNvPr id="421" name="TextBox 420"/>
          <p:cNvSpPr txBox="1"/>
          <p:nvPr/>
        </p:nvSpPr>
        <p:spPr>
          <a:xfrm>
            <a:off x="187690" y="5272766"/>
            <a:ext cx="2056306"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Year 2025</a:t>
            </a:r>
          </a:p>
          <a:p>
            <a:pPr algn="ctr"/>
            <a:r>
              <a:rPr lang="en-GB" dirty="0">
                <a:latin typeface="Arial" panose="020B0604020202020204" pitchFamily="34" charset="0"/>
                <a:cs typeface="Arial" panose="020B0604020202020204" pitchFamily="34" charset="0"/>
              </a:rPr>
              <a:t>Bulk-harvest</a:t>
            </a:r>
          </a:p>
        </p:txBody>
      </p:sp>
      <p:grpSp>
        <p:nvGrpSpPr>
          <p:cNvPr id="412" name="Group 411"/>
          <p:cNvGrpSpPr/>
          <p:nvPr/>
        </p:nvGrpSpPr>
        <p:grpSpPr>
          <a:xfrm>
            <a:off x="8228774" y="3969642"/>
            <a:ext cx="3904787" cy="2834837"/>
            <a:chOff x="8228774" y="3969642"/>
            <a:chExt cx="3904787" cy="2834837"/>
          </a:xfrm>
        </p:grpSpPr>
        <p:pic>
          <p:nvPicPr>
            <p:cNvPr id="387" name="Picture 386"/>
            <p:cNvPicPr>
              <a:picLocks noChangeAspect="1"/>
            </p:cNvPicPr>
            <p:nvPr/>
          </p:nvPicPr>
          <p:blipFill>
            <a:blip r:embed="rId2">
              <a:duotone>
                <a:schemeClr val="bg2">
                  <a:shade val="45000"/>
                  <a:satMod val="135000"/>
                </a:schemeClr>
                <a:prstClr val="white"/>
              </a:duotone>
              <a:extLst>
                <a:ext uri="{BEBA8EAE-BF5A-486C-A8C5-ECC9F3942E4B}">
                  <a14:imgProps xmlns:a14="http://schemas.microsoft.com/office/drawing/2010/main">
                    <a14:imgLayer r:embed="rId3">
                      <a14:imgEffect>
                        <a14:saturation sat="36000"/>
                      </a14:imgEffect>
                    </a14:imgLayer>
                  </a14:imgProps>
                </a:ext>
              </a:extLst>
            </a:blip>
            <a:stretch>
              <a:fillRect/>
            </a:stretch>
          </p:blipFill>
          <p:spPr>
            <a:xfrm rot="20676006">
              <a:off x="8990144" y="5375729"/>
              <a:ext cx="1057275" cy="1428750"/>
            </a:xfrm>
            <a:prstGeom prst="rect">
              <a:avLst/>
            </a:prstGeom>
            <a:effectLst>
              <a:outerShdw blurRad="50800" dist="38100" dir="2700000" algn="tl" rotWithShape="0">
                <a:prstClr val="black">
                  <a:alpha val="40000"/>
                </a:prstClr>
              </a:outerShdw>
            </a:effectLst>
          </p:spPr>
        </p:pic>
        <p:grpSp>
          <p:nvGrpSpPr>
            <p:cNvPr id="411" name="Group 410"/>
            <p:cNvGrpSpPr/>
            <p:nvPr/>
          </p:nvGrpSpPr>
          <p:grpSpPr>
            <a:xfrm>
              <a:off x="8228774" y="3969642"/>
              <a:ext cx="3904787" cy="1664221"/>
              <a:chOff x="8228774" y="3969642"/>
              <a:chExt cx="3904787" cy="1664221"/>
            </a:xfrm>
          </p:grpSpPr>
          <p:sp>
            <p:nvSpPr>
              <p:cNvPr id="420" name="Text Box 376"/>
              <p:cNvSpPr txBox="1">
                <a:spLocks noChangeArrowheads="1"/>
              </p:cNvSpPr>
              <p:nvPr/>
            </p:nvSpPr>
            <p:spPr bwMode="auto">
              <a:xfrm>
                <a:off x="8901972" y="3969642"/>
                <a:ext cx="576262" cy="369332"/>
              </a:xfrm>
              <a:prstGeom prst="rect">
                <a:avLst/>
              </a:prstGeom>
              <a:solidFill>
                <a:schemeClr val="bg1"/>
              </a:solidFill>
              <a:ln w="9525">
                <a:noFill/>
                <a:miter lim="800000"/>
                <a:headEnd/>
                <a:tailEnd/>
              </a:ln>
              <a:effectLst>
                <a:outerShdw blurRad="50800" dist="38100" dir="2700000" algn="tl" rotWithShape="0">
                  <a:prstClr val="black">
                    <a:alpha val="40000"/>
                  </a:prstClr>
                </a:outerShdw>
              </a:effectLst>
            </p:spPr>
            <p:txBody>
              <a:bodyPr>
                <a:spAutoFit/>
              </a:bodyPr>
              <a:lstStyle>
                <a:defPPr>
                  <a:defRPr lang="en-US"/>
                </a:defPPr>
                <a:lvl1pPr>
                  <a:spcBef>
                    <a:spcPct val="50000"/>
                  </a:spcBef>
                  <a:defRPr>
                    <a:latin typeface="Arial" panose="020B0604020202020204" pitchFamily="34" charset="0"/>
                    <a:cs typeface="Arial" panose="020B0604020202020204" pitchFamily="34" charset="0"/>
                  </a:defRPr>
                </a:lvl1pPr>
              </a:lstStyle>
              <a:p>
                <a:r>
                  <a:rPr lang="en-GB" altLang="de-DE" dirty="0"/>
                  <a:t>etc.</a:t>
                </a:r>
              </a:p>
            </p:txBody>
          </p:sp>
          <p:sp>
            <p:nvSpPr>
              <p:cNvPr id="422" name="TextBox 421"/>
              <p:cNvSpPr txBox="1"/>
              <p:nvPr/>
            </p:nvSpPr>
            <p:spPr>
              <a:xfrm rot="20703199">
                <a:off x="8228774" y="4182951"/>
                <a:ext cx="3904787" cy="923330"/>
              </a:xfrm>
              <a:prstGeom prst="rect">
                <a:avLst/>
              </a:prstGeom>
              <a:solidFill>
                <a:schemeClr val="bg1">
                  <a:lumMod val="95000"/>
                </a:schemeClr>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Seed production is a highly regulated §§ and controlled task. </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https://deutsche-saatguterzeuger.de/</a:t>
                </a:r>
              </a:p>
            </p:txBody>
          </p:sp>
          <p:sp>
            <p:nvSpPr>
              <p:cNvPr id="394" name="TextBox 393"/>
              <p:cNvSpPr txBox="1"/>
              <p:nvPr/>
            </p:nvSpPr>
            <p:spPr>
              <a:xfrm rot="20694719">
                <a:off x="9665898" y="4987532"/>
                <a:ext cx="1892913" cy="646331"/>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gn="ctr"/>
                <a:r>
                  <a:rPr lang="en-GB" dirty="0"/>
                  <a:t>www.z-saatgut.de</a:t>
                </a:r>
              </a:p>
              <a:p>
                <a:pPr algn="ctr"/>
                <a:r>
                  <a:rPr lang="en-GB" dirty="0">
                    <a:solidFill>
                      <a:schemeClr val="tx1">
                        <a:lumMod val="50000"/>
                        <a:lumOff val="50000"/>
                      </a:schemeClr>
                    </a:solidFill>
                  </a:rPr>
                  <a:t>www.escaa.org</a:t>
                </a:r>
              </a:p>
            </p:txBody>
          </p:sp>
        </p:grpSp>
      </p:grpSp>
      <p:sp>
        <p:nvSpPr>
          <p:cNvPr id="423" name="Right Triangle 4">
            <a:extLst>
              <a:ext uri="{FF2B5EF4-FFF2-40B4-BE49-F238E27FC236}">
                <a16:creationId xmlns:a16="http://schemas.microsoft.com/office/drawing/2014/main" id="{72366396-FB61-467A-ADF1-CCBDE71516B7}"/>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62622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12"/>
                                        </p:tgtEl>
                                        <p:attrNameLst>
                                          <p:attrName>style.visibility</p:attrName>
                                        </p:attrNameLst>
                                      </p:cBhvr>
                                      <p:to>
                                        <p:strVal val="visible"/>
                                      </p:to>
                                    </p:set>
                                    <p:animEffect transition="in" filter="wipe(down)">
                                      <p:cBhvr>
                                        <p:cTn id="7" dur="580">
                                          <p:stCondLst>
                                            <p:cond delay="0"/>
                                          </p:stCondLst>
                                        </p:cTn>
                                        <p:tgtEl>
                                          <p:spTgt spid="412"/>
                                        </p:tgtEl>
                                      </p:cBhvr>
                                    </p:animEffect>
                                    <p:anim calcmode="lin" valueType="num">
                                      <p:cBhvr>
                                        <p:cTn id="8" dur="1822" tmFilter="0,0; 0.14,0.36; 0.43,0.73; 0.71,0.91; 1.0,1.0">
                                          <p:stCondLst>
                                            <p:cond delay="0"/>
                                          </p:stCondLst>
                                        </p:cTn>
                                        <p:tgtEl>
                                          <p:spTgt spid="4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12"/>
                                        </p:tgtEl>
                                        <p:attrNameLst>
                                          <p:attrName>ppt_y</p:attrName>
                                        </p:attrNameLst>
                                      </p:cBhvr>
                                      <p:tavLst>
                                        <p:tav tm="0" fmla="#ppt_y-sin(pi*$)/81">
                                          <p:val>
                                            <p:fltVal val="0"/>
                                          </p:val>
                                        </p:tav>
                                        <p:tav tm="100000">
                                          <p:val>
                                            <p:fltVal val="1"/>
                                          </p:val>
                                        </p:tav>
                                      </p:tavLst>
                                    </p:anim>
                                    <p:animScale>
                                      <p:cBhvr>
                                        <p:cTn id="13" dur="26">
                                          <p:stCondLst>
                                            <p:cond delay="650"/>
                                          </p:stCondLst>
                                        </p:cTn>
                                        <p:tgtEl>
                                          <p:spTgt spid="412"/>
                                        </p:tgtEl>
                                      </p:cBhvr>
                                      <p:to x="100000" y="60000"/>
                                    </p:animScale>
                                    <p:animScale>
                                      <p:cBhvr>
                                        <p:cTn id="14" dur="166" decel="50000">
                                          <p:stCondLst>
                                            <p:cond delay="676"/>
                                          </p:stCondLst>
                                        </p:cTn>
                                        <p:tgtEl>
                                          <p:spTgt spid="412"/>
                                        </p:tgtEl>
                                      </p:cBhvr>
                                      <p:to x="100000" y="100000"/>
                                    </p:animScale>
                                    <p:animScale>
                                      <p:cBhvr>
                                        <p:cTn id="15" dur="26">
                                          <p:stCondLst>
                                            <p:cond delay="1312"/>
                                          </p:stCondLst>
                                        </p:cTn>
                                        <p:tgtEl>
                                          <p:spTgt spid="412"/>
                                        </p:tgtEl>
                                      </p:cBhvr>
                                      <p:to x="100000" y="80000"/>
                                    </p:animScale>
                                    <p:animScale>
                                      <p:cBhvr>
                                        <p:cTn id="16" dur="166" decel="50000">
                                          <p:stCondLst>
                                            <p:cond delay="1338"/>
                                          </p:stCondLst>
                                        </p:cTn>
                                        <p:tgtEl>
                                          <p:spTgt spid="412"/>
                                        </p:tgtEl>
                                      </p:cBhvr>
                                      <p:to x="100000" y="100000"/>
                                    </p:animScale>
                                    <p:animScale>
                                      <p:cBhvr>
                                        <p:cTn id="17" dur="26">
                                          <p:stCondLst>
                                            <p:cond delay="1642"/>
                                          </p:stCondLst>
                                        </p:cTn>
                                        <p:tgtEl>
                                          <p:spTgt spid="412"/>
                                        </p:tgtEl>
                                      </p:cBhvr>
                                      <p:to x="100000" y="90000"/>
                                    </p:animScale>
                                    <p:animScale>
                                      <p:cBhvr>
                                        <p:cTn id="18" dur="166" decel="50000">
                                          <p:stCondLst>
                                            <p:cond delay="1668"/>
                                          </p:stCondLst>
                                        </p:cTn>
                                        <p:tgtEl>
                                          <p:spTgt spid="412"/>
                                        </p:tgtEl>
                                      </p:cBhvr>
                                      <p:to x="100000" y="100000"/>
                                    </p:animScale>
                                    <p:animScale>
                                      <p:cBhvr>
                                        <p:cTn id="19" dur="26">
                                          <p:stCondLst>
                                            <p:cond delay="1808"/>
                                          </p:stCondLst>
                                        </p:cTn>
                                        <p:tgtEl>
                                          <p:spTgt spid="412"/>
                                        </p:tgtEl>
                                      </p:cBhvr>
                                      <p:to x="100000" y="95000"/>
                                    </p:animScale>
                                    <p:animScale>
                                      <p:cBhvr>
                                        <p:cTn id="20" dur="166" decel="50000">
                                          <p:stCondLst>
                                            <p:cond delay="1834"/>
                                          </p:stCondLst>
                                        </p:cTn>
                                        <p:tgtEl>
                                          <p:spTgt spid="4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8</a:t>
            </a:fld>
            <a:endParaRPr lang="en-US" sz="2400" dirty="0">
              <a:latin typeface="Arial" panose="020B0604020202020204" pitchFamily="34" charset="0"/>
              <a:cs typeface="Arial" panose="020B0604020202020204" pitchFamily="34" charset="0"/>
            </a:endParaRPr>
          </a:p>
        </p:txBody>
      </p:sp>
      <p:sp>
        <p:nvSpPr>
          <p:cNvPr id="3" name="Abgerundete rechteckige Legende 4"/>
          <p:cNvSpPr/>
          <p:nvPr/>
        </p:nvSpPr>
        <p:spPr>
          <a:xfrm>
            <a:off x="96000" y="96001"/>
            <a:ext cx="11939973" cy="5842127"/>
          </a:xfrm>
          <a:prstGeom prst="wedgeRoundRectCallout">
            <a:avLst>
              <a:gd name="adj1" fmla="val -50595"/>
              <a:gd name="adj2" fmla="val 66044"/>
              <a:gd name="adj3" fmla="val 16667"/>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4" name="TextBox 3"/>
          <p:cNvSpPr txBox="1"/>
          <p:nvPr/>
        </p:nvSpPr>
        <p:spPr>
          <a:xfrm>
            <a:off x="353295" y="190339"/>
            <a:ext cx="11425382" cy="5493812"/>
          </a:xfrm>
          <a:prstGeom prst="rect">
            <a:avLst/>
          </a:prstGeom>
          <a:noFill/>
        </p:spPr>
        <p:txBody>
          <a:bodyPr wrap="square" rtlCol="0">
            <a:spAutoFit/>
          </a:bodyPr>
          <a:lstStyle/>
          <a:p>
            <a:r>
              <a:rPr lang="en-GB" sz="2700" dirty="0">
                <a:latin typeface="Arial" panose="020B0604020202020204" pitchFamily="34" charset="0"/>
                <a:cs typeface="Arial" panose="020B0604020202020204" pitchFamily="34" charset="0"/>
              </a:rPr>
              <a:t>Once an elite cultivar is released, approved, accepted by the farmers and further customers, one will for sure find out … well, it still has a shortcoming, a tiny bug. How to improve a standing, maybe even famous cultivar for a single, specific feature – without changing it otherwise ?</a:t>
            </a:r>
          </a:p>
          <a:p>
            <a:endParaRPr lang="en-GB" sz="2700" dirty="0">
              <a:latin typeface="Arial" panose="020B0604020202020204" pitchFamily="34" charset="0"/>
              <a:cs typeface="Arial" panose="020B0604020202020204" pitchFamily="34" charset="0"/>
            </a:endParaRPr>
          </a:p>
          <a:p>
            <a:r>
              <a:rPr lang="en-GB" sz="2700" dirty="0">
                <a:latin typeface="Arial" panose="020B0604020202020204" pitchFamily="34" charset="0"/>
                <a:cs typeface="Arial" panose="020B0604020202020204" pitchFamily="34" charset="0"/>
              </a:rPr>
              <a:t>●Mutagenesis   	    </a:t>
            </a:r>
            <a:r>
              <a:rPr lang="en-GB" sz="2700" dirty="0">
                <a:solidFill>
                  <a:srgbClr val="0000FF"/>
                </a:solidFill>
                <a:latin typeface="Arial" panose="020B0604020202020204" pitchFamily="34" charset="0"/>
                <a:cs typeface="Arial" panose="020B0604020202020204" pitchFamily="34" charset="0"/>
              </a:rPr>
              <a:t>●</a:t>
            </a:r>
            <a:r>
              <a:rPr lang="en-GB" sz="2700" dirty="0" err="1">
                <a:solidFill>
                  <a:srgbClr val="0000FF"/>
                </a:solidFill>
                <a:latin typeface="Arial" panose="020B0604020202020204" pitchFamily="34" charset="0"/>
                <a:cs typeface="Arial" panose="020B0604020202020204" pitchFamily="34" charset="0"/>
              </a:rPr>
              <a:t>Agrobact</a:t>
            </a:r>
            <a:r>
              <a:rPr lang="en-GB" sz="2700" dirty="0">
                <a:solidFill>
                  <a:srgbClr val="0000FF"/>
                </a:solidFill>
                <a:latin typeface="Arial" panose="020B0604020202020204" pitchFamily="34" charset="0"/>
                <a:cs typeface="Arial" panose="020B0604020202020204" pitchFamily="34" charset="0"/>
              </a:rPr>
              <a:t>.-mediated gene transfer </a:t>
            </a:r>
            <a:r>
              <a:rPr lang="en-GB" sz="2700" dirty="0">
                <a:latin typeface="Arial" panose="020B0604020202020204" pitchFamily="34" charset="0"/>
                <a:cs typeface="Arial" panose="020B0604020202020204" pitchFamily="34" charset="0"/>
              </a:rPr>
              <a:t>(</a:t>
            </a:r>
            <a:r>
              <a:rPr lang="en-GB" sz="2700" dirty="0">
                <a:solidFill>
                  <a:schemeClr val="tx1">
                    <a:lumMod val="50000"/>
                    <a:lumOff val="50000"/>
                  </a:schemeClr>
                </a:solidFill>
                <a:latin typeface="Arial" panose="020B0604020202020204" pitchFamily="34" charset="0"/>
                <a:cs typeface="Arial" panose="020B0604020202020204" pitchFamily="34" charset="0"/>
              </a:rPr>
              <a:t>or other ways </a:t>
            </a:r>
            <a:br>
              <a:rPr lang="en-GB" sz="2700" dirty="0">
                <a:solidFill>
                  <a:schemeClr val="tx1">
                    <a:lumMod val="50000"/>
                    <a:lumOff val="50000"/>
                  </a:schemeClr>
                </a:solidFill>
                <a:latin typeface="Arial" panose="020B0604020202020204" pitchFamily="34" charset="0"/>
                <a:cs typeface="Arial" panose="020B0604020202020204" pitchFamily="34" charset="0"/>
              </a:rPr>
            </a:br>
            <a:r>
              <a:rPr lang="en-GB" sz="2700" dirty="0">
                <a:solidFill>
                  <a:schemeClr val="tx1">
                    <a:lumMod val="50000"/>
                    <a:lumOff val="50000"/>
                  </a:schemeClr>
                </a:solidFill>
                <a:latin typeface="Arial" panose="020B0604020202020204" pitchFamily="34" charset="0"/>
                <a:cs typeface="Arial" panose="020B0604020202020204" pitchFamily="34" charset="0"/>
              </a:rPr>
              <a:t>  of gene transfer</a:t>
            </a:r>
            <a:r>
              <a:rPr lang="en-GB" sz="2700" dirty="0">
                <a:latin typeface="Arial" panose="020B0604020202020204" pitchFamily="34" charset="0"/>
                <a:cs typeface="Arial" panose="020B0604020202020204" pitchFamily="34" charset="0"/>
              </a:rPr>
              <a:t>)   </a:t>
            </a:r>
            <a:r>
              <a:rPr lang="en-GB" sz="2700" dirty="0">
                <a:solidFill>
                  <a:srgbClr val="0000FF"/>
                </a:solidFill>
                <a:latin typeface="Arial" panose="020B0604020202020204" pitchFamily="34" charset="0"/>
                <a:cs typeface="Arial" panose="020B0604020202020204" pitchFamily="34" charset="0"/>
              </a:rPr>
              <a:t>●CRISPR-Cas9    </a:t>
            </a:r>
          </a:p>
          <a:p>
            <a:r>
              <a:rPr lang="en-GB" sz="2700" dirty="0">
                <a:latin typeface="Arial" panose="020B0604020202020204" pitchFamily="34" charset="0"/>
                <a:cs typeface="Arial" panose="020B0604020202020204" pitchFamily="34" charset="0"/>
              </a:rPr>
              <a:t>  </a:t>
            </a:r>
            <a:r>
              <a:rPr lang="en-GB" sz="2700" dirty="0">
                <a:solidFill>
                  <a:srgbClr val="0000FF"/>
                </a:solidFill>
                <a:latin typeface="Arial" panose="020B0604020202020204" pitchFamily="34" charset="0"/>
                <a:cs typeface="Arial" panose="020B0604020202020204" pitchFamily="34" charset="0"/>
              </a:rPr>
              <a:t>For the GMO approaches, we need to ‘know’ the gene, the sequence</a:t>
            </a:r>
            <a:r>
              <a:rPr lang="en-GB" sz="2700" dirty="0">
                <a:latin typeface="Arial" panose="020B0604020202020204" pitchFamily="34" charset="0"/>
                <a:cs typeface="Arial" panose="020B0604020202020204" pitchFamily="34" charset="0"/>
              </a:rPr>
              <a:t>.</a:t>
            </a:r>
            <a:br>
              <a:rPr lang="en-GB" sz="2700" dirty="0">
                <a:latin typeface="Arial" panose="020B0604020202020204" pitchFamily="34" charset="0"/>
                <a:cs typeface="Arial" panose="020B0604020202020204" pitchFamily="34" charset="0"/>
              </a:rPr>
            </a:br>
            <a:r>
              <a:rPr lang="en-GB" sz="2700" dirty="0">
                <a:solidFill>
                  <a:schemeClr val="tx1">
                    <a:lumMod val="50000"/>
                    <a:lumOff val="50000"/>
                  </a:schemeClr>
                </a:solidFill>
                <a:latin typeface="Arial" panose="020B0604020202020204" pitchFamily="34" charset="0"/>
                <a:cs typeface="Arial" panose="020B0604020202020204" pitchFamily="34" charset="0"/>
              </a:rPr>
              <a:t>●In some cases (fruit trees,  grapevine, …): Grafting</a:t>
            </a:r>
          </a:p>
          <a:p>
            <a:r>
              <a:rPr lang="en-GB" sz="2700" dirty="0">
                <a:latin typeface="Arial" panose="020B0604020202020204" pitchFamily="34" charset="0"/>
                <a:cs typeface="Arial" panose="020B0604020202020204" pitchFamily="34" charset="0"/>
              </a:rPr>
              <a:t> </a:t>
            </a:r>
          </a:p>
          <a:p>
            <a:r>
              <a:rPr lang="en-GB" sz="2700" dirty="0">
                <a:latin typeface="Arial" panose="020B0604020202020204" pitchFamily="34" charset="0"/>
                <a:cs typeface="Arial" panose="020B0604020202020204" pitchFamily="34" charset="0"/>
              </a:rPr>
              <a:t>Or else … </a:t>
            </a:r>
            <a:r>
              <a:rPr lang="en-GB" sz="27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Recurrent Backcrossing</a:t>
            </a:r>
            <a:r>
              <a:rPr lang="en-GB" sz="2700" dirty="0">
                <a:latin typeface="Arial" panose="020B0604020202020204" pitchFamily="34" charset="0"/>
                <a:cs typeface="Arial" panose="020B0604020202020204" pitchFamily="34" charset="0"/>
              </a:rPr>
              <a:t>! For this, we don’t need to know the gene - but we need a ‘</a:t>
            </a:r>
            <a:r>
              <a:rPr lang="en-GB" sz="27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geniteur</a:t>
            </a:r>
            <a:r>
              <a:rPr lang="en-GB" sz="2700" dirty="0">
                <a:latin typeface="Arial" panose="020B0604020202020204" pitchFamily="34" charset="0"/>
                <a:cs typeface="Arial" panose="020B0604020202020204" pitchFamily="34" charset="0"/>
              </a:rPr>
              <a:t>’, one who ‘</a:t>
            </a:r>
            <a:r>
              <a:rPr lang="en-GB" sz="27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has</a:t>
            </a:r>
            <a:r>
              <a:rPr lang="en-GB" sz="2700" dirty="0">
                <a:latin typeface="Arial" panose="020B0604020202020204" pitchFamily="34" charset="0"/>
                <a:cs typeface="Arial" panose="020B0604020202020204" pitchFamily="34" charset="0"/>
              </a:rPr>
              <a:t>’ and ‘</a:t>
            </a:r>
            <a:r>
              <a:rPr lang="en-GB" sz="27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gives’ </a:t>
            </a:r>
            <a:r>
              <a:rPr lang="en-GB" sz="2700" dirty="0">
                <a:latin typeface="Arial" panose="020B0604020202020204" pitchFamily="34" charset="0"/>
                <a:cs typeface="Arial" panose="020B0604020202020204" pitchFamily="34" charset="0"/>
              </a:rPr>
              <a:t>the gene(s). </a:t>
            </a:r>
            <a:br>
              <a:rPr lang="en-GB" sz="2700" dirty="0">
                <a:latin typeface="Arial" panose="020B0604020202020204" pitchFamily="34" charset="0"/>
                <a:cs typeface="Arial" panose="020B0604020202020204" pitchFamily="34" charset="0"/>
              </a:rPr>
            </a:br>
            <a:r>
              <a:rPr lang="en-GB" sz="2700" dirty="0">
                <a:latin typeface="Arial" panose="020B0604020202020204" pitchFamily="34" charset="0"/>
                <a:cs typeface="Arial" panose="020B0604020202020204" pitchFamily="34" charset="0"/>
              </a:rPr>
              <a:t>We need a ‘meiotically accessible’ </a:t>
            </a:r>
            <a:r>
              <a:rPr lang="en-GB" sz="27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gene-donor’</a:t>
            </a:r>
            <a:r>
              <a:rPr lang="en-GB" sz="2700" dirty="0">
                <a:latin typeface="Arial" panose="020B0604020202020204" pitchFamily="34" charset="0"/>
                <a:cs typeface="Arial" panose="020B0604020202020204" pitchFamily="34" charset="0"/>
              </a:rPr>
              <a:t>, so to speak.</a:t>
            </a:r>
          </a:p>
        </p:txBody>
      </p:sp>
    </p:spTree>
    <p:extLst>
      <p:ext uri="{BB962C8B-B14F-4D97-AF65-F5344CB8AC3E}">
        <p14:creationId xmlns:p14="http://schemas.microsoft.com/office/powerpoint/2010/main" val="25492719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TextBox 51"/>
          <p:cNvSpPr txBox="1"/>
          <p:nvPr/>
        </p:nvSpPr>
        <p:spPr>
          <a:xfrm>
            <a:off x="7404435" y="5926698"/>
            <a:ext cx="2113059"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F1 (</a:t>
            </a:r>
            <a:r>
              <a:rPr lang="de-DE" dirty="0" err="1">
                <a:solidFill>
                  <a:srgbClr val="C00000"/>
                </a:solidFill>
                <a:latin typeface="Arial" panose="020B0604020202020204" pitchFamily="34" charset="0"/>
                <a:cs typeface="Arial" panose="020B0604020202020204" pitchFamily="34" charset="0"/>
              </a:rPr>
              <a:t>Donor</a:t>
            </a:r>
            <a:r>
              <a:rPr lang="de-DE" dirty="0">
                <a:latin typeface="Arial" panose="020B0604020202020204" pitchFamily="34" charset="0"/>
                <a:cs typeface="Arial" panose="020B0604020202020204" pitchFamily="34" charset="0"/>
              </a:rPr>
              <a:t> x </a:t>
            </a:r>
            <a:r>
              <a:rPr lang="de-DE" dirty="0">
                <a:solidFill>
                  <a:srgbClr val="0070C0"/>
                </a:solidFill>
                <a:latin typeface="Arial" panose="020B0604020202020204" pitchFamily="34" charset="0"/>
                <a:cs typeface="Arial" panose="020B0604020202020204" pitchFamily="34" charset="0"/>
              </a:rPr>
              <a:t>Elite</a:t>
            </a:r>
            <a:r>
              <a:rPr lang="de-DE" dirty="0">
                <a:latin typeface="Arial" panose="020B0604020202020204" pitchFamily="34" charset="0"/>
                <a:cs typeface="Arial" panose="020B0604020202020204" pitchFamily="34" charset="0"/>
              </a:rPr>
              <a:t>)</a:t>
            </a:r>
            <a:endParaRPr lang="en-GB" dirty="0">
              <a:latin typeface="Arial" panose="020B0604020202020204" pitchFamily="34" charset="0"/>
              <a:cs typeface="Arial" panose="020B0604020202020204" pitchFamily="34" charset="0"/>
            </a:endParaRPr>
          </a:p>
        </p:txBody>
      </p:sp>
      <p:sp>
        <p:nvSpPr>
          <p:cNvPr id="54" name="TextBox 53"/>
          <p:cNvSpPr txBox="1"/>
          <p:nvPr/>
        </p:nvSpPr>
        <p:spPr>
          <a:xfrm>
            <a:off x="10455343" y="6004196"/>
            <a:ext cx="1703361" cy="37641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a:defRPr>
                <a:latin typeface="Arial" panose="020B0604020202020204" pitchFamily="34" charset="0"/>
                <a:cs typeface="Arial" panose="020B0604020202020204" pitchFamily="34" charset="0"/>
              </a:defRPr>
            </a:lvl1pPr>
          </a:lstStyle>
          <a:p>
            <a:r>
              <a:rPr lang="de-DE" dirty="0">
                <a:solidFill>
                  <a:srgbClr val="005696"/>
                </a:solidFill>
              </a:rPr>
              <a:t>Elite pure </a:t>
            </a:r>
            <a:r>
              <a:rPr lang="de-DE" dirty="0" err="1">
                <a:solidFill>
                  <a:srgbClr val="005696"/>
                </a:solidFill>
              </a:rPr>
              <a:t>line</a:t>
            </a:r>
            <a:endParaRPr lang="en-GB" dirty="0">
              <a:solidFill>
                <a:srgbClr val="005696"/>
              </a:solidFill>
            </a:endParaRPr>
          </a:p>
        </p:txBody>
      </p:sp>
      <p:cxnSp>
        <p:nvCxnSpPr>
          <p:cNvPr id="57" name="Straight Arrow Connector 56"/>
          <p:cNvCxnSpPr/>
          <p:nvPr/>
        </p:nvCxnSpPr>
        <p:spPr>
          <a:xfrm flipH="1" flipV="1">
            <a:off x="10544992" y="3809832"/>
            <a:ext cx="623389" cy="12111"/>
          </a:xfrm>
          <a:prstGeom prst="straightConnector1">
            <a:avLst/>
          </a:prstGeom>
          <a:ln w="28575">
            <a:solidFill>
              <a:schemeClr val="tx1">
                <a:lumMod val="50000"/>
                <a:lumOff val="50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72000" y="72000"/>
            <a:ext cx="12043369"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With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Recurrent Backcrossing </a:t>
            </a:r>
            <a:r>
              <a:rPr lang="en-GB" sz="2400" dirty="0">
                <a:latin typeface="Arial" panose="020B0604020202020204" pitchFamily="34" charset="0"/>
                <a:cs typeface="Arial" panose="020B0604020202020204" pitchFamily="34" charset="0"/>
              </a:rPr>
              <a:t>to a homozygous parent, the genome dose of that recurrent parent increases in half-steps until - after few back-crosses - it approaches 100%.</a:t>
            </a:r>
          </a:p>
        </p:txBody>
      </p:sp>
      <p:grpSp>
        <p:nvGrpSpPr>
          <p:cNvPr id="9" name="Group 8">
            <a:extLst>
              <a:ext uri="{FF2B5EF4-FFF2-40B4-BE49-F238E27FC236}">
                <a16:creationId xmlns:a16="http://schemas.microsoft.com/office/drawing/2014/main" id="{DE5BBB40-E26F-46DA-8E5D-039A15C18F56}"/>
              </a:ext>
            </a:extLst>
          </p:cNvPr>
          <p:cNvGrpSpPr/>
          <p:nvPr/>
        </p:nvGrpSpPr>
        <p:grpSpPr>
          <a:xfrm>
            <a:off x="72000" y="1841842"/>
            <a:ext cx="5961063" cy="4886325"/>
            <a:chOff x="72000" y="1841842"/>
            <a:chExt cx="5961063" cy="4886325"/>
          </a:xfrm>
        </p:grpSpPr>
        <p:graphicFrame>
          <p:nvGraphicFramePr>
            <p:cNvPr id="3" name="Object 2"/>
            <p:cNvGraphicFramePr>
              <a:graphicFrameLocks noChangeAspect="1"/>
            </p:cNvGraphicFramePr>
            <p:nvPr>
              <p:extLst>
                <p:ext uri="{D42A27DB-BD31-4B8C-83A1-F6EECF244321}">
                  <p14:modId xmlns:p14="http://schemas.microsoft.com/office/powerpoint/2010/main" val="854502842"/>
                </p:ext>
              </p:extLst>
            </p:nvPr>
          </p:nvGraphicFramePr>
          <p:xfrm>
            <a:off x="72000" y="1841842"/>
            <a:ext cx="5961063" cy="4886325"/>
          </p:xfrm>
          <a:graphic>
            <a:graphicData uri="http://schemas.openxmlformats.org/presentationml/2006/ole">
              <mc:AlternateContent xmlns:mc="http://schemas.openxmlformats.org/markup-compatibility/2006">
                <mc:Choice xmlns:v="urn:schemas-microsoft-com:vml" Requires="v">
                  <p:oleObj spid="_x0000_s1113" name="Document" r:id="rId3" imgW="5960676" imgH="4886115" progId="Word.Document.12">
                    <p:link updateAutomatic="1"/>
                  </p:oleObj>
                </mc:Choice>
                <mc:Fallback>
                  <p:oleObj name="Document" r:id="rId3" imgW="5960676" imgH="4886115" progId="Word.Document.12">
                    <p:link updateAutomatic="1"/>
                    <p:pic>
                      <p:nvPicPr>
                        <p:cNvPr id="3" name="Object 2"/>
                        <p:cNvPicPr/>
                        <p:nvPr/>
                      </p:nvPicPr>
                      <p:blipFill>
                        <a:blip r:embed="rId4"/>
                        <a:stretch>
                          <a:fillRect/>
                        </a:stretch>
                      </p:blipFill>
                      <p:spPr>
                        <a:xfrm>
                          <a:off x="72000" y="1841842"/>
                          <a:ext cx="5961063" cy="4886325"/>
                        </a:xfrm>
                        <a:prstGeom prst="rect">
                          <a:avLst/>
                        </a:prstGeom>
                      </p:spPr>
                    </p:pic>
                  </p:oleObj>
                </mc:Fallback>
              </mc:AlternateContent>
            </a:graphicData>
          </a:graphic>
        </p:graphicFrame>
        <p:cxnSp>
          <p:nvCxnSpPr>
            <p:cNvPr id="7" name="Straight Connector 6"/>
            <p:cNvCxnSpPr/>
            <p:nvPr/>
          </p:nvCxnSpPr>
          <p:spPr>
            <a:xfrm flipH="1">
              <a:off x="3860800" y="1841842"/>
              <a:ext cx="16933" cy="4565651"/>
            </a:xfrm>
            <a:prstGeom prst="line">
              <a:avLst/>
            </a:prstGeom>
            <a:ln>
              <a:solidFill>
                <a:schemeClr val="bg1">
                  <a:lumMod val="95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5" name="Group 4"/>
          <p:cNvGrpSpPr>
            <a:grpSpLocks noChangeAspect="1"/>
          </p:cNvGrpSpPr>
          <p:nvPr/>
        </p:nvGrpSpPr>
        <p:grpSpPr>
          <a:xfrm>
            <a:off x="3041225" y="1031808"/>
            <a:ext cx="4420297" cy="4785215"/>
            <a:chOff x="467544" y="260648"/>
            <a:chExt cx="6033395" cy="6531482"/>
          </a:xfrm>
        </p:grpSpPr>
        <p:pic>
          <p:nvPicPr>
            <p:cNvPr id="1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72684" y="1422277"/>
              <a:ext cx="1375377" cy="82668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65448" y="3681865"/>
              <a:ext cx="1375377" cy="82668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46544" y="2516034"/>
              <a:ext cx="1375377" cy="82668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0"/>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53724" y="5530606"/>
              <a:ext cx="1375377" cy="826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2332527" y="260648"/>
              <a:ext cx="1375377" cy="82668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67544" y="260648"/>
              <a:ext cx="1375377" cy="82668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feld 2"/>
            <p:cNvSpPr txBox="1"/>
            <p:nvPr/>
          </p:nvSpPr>
          <p:spPr>
            <a:xfrm>
              <a:off x="1835696" y="476673"/>
              <a:ext cx="504056" cy="420094"/>
            </a:xfrm>
            <a:prstGeom prst="rect">
              <a:avLst/>
            </a:prstGeom>
            <a:solidFill>
              <a:schemeClr val="bg1"/>
            </a:solidFill>
            <a:ln>
              <a:noFill/>
            </a:ln>
          </p:spPr>
          <p:txBody>
            <a:bodyPr wrap="square" rtlCol="0">
              <a:spAutoFit/>
            </a:bodyPr>
            <a:lstStyle/>
            <a:p>
              <a:r>
                <a:rPr lang="de-DE" sz="1400" dirty="0">
                  <a:latin typeface="Arial" panose="020B0604020202020204" pitchFamily="34" charset="0"/>
                  <a:cs typeface="Arial" panose="020B0604020202020204" pitchFamily="34" charset="0"/>
                </a:rPr>
                <a:t>X</a:t>
              </a:r>
              <a:endParaRPr lang="en-US" sz="1400" dirty="0">
                <a:latin typeface="Arial" panose="020B0604020202020204" pitchFamily="34" charset="0"/>
                <a:cs typeface="Arial" panose="020B0604020202020204" pitchFamily="34" charset="0"/>
              </a:endParaRPr>
            </a:p>
          </p:txBody>
        </p:sp>
        <p:sp>
          <p:nvSpPr>
            <p:cNvPr id="17" name="Rechteck 3"/>
            <p:cNvSpPr/>
            <p:nvPr/>
          </p:nvSpPr>
          <p:spPr>
            <a:xfrm>
              <a:off x="3563888" y="404664"/>
              <a:ext cx="21602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18" name="Rechteck 15"/>
            <p:cNvSpPr/>
            <p:nvPr/>
          </p:nvSpPr>
          <p:spPr>
            <a:xfrm>
              <a:off x="1547664" y="404664"/>
              <a:ext cx="360040"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19" name="Textfeld 4"/>
            <p:cNvSpPr txBox="1"/>
            <p:nvPr/>
          </p:nvSpPr>
          <p:spPr>
            <a:xfrm>
              <a:off x="1619673" y="2195572"/>
              <a:ext cx="936104" cy="420094"/>
            </a:xfrm>
            <a:prstGeom prst="rect">
              <a:avLst/>
            </a:prstGeom>
            <a:noFill/>
          </p:spPr>
          <p:txBody>
            <a:bodyPr wrap="square" rtlCol="0">
              <a:spAutoFit/>
            </a:bodyPr>
            <a:lstStyle/>
            <a:p>
              <a:pPr algn="ctr"/>
              <a:r>
                <a:rPr lang="de-DE" sz="1400" dirty="0">
                  <a:latin typeface="Arial" panose="020B0604020202020204" pitchFamily="34" charset="0"/>
                  <a:cs typeface="Arial" panose="020B0604020202020204" pitchFamily="34" charset="0"/>
                </a:rPr>
                <a:t>F</a:t>
              </a:r>
              <a:r>
                <a:rPr lang="de-DE" sz="1400" baseline="-25000" dirty="0">
                  <a:latin typeface="Arial" panose="020B0604020202020204" pitchFamily="34" charset="0"/>
                  <a:cs typeface="Arial" panose="020B0604020202020204" pitchFamily="34" charset="0"/>
                </a:rPr>
                <a:t>1</a:t>
              </a:r>
              <a:endParaRPr lang="en-US" sz="1400" baseline="-25000" dirty="0">
                <a:latin typeface="Arial" panose="020B0604020202020204" pitchFamily="34" charset="0"/>
                <a:cs typeface="Arial" panose="020B0604020202020204" pitchFamily="34" charset="0"/>
              </a:endParaRPr>
            </a:p>
          </p:txBody>
        </p:sp>
        <p:sp>
          <p:nvSpPr>
            <p:cNvPr id="20" name="Textfeld 17"/>
            <p:cNvSpPr txBox="1"/>
            <p:nvPr/>
          </p:nvSpPr>
          <p:spPr>
            <a:xfrm>
              <a:off x="2483769" y="980728"/>
              <a:ext cx="2088232" cy="420094"/>
            </a:xfrm>
            <a:prstGeom prst="rect">
              <a:avLst/>
            </a:prstGeom>
            <a:noFill/>
          </p:spPr>
          <p:txBody>
            <a:bodyPr wrap="square" rtlCol="0">
              <a:spAutoFit/>
            </a:bodyPr>
            <a:lstStyle/>
            <a:p>
              <a:r>
                <a:rPr lang="de-DE" sz="1400" dirty="0" err="1">
                  <a:latin typeface="Arial" panose="020B0604020202020204" pitchFamily="34" charset="0"/>
                  <a:cs typeface="Arial" panose="020B0604020202020204" pitchFamily="34" charset="0"/>
                </a:rPr>
                <a:t>Recurrent</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parent</a:t>
              </a:r>
              <a:r>
                <a:rPr lang="de-DE" sz="1400" dirty="0">
                  <a:latin typeface="Arial" panose="020B0604020202020204" pitchFamily="34" charset="0"/>
                  <a:cs typeface="Arial" panose="020B0604020202020204" pitchFamily="34" charset="0"/>
                </a:rPr>
                <a:t> </a:t>
              </a:r>
              <a:endParaRPr lang="en-US" sz="1400" dirty="0">
                <a:latin typeface="Arial" panose="020B0604020202020204" pitchFamily="34" charset="0"/>
                <a:cs typeface="Arial" panose="020B0604020202020204" pitchFamily="34" charset="0"/>
              </a:endParaRPr>
            </a:p>
          </p:txBody>
        </p:sp>
        <p:cxnSp>
          <p:nvCxnSpPr>
            <p:cNvPr id="21" name="Gerade Verbindung mit Pfeil 11"/>
            <p:cNvCxnSpPr/>
            <p:nvPr/>
          </p:nvCxnSpPr>
          <p:spPr>
            <a:xfrm>
              <a:off x="2002837" y="778218"/>
              <a:ext cx="0" cy="576064"/>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2" name="Textfeld 28"/>
            <p:cNvSpPr txBox="1"/>
            <p:nvPr/>
          </p:nvSpPr>
          <p:spPr>
            <a:xfrm>
              <a:off x="611560" y="1052736"/>
              <a:ext cx="936104" cy="420094"/>
            </a:xfrm>
            <a:prstGeom prst="rect">
              <a:avLst/>
            </a:prstGeom>
            <a:noFill/>
          </p:spPr>
          <p:txBody>
            <a:bodyPr wrap="square" rtlCol="0">
              <a:spAutoFit/>
            </a:bodyPr>
            <a:lstStyle/>
            <a:p>
              <a:pPr algn="ctr"/>
              <a:r>
                <a:rPr lang="de-DE" sz="1400" dirty="0" err="1">
                  <a:latin typeface="Arial" panose="020B0604020202020204" pitchFamily="34" charset="0"/>
                  <a:cs typeface="Arial" panose="020B0604020202020204" pitchFamily="34" charset="0"/>
                </a:rPr>
                <a:t>Donor</a:t>
              </a:r>
              <a:endParaRPr lang="en-US" sz="1400" dirty="0">
                <a:latin typeface="Arial" panose="020B0604020202020204" pitchFamily="34" charset="0"/>
                <a:cs typeface="Arial" panose="020B0604020202020204" pitchFamily="34" charset="0"/>
              </a:endParaRPr>
            </a:p>
          </p:txBody>
        </p:sp>
        <p:sp>
          <p:nvSpPr>
            <p:cNvPr id="23" name="Rechteck 29"/>
            <p:cNvSpPr/>
            <p:nvPr/>
          </p:nvSpPr>
          <p:spPr>
            <a:xfrm>
              <a:off x="2555776" y="1556792"/>
              <a:ext cx="21602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pic>
          <p:nvPicPr>
            <p:cNvPr id="24" name="Picture 1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96623" y="1412776"/>
              <a:ext cx="1375377" cy="82668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Textfeld 31"/>
            <p:cNvSpPr txBox="1"/>
            <p:nvPr/>
          </p:nvSpPr>
          <p:spPr>
            <a:xfrm>
              <a:off x="2699792" y="1628800"/>
              <a:ext cx="504056" cy="420094"/>
            </a:xfrm>
            <a:prstGeom prst="rect">
              <a:avLst/>
            </a:prstGeom>
            <a:solidFill>
              <a:schemeClr val="bg1"/>
            </a:solidFill>
            <a:ln>
              <a:noFill/>
            </a:ln>
          </p:spPr>
          <p:txBody>
            <a:bodyPr wrap="square" rtlCol="0">
              <a:spAutoFit/>
            </a:bodyPr>
            <a:lstStyle/>
            <a:p>
              <a:r>
                <a:rPr lang="de-DE" sz="1400" dirty="0">
                  <a:latin typeface="Arial" panose="020B0604020202020204" pitchFamily="34" charset="0"/>
                  <a:cs typeface="Arial" panose="020B0604020202020204" pitchFamily="34" charset="0"/>
                </a:rPr>
                <a:t>X</a:t>
              </a:r>
              <a:endParaRPr lang="en-US" sz="1400" dirty="0">
                <a:latin typeface="Arial" panose="020B0604020202020204" pitchFamily="34" charset="0"/>
                <a:cs typeface="Arial" panose="020B0604020202020204" pitchFamily="34" charset="0"/>
              </a:endParaRPr>
            </a:p>
          </p:txBody>
        </p:sp>
        <p:sp>
          <p:nvSpPr>
            <p:cNvPr id="26" name="Rechteck 32"/>
            <p:cNvSpPr/>
            <p:nvPr/>
          </p:nvSpPr>
          <p:spPr>
            <a:xfrm>
              <a:off x="4427984" y="1556792"/>
              <a:ext cx="21602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27" name="Textfeld 33"/>
            <p:cNvSpPr txBox="1"/>
            <p:nvPr/>
          </p:nvSpPr>
          <p:spPr>
            <a:xfrm>
              <a:off x="3347863" y="2132856"/>
              <a:ext cx="2088232" cy="420094"/>
            </a:xfrm>
            <a:prstGeom prst="rect">
              <a:avLst/>
            </a:prstGeom>
            <a:noFill/>
          </p:spPr>
          <p:txBody>
            <a:bodyPr wrap="square" rtlCol="0">
              <a:spAutoFit/>
            </a:bodyPr>
            <a:lstStyle/>
            <a:p>
              <a:r>
                <a:rPr lang="de-DE" sz="1400" dirty="0" err="1">
                  <a:latin typeface="Arial" panose="020B0604020202020204" pitchFamily="34" charset="0"/>
                  <a:cs typeface="Arial" panose="020B0604020202020204" pitchFamily="34" charset="0"/>
                </a:rPr>
                <a:t>Recurrent</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parent</a:t>
              </a:r>
              <a:r>
                <a:rPr lang="de-DE" sz="1400" dirty="0">
                  <a:latin typeface="Arial" panose="020B0604020202020204" pitchFamily="34" charset="0"/>
                  <a:cs typeface="Arial" panose="020B0604020202020204" pitchFamily="34" charset="0"/>
                </a:rPr>
                <a:t> </a:t>
              </a:r>
              <a:endParaRPr lang="en-US" sz="1400" dirty="0">
                <a:latin typeface="Arial" panose="020B0604020202020204" pitchFamily="34" charset="0"/>
                <a:cs typeface="Arial" panose="020B0604020202020204" pitchFamily="34" charset="0"/>
              </a:endParaRPr>
            </a:p>
          </p:txBody>
        </p:sp>
        <p:cxnSp>
          <p:nvCxnSpPr>
            <p:cNvPr id="28" name="Gerade Verbindung mit Pfeil 34"/>
            <p:cNvCxnSpPr/>
            <p:nvPr/>
          </p:nvCxnSpPr>
          <p:spPr>
            <a:xfrm>
              <a:off x="2866933" y="1930346"/>
              <a:ext cx="0" cy="576064"/>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9" name="Textfeld 35"/>
            <p:cNvSpPr txBox="1"/>
            <p:nvPr/>
          </p:nvSpPr>
          <p:spPr>
            <a:xfrm>
              <a:off x="2246544" y="3347700"/>
              <a:ext cx="1173328" cy="420094"/>
            </a:xfrm>
            <a:prstGeom prst="rect">
              <a:avLst/>
            </a:prstGeom>
            <a:noFill/>
          </p:spPr>
          <p:txBody>
            <a:bodyPr wrap="square" rtlCol="0">
              <a:spAutoFit/>
            </a:bodyPr>
            <a:lstStyle/>
            <a:p>
              <a:pPr algn="ctr"/>
              <a:r>
                <a:rPr lang="de-DE" sz="1400" dirty="0">
                  <a:latin typeface="Arial" panose="020B0604020202020204" pitchFamily="34" charset="0"/>
                  <a:cs typeface="Arial" panose="020B0604020202020204" pitchFamily="34" charset="0"/>
                </a:rPr>
                <a:t>BC</a:t>
              </a:r>
              <a:r>
                <a:rPr lang="de-DE" sz="1400" baseline="-25000" dirty="0">
                  <a:latin typeface="Arial" panose="020B0604020202020204" pitchFamily="34" charset="0"/>
                  <a:cs typeface="Arial" panose="020B0604020202020204" pitchFamily="34" charset="0"/>
                </a:rPr>
                <a:t>1</a:t>
              </a:r>
              <a:r>
                <a:rPr lang="de-DE" sz="1400" dirty="0">
                  <a:solidFill>
                    <a:schemeClr val="bg1">
                      <a:lumMod val="50000"/>
                    </a:schemeClr>
                  </a:solidFill>
                  <a:latin typeface="Arial" panose="020B0604020202020204" pitchFamily="34" charset="0"/>
                  <a:cs typeface="Arial" panose="020B0604020202020204" pitchFamily="34" charset="0"/>
                </a:rPr>
                <a:t>(F</a:t>
              </a:r>
              <a:r>
                <a:rPr lang="de-DE" sz="1400" baseline="-25000" dirty="0">
                  <a:solidFill>
                    <a:schemeClr val="bg1">
                      <a:lumMod val="50000"/>
                    </a:schemeClr>
                  </a:solidFill>
                  <a:latin typeface="Arial" panose="020B0604020202020204" pitchFamily="34" charset="0"/>
                  <a:cs typeface="Arial" panose="020B0604020202020204" pitchFamily="34" charset="0"/>
                </a:rPr>
                <a:t>1</a:t>
              </a:r>
              <a:r>
                <a:rPr lang="de-DE" sz="1400" dirty="0">
                  <a:solidFill>
                    <a:schemeClr val="bg1">
                      <a:lumMod val="50000"/>
                    </a:schemeClr>
                  </a:solidFill>
                  <a:latin typeface="Arial" panose="020B0604020202020204" pitchFamily="34" charset="0"/>
                  <a:cs typeface="Arial" panose="020B0604020202020204" pitchFamily="34" charset="0"/>
                </a:rPr>
                <a:t>)</a:t>
              </a:r>
              <a:endParaRPr lang="en-US" sz="1400" baseline="-25000" dirty="0">
                <a:solidFill>
                  <a:schemeClr val="bg1">
                    <a:lumMod val="50000"/>
                  </a:schemeClr>
                </a:solidFill>
                <a:latin typeface="Arial" panose="020B0604020202020204" pitchFamily="34" charset="0"/>
                <a:cs typeface="Arial" panose="020B0604020202020204" pitchFamily="34" charset="0"/>
              </a:endParaRPr>
            </a:p>
          </p:txBody>
        </p:sp>
        <p:pic>
          <p:nvPicPr>
            <p:cNvPr id="30" name="Picture 1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060719" y="2492896"/>
              <a:ext cx="1375377" cy="82668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1" name="Textfeld 37"/>
            <p:cNvSpPr txBox="1"/>
            <p:nvPr/>
          </p:nvSpPr>
          <p:spPr>
            <a:xfrm>
              <a:off x="3563888" y="2708920"/>
              <a:ext cx="504056" cy="420094"/>
            </a:xfrm>
            <a:prstGeom prst="rect">
              <a:avLst/>
            </a:prstGeom>
            <a:solidFill>
              <a:schemeClr val="bg1"/>
            </a:solidFill>
            <a:ln>
              <a:noFill/>
            </a:ln>
          </p:spPr>
          <p:txBody>
            <a:bodyPr wrap="square" rtlCol="0">
              <a:spAutoFit/>
            </a:bodyPr>
            <a:lstStyle/>
            <a:p>
              <a:r>
                <a:rPr lang="de-DE" sz="1400" dirty="0">
                  <a:latin typeface="Arial" panose="020B0604020202020204" pitchFamily="34" charset="0"/>
                  <a:cs typeface="Arial" panose="020B0604020202020204" pitchFamily="34" charset="0"/>
                </a:rPr>
                <a:t>X</a:t>
              </a:r>
              <a:endParaRPr lang="en-US" sz="1400" dirty="0">
                <a:latin typeface="Arial" panose="020B0604020202020204" pitchFamily="34" charset="0"/>
                <a:cs typeface="Arial" panose="020B0604020202020204" pitchFamily="34" charset="0"/>
              </a:endParaRPr>
            </a:p>
          </p:txBody>
        </p:sp>
        <p:sp>
          <p:nvSpPr>
            <p:cNvPr id="32" name="Rechteck 38"/>
            <p:cNvSpPr/>
            <p:nvPr/>
          </p:nvSpPr>
          <p:spPr>
            <a:xfrm>
              <a:off x="5292080" y="2636912"/>
              <a:ext cx="21602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33" name="Textfeld 39"/>
            <p:cNvSpPr txBox="1"/>
            <p:nvPr/>
          </p:nvSpPr>
          <p:spPr>
            <a:xfrm>
              <a:off x="4211959" y="3212976"/>
              <a:ext cx="2088232" cy="420094"/>
            </a:xfrm>
            <a:prstGeom prst="rect">
              <a:avLst/>
            </a:prstGeom>
            <a:noFill/>
          </p:spPr>
          <p:txBody>
            <a:bodyPr wrap="square" rtlCol="0">
              <a:spAutoFit/>
            </a:bodyPr>
            <a:lstStyle/>
            <a:p>
              <a:r>
                <a:rPr lang="de-DE" sz="1400" dirty="0" err="1">
                  <a:latin typeface="Arial" panose="020B0604020202020204" pitchFamily="34" charset="0"/>
                  <a:cs typeface="Arial" panose="020B0604020202020204" pitchFamily="34" charset="0"/>
                </a:rPr>
                <a:t>Recurrent</a:t>
              </a: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parent</a:t>
              </a:r>
              <a:r>
                <a:rPr lang="de-DE" sz="1400" dirty="0">
                  <a:latin typeface="Arial" panose="020B0604020202020204" pitchFamily="34" charset="0"/>
                  <a:cs typeface="Arial" panose="020B0604020202020204" pitchFamily="34" charset="0"/>
                </a:rPr>
                <a:t> </a:t>
              </a:r>
              <a:endParaRPr lang="en-US" sz="1400" dirty="0">
                <a:latin typeface="Arial" panose="020B0604020202020204" pitchFamily="34" charset="0"/>
                <a:cs typeface="Arial" panose="020B0604020202020204" pitchFamily="34" charset="0"/>
              </a:endParaRPr>
            </a:p>
          </p:txBody>
        </p:sp>
        <p:cxnSp>
          <p:nvCxnSpPr>
            <p:cNvPr id="34" name="Gerade Verbindung mit Pfeil 40"/>
            <p:cNvCxnSpPr/>
            <p:nvPr/>
          </p:nvCxnSpPr>
          <p:spPr>
            <a:xfrm>
              <a:off x="3731029" y="3010466"/>
              <a:ext cx="0" cy="576064"/>
            </a:xfrm>
            <a:prstGeom prst="straightConnector1">
              <a:avLst/>
            </a:prstGeom>
            <a:ln w="38100">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5" name="Rechteck 41"/>
            <p:cNvSpPr/>
            <p:nvPr/>
          </p:nvSpPr>
          <p:spPr>
            <a:xfrm>
              <a:off x="3419872" y="2636912"/>
              <a:ext cx="21602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36" name="Rechteck 42"/>
            <p:cNvSpPr/>
            <p:nvPr/>
          </p:nvSpPr>
          <p:spPr>
            <a:xfrm>
              <a:off x="4355976" y="3789040"/>
              <a:ext cx="21602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37" name="Textfeld 43"/>
            <p:cNvSpPr txBox="1"/>
            <p:nvPr/>
          </p:nvSpPr>
          <p:spPr>
            <a:xfrm>
              <a:off x="3196623" y="4437111"/>
              <a:ext cx="1159354" cy="420094"/>
            </a:xfrm>
            <a:prstGeom prst="rect">
              <a:avLst/>
            </a:prstGeom>
            <a:noFill/>
          </p:spPr>
          <p:txBody>
            <a:bodyPr wrap="square" rtlCol="0">
              <a:spAutoFit/>
            </a:bodyPr>
            <a:lstStyle/>
            <a:p>
              <a:pPr algn="ctr"/>
              <a:r>
                <a:rPr lang="de-DE" sz="1400" dirty="0">
                  <a:latin typeface="Arial" panose="020B0604020202020204" pitchFamily="34" charset="0"/>
                  <a:cs typeface="Arial" panose="020B0604020202020204" pitchFamily="34" charset="0"/>
                </a:rPr>
                <a:t>BC2</a:t>
              </a:r>
              <a:r>
                <a:rPr lang="de-DE" sz="1400" dirty="0">
                  <a:solidFill>
                    <a:schemeClr val="bg1">
                      <a:lumMod val="50000"/>
                    </a:schemeClr>
                  </a:solidFill>
                  <a:latin typeface="Arial" panose="020B0604020202020204" pitchFamily="34" charset="0"/>
                  <a:cs typeface="Arial" panose="020B0604020202020204" pitchFamily="34" charset="0"/>
                </a:rPr>
                <a:t>(F</a:t>
              </a:r>
              <a:r>
                <a:rPr lang="de-DE" sz="1400" baseline="-25000" dirty="0">
                  <a:solidFill>
                    <a:schemeClr val="bg1">
                      <a:lumMod val="50000"/>
                    </a:schemeClr>
                  </a:solidFill>
                  <a:latin typeface="Arial" panose="020B0604020202020204" pitchFamily="34" charset="0"/>
                  <a:cs typeface="Arial" panose="020B0604020202020204" pitchFamily="34" charset="0"/>
                </a:rPr>
                <a:t>1</a:t>
              </a:r>
              <a:r>
                <a:rPr lang="de-DE" sz="1400" dirty="0">
                  <a:solidFill>
                    <a:schemeClr val="bg1">
                      <a:lumMod val="50000"/>
                    </a:schemeClr>
                  </a:solidFill>
                  <a:latin typeface="Arial" panose="020B0604020202020204" pitchFamily="34" charset="0"/>
                  <a:cs typeface="Arial" panose="020B0604020202020204" pitchFamily="34" charset="0"/>
                </a:rPr>
                <a:t>)</a:t>
              </a:r>
              <a:endParaRPr lang="en-US" sz="1400" baseline="-25000" dirty="0">
                <a:solidFill>
                  <a:schemeClr val="bg1">
                    <a:lumMod val="50000"/>
                  </a:schemeClr>
                </a:solidFill>
                <a:latin typeface="Arial" panose="020B0604020202020204" pitchFamily="34" charset="0"/>
                <a:cs typeface="Arial" panose="020B0604020202020204" pitchFamily="34" charset="0"/>
              </a:endParaRPr>
            </a:p>
          </p:txBody>
        </p:sp>
        <p:pic>
          <p:nvPicPr>
            <p:cNvPr id="38" name="Picture 1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924815" y="3703518"/>
              <a:ext cx="1375377" cy="82668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 name="Textfeld 45"/>
            <p:cNvSpPr txBox="1"/>
            <p:nvPr/>
          </p:nvSpPr>
          <p:spPr>
            <a:xfrm>
              <a:off x="4427984" y="3919542"/>
              <a:ext cx="504056" cy="420094"/>
            </a:xfrm>
            <a:prstGeom prst="rect">
              <a:avLst/>
            </a:prstGeom>
            <a:solidFill>
              <a:schemeClr val="bg1"/>
            </a:solidFill>
            <a:ln>
              <a:noFill/>
            </a:ln>
          </p:spPr>
          <p:txBody>
            <a:bodyPr wrap="square" rtlCol="0">
              <a:spAutoFit/>
            </a:bodyPr>
            <a:lstStyle/>
            <a:p>
              <a:r>
                <a:rPr lang="de-DE" sz="1400" dirty="0">
                  <a:latin typeface="Arial" panose="020B0604020202020204" pitchFamily="34" charset="0"/>
                  <a:cs typeface="Arial" panose="020B0604020202020204" pitchFamily="34" charset="0"/>
                </a:rPr>
                <a:t>X</a:t>
              </a:r>
              <a:endParaRPr lang="en-US" sz="1400" dirty="0">
                <a:latin typeface="Arial" panose="020B0604020202020204" pitchFamily="34" charset="0"/>
                <a:cs typeface="Arial" panose="020B0604020202020204" pitchFamily="34" charset="0"/>
              </a:endParaRPr>
            </a:p>
          </p:txBody>
        </p:sp>
        <p:cxnSp>
          <p:nvCxnSpPr>
            <p:cNvPr id="41" name="Gerade Verbindung mit Pfeil 48"/>
            <p:cNvCxnSpPr/>
            <p:nvPr/>
          </p:nvCxnSpPr>
          <p:spPr>
            <a:xfrm>
              <a:off x="4595125" y="4221088"/>
              <a:ext cx="8406" cy="1269816"/>
            </a:xfrm>
            <a:prstGeom prst="straightConnector1">
              <a:avLst/>
            </a:prstGeom>
            <a:ln w="38100">
              <a:solidFill>
                <a:schemeClr val="bg1">
                  <a:lumMod val="50000"/>
                </a:schemeClr>
              </a:solidFill>
              <a:prstDash val="sys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3" name="Rechteck 55"/>
            <p:cNvSpPr/>
            <p:nvPr/>
          </p:nvSpPr>
          <p:spPr>
            <a:xfrm>
              <a:off x="5148064" y="5733256"/>
              <a:ext cx="216024" cy="5760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 panose="020B0604020202020204" pitchFamily="34" charset="0"/>
                <a:cs typeface="Arial" panose="020B0604020202020204" pitchFamily="34" charset="0"/>
              </a:endParaRPr>
            </a:p>
          </p:txBody>
        </p:sp>
        <p:sp>
          <p:nvSpPr>
            <p:cNvPr id="44" name="Textfeld 57"/>
            <p:cNvSpPr txBox="1"/>
            <p:nvPr/>
          </p:nvSpPr>
          <p:spPr>
            <a:xfrm>
              <a:off x="4139953" y="6372036"/>
              <a:ext cx="1296143" cy="420094"/>
            </a:xfrm>
            <a:prstGeom prst="rect">
              <a:avLst/>
            </a:prstGeom>
            <a:noFill/>
          </p:spPr>
          <p:txBody>
            <a:bodyPr wrap="square" rtlCol="0">
              <a:spAutoFit/>
            </a:bodyPr>
            <a:lstStyle/>
            <a:p>
              <a:pPr algn="ctr"/>
              <a:r>
                <a:rPr lang="de-DE" sz="1400" dirty="0">
                  <a:latin typeface="Arial" panose="020B0604020202020204" pitchFamily="34" charset="0"/>
                  <a:cs typeface="Arial" panose="020B0604020202020204" pitchFamily="34" charset="0"/>
                </a:rPr>
                <a:t>BC5</a:t>
              </a:r>
              <a:r>
                <a:rPr lang="de-DE" sz="1400" dirty="0">
                  <a:solidFill>
                    <a:schemeClr val="bg1">
                      <a:lumMod val="50000"/>
                    </a:schemeClr>
                  </a:solidFill>
                  <a:latin typeface="Arial" panose="020B0604020202020204" pitchFamily="34" charset="0"/>
                  <a:cs typeface="Arial" panose="020B0604020202020204" pitchFamily="34" charset="0"/>
                </a:rPr>
                <a:t>(F</a:t>
              </a:r>
              <a:r>
                <a:rPr lang="de-DE" sz="1400" baseline="-25000" dirty="0">
                  <a:solidFill>
                    <a:schemeClr val="bg1">
                      <a:lumMod val="50000"/>
                    </a:schemeClr>
                  </a:solidFill>
                  <a:latin typeface="Arial" panose="020B0604020202020204" pitchFamily="34" charset="0"/>
                  <a:cs typeface="Arial" panose="020B0604020202020204" pitchFamily="34" charset="0"/>
                </a:rPr>
                <a:t>1</a:t>
              </a:r>
              <a:r>
                <a:rPr lang="de-DE" sz="1400" dirty="0">
                  <a:solidFill>
                    <a:schemeClr val="bg1">
                      <a:lumMod val="50000"/>
                    </a:schemeClr>
                  </a:solidFill>
                  <a:latin typeface="Arial" panose="020B0604020202020204" pitchFamily="34" charset="0"/>
                  <a:cs typeface="Arial" panose="020B0604020202020204" pitchFamily="34" charset="0"/>
                </a:rPr>
                <a:t>)</a:t>
              </a:r>
              <a:endParaRPr lang="en-US" sz="1400" baseline="-25000" dirty="0">
                <a:solidFill>
                  <a:schemeClr val="bg1">
                    <a:lumMod val="50000"/>
                  </a:schemeClr>
                </a:solidFill>
                <a:latin typeface="Arial" panose="020B0604020202020204" pitchFamily="34" charset="0"/>
                <a:cs typeface="Arial" panose="020B0604020202020204" pitchFamily="34" charset="0"/>
              </a:endParaRPr>
            </a:p>
          </p:txBody>
        </p:sp>
        <p:sp>
          <p:nvSpPr>
            <p:cNvPr id="45" name="Textfeld 60"/>
            <p:cNvSpPr txBox="1"/>
            <p:nvPr/>
          </p:nvSpPr>
          <p:spPr>
            <a:xfrm>
              <a:off x="3923928" y="4869159"/>
              <a:ext cx="1296144" cy="420094"/>
            </a:xfrm>
            <a:prstGeom prst="rect">
              <a:avLst/>
            </a:prstGeom>
            <a:solidFill>
              <a:schemeClr val="bg1"/>
            </a:solidFill>
          </p:spPr>
          <p:txBody>
            <a:bodyPr wrap="square" rtlCol="0">
              <a:spAutoFit/>
            </a:bodyPr>
            <a:lstStyle/>
            <a:p>
              <a:r>
                <a:rPr lang="de-DE" sz="1400" i="1" dirty="0">
                  <a:solidFill>
                    <a:schemeClr val="bg1">
                      <a:lumMod val="50000"/>
                    </a:schemeClr>
                  </a:solidFill>
                  <a:latin typeface="Arial" panose="020B0604020202020204" pitchFamily="34" charset="0"/>
                  <a:cs typeface="Arial" panose="020B0604020202020204" pitchFamily="34" charset="0"/>
                </a:rPr>
                <a:t>et </a:t>
              </a:r>
              <a:r>
                <a:rPr lang="de-DE" sz="1400" i="1" dirty="0" err="1">
                  <a:solidFill>
                    <a:schemeClr val="bg1">
                      <a:lumMod val="50000"/>
                    </a:schemeClr>
                  </a:solidFill>
                  <a:latin typeface="Arial" panose="020B0604020202020204" pitchFamily="34" charset="0"/>
                  <a:cs typeface="Arial" panose="020B0604020202020204" pitchFamily="34" charset="0"/>
                </a:rPr>
                <a:t>cetera</a:t>
              </a:r>
              <a:endParaRPr lang="en-US" sz="1400" i="1" dirty="0">
                <a:solidFill>
                  <a:schemeClr val="bg1">
                    <a:lumMod val="50000"/>
                  </a:schemeClr>
                </a:solidFill>
                <a:latin typeface="Arial" panose="020B0604020202020204" pitchFamily="34" charset="0"/>
                <a:cs typeface="Arial" panose="020B0604020202020204" pitchFamily="34" charset="0"/>
              </a:endParaRPr>
            </a:p>
          </p:txBody>
        </p:sp>
        <p:sp>
          <p:nvSpPr>
            <p:cNvPr id="47" name="Textfeld 47"/>
            <p:cNvSpPr txBox="1"/>
            <p:nvPr/>
          </p:nvSpPr>
          <p:spPr>
            <a:xfrm>
              <a:off x="5004047" y="4423599"/>
              <a:ext cx="1496892" cy="714158"/>
            </a:xfrm>
            <a:prstGeom prst="rect">
              <a:avLst/>
            </a:prstGeom>
            <a:noFill/>
          </p:spPr>
          <p:txBody>
            <a:bodyPr wrap="square" rtlCol="0">
              <a:spAutoFit/>
            </a:bodyPr>
            <a:lstStyle/>
            <a:p>
              <a:r>
                <a:rPr lang="de-DE" sz="1400" dirty="0" err="1">
                  <a:latin typeface="Arial" panose="020B0604020202020204" pitchFamily="34" charset="0"/>
                  <a:cs typeface="Arial" panose="020B0604020202020204" pitchFamily="34" charset="0"/>
                </a:rPr>
                <a:t>Recurrent</a:t>
              </a:r>
              <a:br>
                <a:rPr lang="de-DE" sz="1400" dirty="0">
                  <a:latin typeface="Arial" panose="020B0604020202020204" pitchFamily="34" charset="0"/>
                  <a:cs typeface="Arial" panose="020B0604020202020204" pitchFamily="34" charset="0"/>
                </a:rPr>
              </a:br>
              <a:r>
                <a:rPr lang="de-DE" sz="1400" dirty="0">
                  <a:latin typeface="Arial" panose="020B0604020202020204" pitchFamily="34" charset="0"/>
                  <a:cs typeface="Arial" panose="020B0604020202020204" pitchFamily="34" charset="0"/>
                </a:rPr>
                <a:t> </a:t>
              </a:r>
              <a:r>
                <a:rPr lang="de-DE" sz="1400" dirty="0" err="1">
                  <a:latin typeface="Arial" panose="020B0604020202020204" pitchFamily="34" charset="0"/>
                  <a:cs typeface="Arial" panose="020B0604020202020204" pitchFamily="34" charset="0"/>
                </a:rPr>
                <a:t>parent</a:t>
              </a:r>
              <a:r>
                <a:rPr lang="de-DE" sz="1400" dirty="0">
                  <a:latin typeface="Arial" panose="020B0604020202020204" pitchFamily="34" charset="0"/>
                  <a:cs typeface="Arial" panose="020B0604020202020204" pitchFamily="34" charset="0"/>
                </a:rPr>
                <a:t> </a:t>
              </a:r>
              <a:endParaRPr lang="en-US" sz="1400" dirty="0">
                <a:latin typeface="Arial" panose="020B0604020202020204" pitchFamily="34" charset="0"/>
                <a:cs typeface="Arial" panose="020B0604020202020204" pitchFamily="34" charset="0"/>
              </a:endParaRPr>
            </a:p>
          </p:txBody>
        </p:sp>
      </p:grpSp>
      <p:sp>
        <p:nvSpPr>
          <p:cNvPr id="2" name="Textfeld 1"/>
          <p:cNvSpPr txBox="1"/>
          <p:nvPr/>
        </p:nvSpPr>
        <p:spPr>
          <a:xfrm>
            <a:off x="11574443" y="6336175"/>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9</a:t>
            </a:fld>
            <a:endParaRPr lang="en-GB" sz="2400" dirty="0">
              <a:latin typeface="Arial" panose="020B0604020202020204" pitchFamily="34" charset="0"/>
              <a:cs typeface="Arial" panose="020B0604020202020204" pitchFamily="34" charset="0"/>
            </a:endParaRPr>
          </a:p>
        </p:txBody>
      </p:sp>
      <p:sp>
        <p:nvSpPr>
          <p:cNvPr id="6" name="TextBox 5"/>
          <p:cNvSpPr txBox="1"/>
          <p:nvPr/>
        </p:nvSpPr>
        <p:spPr>
          <a:xfrm>
            <a:off x="9132799" y="5416236"/>
            <a:ext cx="1365873" cy="369332"/>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algn="ctr"/>
            <a:r>
              <a:rPr lang="de-DE" dirty="0">
                <a:latin typeface="Arial" panose="020B0604020202020204" pitchFamily="34" charset="0"/>
                <a:cs typeface="Arial" panose="020B0604020202020204" pitchFamily="34" charset="0"/>
              </a:rPr>
              <a:t>© WL</a:t>
            </a:r>
            <a:endParaRPr lang="en-GB" dirty="0">
              <a:latin typeface="Arial" panose="020B0604020202020204" pitchFamily="34" charset="0"/>
              <a:cs typeface="Arial" panose="020B0604020202020204" pitchFamily="34" charset="0"/>
            </a:endParaRPr>
          </a:p>
        </p:txBody>
      </p:sp>
      <p:sp>
        <p:nvSpPr>
          <p:cNvPr id="60" name="Right Triangle 4">
            <a:extLst>
              <a:ext uri="{FF2B5EF4-FFF2-40B4-BE49-F238E27FC236}">
                <a16:creationId xmlns:a16="http://schemas.microsoft.com/office/drawing/2014/main" id="{1897BA23-F0F7-422E-9EC6-364D0B2A23C1}"/>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0" name="Picture 39">
            <a:extLst>
              <a:ext uri="{FF2B5EF4-FFF2-40B4-BE49-F238E27FC236}">
                <a16:creationId xmlns:a16="http://schemas.microsoft.com/office/drawing/2014/main" id="{84799F9F-5E38-4EF8-9085-F021A703E9EE}"/>
              </a:ext>
            </a:extLst>
          </p:cNvPr>
          <p:cNvPicPr>
            <a:picLocks noChangeAspect="1"/>
          </p:cNvPicPr>
          <p:nvPr/>
        </p:nvPicPr>
        <p:blipFill>
          <a:blip r:embed="rId11"/>
          <a:stretch>
            <a:fillRect/>
          </a:stretch>
        </p:blipFill>
        <p:spPr>
          <a:xfrm>
            <a:off x="7404435" y="2502344"/>
            <a:ext cx="1728365" cy="3380015"/>
          </a:xfrm>
          <a:prstGeom prst="rect">
            <a:avLst/>
          </a:prstGeom>
          <a:effectLst>
            <a:outerShdw blurRad="50800" dist="38100" dir="2700000" algn="tl" rotWithShape="0">
              <a:prstClr val="black">
                <a:alpha val="40000"/>
              </a:prstClr>
            </a:outerShdw>
          </a:effectLst>
        </p:spPr>
      </p:pic>
      <p:pic>
        <p:nvPicPr>
          <p:cNvPr id="46" name="Picture 45">
            <a:extLst>
              <a:ext uri="{FF2B5EF4-FFF2-40B4-BE49-F238E27FC236}">
                <a16:creationId xmlns:a16="http://schemas.microsoft.com/office/drawing/2014/main" id="{D3A40A5A-31FE-4C23-BCAA-DB834D178EC6}"/>
              </a:ext>
            </a:extLst>
          </p:cNvPr>
          <p:cNvPicPr>
            <a:picLocks noChangeAspect="1"/>
          </p:cNvPicPr>
          <p:nvPr/>
        </p:nvPicPr>
        <p:blipFill>
          <a:blip r:embed="rId12"/>
          <a:stretch>
            <a:fillRect/>
          </a:stretch>
        </p:blipFill>
        <p:spPr>
          <a:xfrm>
            <a:off x="10498673" y="3010493"/>
            <a:ext cx="1616699" cy="2871866"/>
          </a:xfrm>
          <a:prstGeom prst="rect">
            <a:avLst/>
          </a:prstGeom>
          <a:effectLst>
            <a:outerShdw blurRad="50800" dist="38100" dir="2700000" algn="tl" rotWithShape="0">
              <a:prstClr val="black">
                <a:alpha val="40000"/>
              </a:prstClr>
            </a:outerShdw>
          </a:effectLst>
        </p:spPr>
      </p:pic>
      <p:sp>
        <p:nvSpPr>
          <p:cNvPr id="56" name="TextBox 55"/>
          <p:cNvSpPr txBox="1"/>
          <p:nvPr/>
        </p:nvSpPr>
        <p:spPr>
          <a:xfrm>
            <a:off x="7381333" y="2470950"/>
            <a:ext cx="251283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Corn </a:t>
            </a:r>
            <a:r>
              <a:rPr lang="de-DE" dirty="0" err="1">
                <a:latin typeface="Arial" panose="020B0604020202020204" pitchFamily="34" charset="0"/>
                <a:cs typeface="Arial" panose="020B0604020202020204" pitchFamily="34" charset="0"/>
              </a:rPr>
              <a:t>tassel</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with</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pollen</a:t>
            </a:r>
            <a:endParaRPr lang="en-GB" dirty="0">
              <a:latin typeface="Arial" panose="020B0604020202020204" pitchFamily="34" charset="0"/>
              <a:cs typeface="Arial" panose="020B0604020202020204" pitchFamily="34" charset="0"/>
            </a:endParaRPr>
          </a:p>
        </p:txBody>
      </p:sp>
      <p:sp>
        <p:nvSpPr>
          <p:cNvPr id="62" name="TextBox 61">
            <a:extLst>
              <a:ext uri="{FF2B5EF4-FFF2-40B4-BE49-F238E27FC236}">
                <a16:creationId xmlns:a16="http://schemas.microsoft.com/office/drawing/2014/main" id="{F92C4128-9CD9-45CA-91B7-152B1432F347}"/>
              </a:ext>
            </a:extLst>
          </p:cNvPr>
          <p:cNvSpPr txBox="1"/>
          <p:nvPr/>
        </p:nvSpPr>
        <p:spPr>
          <a:xfrm>
            <a:off x="10154071" y="2472426"/>
            <a:ext cx="1961298"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r>
              <a:rPr lang="de-DE" dirty="0">
                <a:latin typeface="Arial" panose="020B0604020202020204" pitchFamily="34" charset="0"/>
                <a:cs typeface="Arial" panose="020B0604020202020204" pitchFamily="34" charset="0"/>
              </a:rPr>
              <a:t>Corn </a:t>
            </a:r>
            <a:r>
              <a:rPr lang="de-DE" dirty="0" err="1">
                <a:latin typeface="Arial" panose="020B0604020202020204" pitchFamily="34" charset="0"/>
                <a:cs typeface="Arial" panose="020B0604020202020204" pitchFamily="34" charset="0"/>
              </a:rPr>
              <a:t>ear</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with</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silk</a:t>
            </a:r>
            <a:endParaRPr lang="en-GB" dirty="0">
              <a:latin typeface="Arial" panose="020B0604020202020204" pitchFamily="34" charset="0"/>
              <a:cs typeface="Arial" panose="020B0604020202020204" pitchFamily="34" charset="0"/>
            </a:endParaRPr>
          </a:p>
        </p:txBody>
      </p:sp>
      <p:sp>
        <p:nvSpPr>
          <p:cNvPr id="58" name="TextBox 57"/>
          <p:cNvSpPr txBox="1"/>
          <p:nvPr/>
        </p:nvSpPr>
        <p:spPr>
          <a:xfrm>
            <a:off x="9440350" y="4587556"/>
            <a:ext cx="1576918"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r>
              <a:rPr lang="de-DE" dirty="0">
                <a:latin typeface="Arial" panose="020B0604020202020204" pitchFamily="34" charset="0"/>
                <a:cs typeface="Arial" panose="020B0604020202020204" pitchFamily="34" charset="0"/>
              </a:rPr>
              <a:t>BC1 </a:t>
            </a:r>
            <a:r>
              <a:rPr lang="de-DE" dirty="0" err="1">
                <a:latin typeface="Arial" panose="020B0604020202020204" pitchFamily="34" charset="0"/>
                <a:cs typeface="Arial" panose="020B0604020202020204" pitchFamily="34" charset="0"/>
              </a:rPr>
              <a:t>seed</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grows</a:t>
            </a:r>
            <a:r>
              <a:rPr lang="de-DE" dirty="0">
                <a:latin typeface="Arial" panose="020B0604020202020204" pitchFamily="34" charset="0"/>
                <a:cs typeface="Arial" panose="020B0604020202020204" pitchFamily="34" charset="0"/>
              </a:rPr>
              <a:t> on </a:t>
            </a:r>
            <a:r>
              <a:rPr lang="de-DE" dirty="0" err="1">
                <a:latin typeface="Arial" panose="020B0604020202020204" pitchFamily="34" charset="0"/>
                <a:cs typeface="Arial" panose="020B0604020202020204" pitchFamily="34" charset="0"/>
              </a:rPr>
              <a:t>ear</a:t>
            </a:r>
            <a:endParaRPr lang="en-GB" dirty="0">
              <a:latin typeface="Arial" panose="020B0604020202020204" pitchFamily="34" charset="0"/>
              <a:cs typeface="Arial" panose="020B0604020202020204" pitchFamily="34" charset="0"/>
            </a:endParaRPr>
          </a:p>
        </p:txBody>
      </p:sp>
      <p:cxnSp>
        <p:nvCxnSpPr>
          <p:cNvPr id="55" name="Straight Arrow Connector 54"/>
          <p:cNvCxnSpPr>
            <a:cxnSpLocks/>
          </p:cNvCxnSpPr>
          <p:nvPr/>
        </p:nvCxnSpPr>
        <p:spPr>
          <a:xfrm flipV="1">
            <a:off x="8862936" y="3972757"/>
            <a:ext cx="2069914" cy="370599"/>
          </a:xfrm>
          <a:prstGeom prst="straightConnector1">
            <a:avLst/>
          </a:prstGeom>
          <a:ln w="28575">
            <a:solidFill>
              <a:schemeClr val="tx1"/>
            </a:solidFill>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857118DD-AAAE-4C02-98A8-24EA6273E20D}"/>
              </a:ext>
            </a:extLst>
          </p:cNvPr>
          <p:cNvSpPr txBox="1"/>
          <p:nvPr/>
        </p:nvSpPr>
        <p:spPr>
          <a:xfrm rot="20974597">
            <a:off x="9400402" y="3756115"/>
            <a:ext cx="88776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Pollen</a:t>
            </a:r>
          </a:p>
        </p:txBody>
      </p:sp>
    </p:spTree>
    <p:extLst>
      <p:ext uri="{BB962C8B-B14F-4D97-AF65-F5344CB8AC3E}">
        <p14:creationId xmlns:p14="http://schemas.microsoft.com/office/powerpoint/2010/main" val="340763467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4198</Words>
  <Application>Microsoft Office PowerPoint</Application>
  <PresentationFormat>Widescreen</PresentationFormat>
  <Paragraphs>374</Paragraphs>
  <Slides>27</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Links</vt:lpstr>
      </vt:variant>
      <vt:variant>
        <vt:i4>5</vt:i4>
      </vt:variant>
      <vt:variant>
        <vt:lpstr>Slide Titles</vt:lpstr>
      </vt:variant>
      <vt:variant>
        <vt:i4>27</vt:i4>
      </vt:variant>
    </vt:vector>
  </HeadingPairs>
  <TitlesOfParts>
    <vt:vector size="38" baseType="lpstr">
      <vt:lpstr>Arial</vt:lpstr>
      <vt:lpstr>Calibri</vt:lpstr>
      <vt:lpstr>Calibri Light</vt:lpstr>
      <vt:lpstr>Cambria Math</vt:lpstr>
      <vt:lpstr>Courier New</vt:lpstr>
      <vt:lpstr>Office Theme</vt:lpstr>
      <vt:lpstr>file:///C:\Göttingen\W.Link\Daten%20(D)\MODULE\Modul%20PBMGR\Sommer%202018+2019+2020+2021+2022!\2021+2022+2023\EliteDosesP1xP2.docx</vt:lpstr>
      <vt:lpstr>file:///C:\Göttingen\W.Link\Daten%20(D)\pdf-Dateien\Für%20Lehre\ab%20Februar%202022\die%20Chapter%20Zuchtmethodik\EliteDosesP1xP2-2026.docx</vt:lpstr>
      <vt:lpstr>file:///C:\Göttingen\W.Link\Daten%20(D)\MODULE\Modul%20PBMGR\Sommer%202018+2019+2020+2021+2022!\2021+2022+2023+2024\MendelianDosesP1xP2.docx</vt:lpstr>
      <vt:lpstr>file:///C:\Göttingen\W.Link\Daten%20(D)\MODULE\Modul%20PBMGR\Sommer%202018+2019+2020+2021+2022!\2021+2022+2023+2024\MendelianDosesP1xP2.docx</vt:lpstr>
      <vt:lpstr>file:///C:\Göttingen\W.Link\Daten%20(D)\MODULE\Modul%20PBMGR\Sommer%202018+2019+2020+2021+2022!\2021+2022+2023+2024\MendelianDosesP1xP2.docx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85</cp:revision>
  <dcterms:created xsi:type="dcterms:W3CDTF">2025-03-19T13:51:13Z</dcterms:created>
  <dcterms:modified xsi:type="dcterms:W3CDTF">2026-07-28T12:37:54Z</dcterms:modified>
</cp:coreProperties>
</file>